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65E58FA-25D4-4DF6-A18D-B8D54267953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0A12FF2-8BA1-4E34-9D22-0305F417F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13384"/>
            <a:ext cx="48120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85644459"/>
              </p:ext>
            </p:extLst>
          </p:nvPr>
        </p:nvGraphicFramePr>
        <p:xfrm>
          <a:off x="1397406" y="3501008"/>
          <a:ext cx="6696743" cy="18693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4658"/>
                <a:gridCol w="5072085"/>
              </a:tblGrid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FFFF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Mgr.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Petra Pláničková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FFFF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VY_32_INOVACE_397_SOUHRN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OBDÉLNÍK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FFFF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POPIS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OBDÉLNÍKU, SESTROJENÍ, OBVOD A OBSAH OBDÉLNÍKU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6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FFFF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FFFF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FFF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2975</a:t>
                      </a:r>
                      <a:endParaRPr lang="cs-CZ" sz="1100" dirty="0" smtClean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8878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404664"/>
            <a:ext cx="2890664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4. tříd jako opakování, procvičování v hodinách geometrie.</a:t>
            </a:r>
          </a:p>
          <a:p>
            <a:r>
              <a:rPr lang="cs-CZ" sz="2800" b="1" dirty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popíší </a:t>
            </a:r>
            <a:r>
              <a:rPr lang="cs-CZ" sz="2800" b="1" dirty="0" smtClean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obdélník.</a:t>
            </a:r>
            <a:endParaRPr lang="cs-CZ" sz="2800" b="1" dirty="0">
              <a:solidFill>
                <a:srgbClr val="FD85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Samostatně popíší celý jeho </a:t>
            </a:r>
            <a:r>
              <a:rPr lang="cs-CZ" sz="2800" b="1" dirty="0" smtClean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 </a:t>
            </a:r>
            <a:r>
              <a:rPr lang="cs-CZ" sz="2800" b="1" dirty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rýsování a následně ho sestrojí.</a:t>
            </a:r>
          </a:p>
          <a:p>
            <a:r>
              <a:rPr lang="cs-CZ" sz="2800" b="1" dirty="0">
                <a:solidFill>
                  <a:srgbClr val="FD85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Dokáží vypočítat jeho obvod a obsah.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866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988840"/>
            <a:ext cx="7470648" cy="2362592"/>
          </a:xfrm>
        </p:spPr>
        <p:txBody>
          <a:bodyPr>
            <a:normAutofit/>
          </a:bodyPr>
          <a:lstStyle/>
          <a:p>
            <a:pPr algn="ctr"/>
            <a:r>
              <a:rPr lang="cs-CZ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OBDÉLNÍK</a:t>
            </a:r>
            <a:endParaRPr lang="cs-CZ" sz="9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181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POPIS OBDÉLNÍKU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19256" cy="489654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Pravidelný čtyřúhelník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Protilehlé strany jsou rovnoběžné a mají shodnou délku.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Všechny jeho vnitřní úhly jsou pravé</a:t>
            </a: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Patří mezi: __________________.</a:t>
            </a:r>
          </a:p>
          <a:p>
            <a:pPr marL="36576" indent="0">
              <a:buNone/>
            </a:pPr>
            <a:endParaRPr lang="cs-CZ" sz="3200" b="1" dirty="0" smtClean="0">
              <a:solidFill>
                <a:srgbClr val="FD85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6576" indent="0">
              <a:buNone/>
            </a:pPr>
            <a:endParaRPr lang="cs-CZ" sz="3200" b="1" u="sng" dirty="0">
              <a:solidFill>
                <a:srgbClr val="A5F7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76056" y="5013176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lichoběžníky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5998671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rovnoběžníky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1586" y="5443567"/>
            <a:ext cx="322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různoběžníky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2440" y="696788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rovnoběžníky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1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0.00718 C 0.06042 0.00255 0.08091 -0.00949 0.10191 -0.01504 C 0.11424 -0.02523 0.10886 -0.02245 0.11719 -0.02615 C 0.12483 -0.03425 0.1224 -0.03333 0.13108 -0.03726 C 0.13802 -0.0405 0.15191 -0.04652 0.15191 -0.04629 C 0.16129 -0.05902 0.14983 -0.04583 0.16302 -0.05393 C 0.16702 -0.05648 0.17049 -0.06018 0.17413 -0.06319 C 0.18212 -0.0699 0.18872 -0.078 0.19636 -0.08541 C 0.20504 -0.09375 0.21597 -0.09814 0.22413 -0.10763 C 0.22865 -0.11273 0.23247 -0.11875 0.23663 -0.1243 C 0.25295 -0.14606 0.23438 -0.11875 0.25052 -0.13726 C 0.26163 -0.15 0.26997 -0.16435 0.28247 -0.1743 C 0.29462 -0.19606 0.3132 -0.21203 0.32275 -0.23726 C 0.32761 -0.25046 0.33472 -0.26388 0.33802 -0.278 C 0.34479 -0.30671 0.33837 -0.29259 0.34497 -0.30578 C 0.34722 -0.31828 0.34653 -0.33217 0.35191 -0.34282 C 0.35504 -0.37129 0.35226 -0.40115 0.36025 -0.428 C 0.35972 -0.53726 0.36025 -0.64652 0.35886 -0.75578 C 0.35868 -0.77222 0.3507 -0.78819 0.34775 -0.80393 C 0.34045 -0.84282 0.31146 -0.91643 0.28108 -0.92986 C 0.27396 -0.93935 0.26407 -0.9449 0.25469 -0.95023 C 0.23403 -0.96203 0.21337 -0.97337 0.1908 -0.97615 C 0.16545 -0.98333 0.13993 -0.98796 0.11441 -0.99467 C 0.03125 -0.99375 -0.02361 -0.99953 -0.09531 -0.98356 C -0.10573 -0.97662 -0.11736 -0.9743 -0.12864 -0.9706 C -0.13073 -0.9699 -0.13229 -0.96759 -0.1342 -0.96689 C -0.13698 -0.96574 -0.13975 -0.96574 -0.14253 -0.96504 C -0.15555 -0.95625 -0.16371 -0.94606 -0.17864 -0.94097 C -0.18993 -0.92847 -0.20225 -0.91689 -0.21198 -0.90208 C -0.21857 -0.89212 -0.22882 -0.87592 -0.23698 -0.86875 C -0.23906 -0.86481 -0.24184 -0.86157 -0.24392 -0.85763 C -0.24479 -0.85601 -0.24462 -0.8537 -0.24531 -0.85208 C -0.25104 -0.83796 -0.25017 -0.84004 -0.25642 -0.83171 C -0.25989 -0.81782 -0.25486 -0.83449 -0.26198 -0.82245 C -0.27448 -0.80162 -0.26354 -0.8125 -0.27309 -0.80393 C -0.27934 -0.7875 -0.2842 -0.76875 -0.29253 -0.75393 C -0.2967 -0.73726 -0.30104 -0.71898 -0.30781 -0.70393 C -0.30903 -0.6912 -0.31093 -0.67986 -0.31198 -0.66689 C -0.31146 -0.63541 -0.3118 -0.60393 -0.31059 -0.57245 C -0.3092 -0.53842 -0.28455 -0.49884 -0.26753 -0.47615 C -0.26163 -0.46828 -0.2592 -0.46319 -0.25087 -0.45949 C -0.23368 -0.44212 -0.2151 -0.42569 -0.19392 -0.41875 C -0.1934 -0.41828 -0.18559 -0.41018 -0.1842 -0.40949 C -0.17673 -0.40555 -0.17413 -0.40694 -0.16753 -0.40208 C -0.15659 -0.39398 -0.1467 -0.3831 -0.1342 -0.37986 C -0.12326 -0.37245 -0.11319 -0.36851 -0.10087 -0.36689 C -0.09097 -0.36365 -0.08142 -0.35925 -0.0717 -0.35578 C -0.06267 -0.35254 -0.05312 -0.35231 -0.04392 -0.35023 C -0.02934 -0.3405 -0.0375 -0.34444 -0.00642 -0.34837 C 0.00886 -0.35023 0.01858 -0.36111 0.03108 -0.3706 C 0.03716 -0.37523 0.04427 -0.37754 0.05052 -0.38171 C 0.05417 -0.38402 0.0566 -0.38865 0.06025 -0.39097 C 0.06545 -0.39444 0.07049 -0.39583 0.07552 -0.40023 C 0.08212 -0.39583 0.08611 -0.39444 0.09358 -0.39282 C 0.09879 -0.38587 0.09584 -0.38726 0.10191 -0.38726 " pathEditMode="relative" rAng="0" ptsTypes="ffffffffffffffffffffffffffffffffffffffffffffffffffffff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-5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38138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SESTROJENÍ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003232" cy="5261109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Narýsuj libovolný obdélník ABCD a popiš celý postup.</a:t>
            </a:r>
            <a:endParaRPr lang="cs-CZ" sz="3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409700" y="5994400"/>
            <a:ext cx="5394548" cy="16453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834332" y="5779132"/>
            <a:ext cx="0" cy="360040"/>
          </a:xfrm>
          <a:prstGeom prst="line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444208" y="5838772"/>
            <a:ext cx="0" cy="360040"/>
          </a:xfrm>
          <a:prstGeom prst="line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345409" y="282004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444208" y="285470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386205" y="601879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408460" y="592538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7" name="Přímá spojnice 16"/>
          <p:cNvCxnSpPr/>
          <p:nvPr/>
        </p:nvCxnSpPr>
        <p:spPr>
          <a:xfrm flipV="1">
            <a:off x="1834332" y="2837272"/>
            <a:ext cx="0" cy="3256024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 flipV="1">
            <a:off x="6444208" y="2961743"/>
            <a:ext cx="2976" cy="3256024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louk 18"/>
          <p:cNvSpPr/>
          <p:nvPr/>
        </p:nvSpPr>
        <p:spPr>
          <a:xfrm rot="20185156">
            <a:off x="1021373" y="3428857"/>
            <a:ext cx="1152128" cy="711656"/>
          </a:xfrm>
          <a:prstGeom prst="arc">
            <a:avLst/>
          </a:prstGeom>
          <a:ln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louk 19"/>
          <p:cNvSpPr/>
          <p:nvPr/>
        </p:nvSpPr>
        <p:spPr>
          <a:xfrm rot="20085314">
            <a:off x="5555383" y="3439820"/>
            <a:ext cx="1152128" cy="711656"/>
          </a:xfrm>
          <a:prstGeom prst="arc">
            <a:avLst/>
          </a:prstGeom>
          <a:ln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 flipV="1">
            <a:off x="1425801" y="3404818"/>
            <a:ext cx="5212432" cy="248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8160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496944" cy="5909181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Obdélník </a:t>
            </a:r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máme narýsovaný.</a:t>
            </a:r>
          </a:p>
          <a:p>
            <a:pPr algn="ctr"/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Změř </a:t>
            </a:r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 přesností na milimetry </a:t>
            </a:r>
          </a:p>
          <a:p>
            <a:pPr marL="36576" indent="0" algn="ctr">
              <a:buNone/>
            </a:pPr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</a:t>
            </a: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jeho </a:t>
            </a:r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strany a zapiš.</a:t>
            </a:r>
            <a:endParaRPr lang="cs-CZ" sz="3200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cs-CZ" sz="3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409700" y="5994400"/>
            <a:ext cx="5394548" cy="16453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834332" y="5779132"/>
            <a:ext cx="0" cy="360040"/>
          </a:xfrm>
          <a:prstGeom prst="line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444208" y="5838772"/>
            <a:ext cx="0" cy="360040"/>
          </a:xfrm>
          <a:prstGeom prst="line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345409" y="282004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444208" y="285470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386205" y="601879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408460" y="592538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7" name="Přímá spojnice 16"/>
          <p:cNvCxnSpPr/>
          <p:nvPr/>
        </p:nvCxnSpPr>
        <p:spPr>
          <a:xfrm flipV="1">
            <a:off x="1834332" y="2837272"/>
            <a:ext cx="0" cy="3256024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 flipV="1">
            <a:off x="6444208" y="2961743"/>
            <a:ext cx="2976" cy="3256024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louk 18"/>
          <p:cNvSpPr/>
          <p:nvPr/>
        </p:nvSpPr>
        <p:spPr>
          <a:xfrm rot="20185156">
            <a:off x="1021373" y="3428857"/>
            <a:ext cx="1152128" cy="711656"/>
          </a:xfrm>
          <a:prstGeom prst="arc">
            <a:avLst/>
          </a:prstGeom>
          <a:ln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louk 19"/>
          <p:cNvSpPr/>
          <p:nvPr/>
        </p:nvSpPr>
        <p:spPr>
          <a:xfrm rot="20085314">
            <a:off x="5555383" y="3439820"/>
            <a:ext cx="1152128" cy="711656"/>
          </a:xfrm>
          <a:prstGeom prst="arc">
            <a:avLst/>
          </a:prstGeom>
          <a:ln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 flipV="1">
            <a:off x="1425801" y="3404818"/>
            <a:ext cx="5212432" cy="248"/>
          </a:xfrm>
          <a:prstGeom prst="line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772200" y="3689977"/>
            <a:ext cx="2235222" cy="2062103"/>
          </a:xfrm>
          <a:prstGeom prst="rect">
            <a:avLst/>
          </a:prstGeom>
          <a:noFill/>
          <a:ln w="28575">
            <a:solidFill>
              <a:srgbClr val="F87306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IABI = 7cm 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</a:t>
            </a:r>
          </a:p>
          <a:p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IBCI = 3cm 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</a:t>
            </a:r>
          </a:p>
          <a:p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ICDI = 7cm 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</a:t>
            </a:r>
          </a:p>
          <a:p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IDAI = 3cm 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</a:t>
            </a:r>
          </a:p>
          <a:p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130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609600"/>
            <a:ext cx="8136904" cy="1307232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OBVOD </a:t>
            </a:r>
            <a:r>
              <a:rPr lang="cs-CZ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OBDÉLNÍKU</a:t>
            </a:r>
            <a:endParaRPr lang="cs-CZ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4294967295"/>
          </p:nvPr>
        </p:nvSpPr>
        <p:spPr>
          <a:xfrm>
            <a:off x="539552" y="2060848"/>
            <a:ext cx="4183632" cy="388843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</a:t>
            </a: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rotilehlé strany shodné.</a:t>
            </a:r>
          </a:p>
          <a:p>
            <a:pPr marL="36576" indent="0">
              <a:buNone/>
            </a:pP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a + a + b + b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Zjednodušený zápis –    </a:t>
            </a:r>
          </a:p>
          <a:p>
            <a:pPr marL="36576" indent="0">
              <a:buNone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    </a:t>
            </a:r>
          </a:p>
          <a:p>
            <a:pPr marL="36576" indent="0">
              <a:buNone/>
            </a:pPr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 = (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 + b) . 2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5076056" y="3725650"/>
            <a:ext cx="2736304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076056" y="3725650"/>
            <a:ext cx="0" cy="157555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076056" y="5301208"/>
            <a:ext cx="2736304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812360" y="3725650"/>
            <a:ext cx="0" cy="157555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1403648" y="5015606"/>
            <a:ext cx="3411884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5301208"/>
            <a:ext cx="50405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97908" y="421386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192180" y="314096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828060" y="423418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2" name="Obdélník 1"/>
          <p:cNvSpPr/>
          <p:nvPr/>
        </p:nvSpPr>
        <p:spPr>
          <a:xfrm>
            <a:off x="5076056" y="3738226"/>
            <a:ext cx="2736304" cy="1562981"/>
          </a:xfrm>
          <a:prstGeom prst="rect">
            <a:avLst/>
          </a:prstGeom>
          <a:solidFill>
            <a:srgbClr val="FFFF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37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79513" y="404664"/>
            <a:ext cx="8424936" cy="268143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ÚKOL: </a:t>
            </a: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Načrtni obdélník OPRS.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Strana a = 18 cm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Strana b = 23 cm</a:t>
            </a:r>
          </a:p>
          <a:p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Vypočítej jeho obvod.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endParaRPr lang="cs-CZ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348679" y="3440538"/>
            <a:ext cx="6716837" cy="305000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</a:t>
            </a:r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= 18 cm</a:t>
            </a:r>
          </a:p>
          <a:p>
            <a:pPr algn="ctr"/>
            <a:r>
              <a:rPr lang="cs-CZ" sz="32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b</a:t>
            </a:r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= 23 cm</a:t>
            </a:r>
          </a:p>
          <a:p>
            <a:pPr algn="ctr"/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 = </a:t>
            </a:r>
            <a:r>
              <a:rPr lang="cs-CZ" sz="32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(</a:t>
            </a:r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 + b) . 2</a:t>
            </a:r>
          </a:p>
          <a:p>
            <a:pPr algn="ctr"/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 = (18 + 23) . 2</a:t>
            </a:r>
          </a:p>
          <a:p>
            <a:pPr algn="ctr"/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 = 82 cm</a:t>
            </a:r>
          </a:p>
          <a:p>
            <a:pPr algn="ctr"/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Obvod obdélníku je 82 cm. </a:t>
            </a:r>
            <a:endParaRPr lang="cs-CZ" sz="32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5575905" y="1488750"/>
            <a:ext cx="2372533" cy="1617617"/>
          </a:xfrm>
          <a:custGeom>
            <a:avLst/>
            <a:gdLst>
              <a:gd name="connsiteX0" fmla="*/ 105385 w 1807768"/>
              <a:gd name="connsiteY0" fmla="*/ 106317 h 1617617"/>
              <a:gd name="connsiteX1" fmla="*/ 118085 w 1807768"/>
              <a:gd name="connsiteY1" fmla="*/ 1528717 h 1617617"/>
              <a:gd name="connsiteX2" fmla="*/ 613385 w 1807768"/>
              <a:gd name="connsiteY2" fmla="*/ 1541417 h 1617617"/>
              <a:gd name="connsiteX3" fmla="*/ 714985 w 1807768"/>
              <a:gd name="connsiteY3" fmla="*/ 1554117 h 1617617"/>
              <a:gd name="connsiteX4" fmla="*/ 1375385 w 1807768"/>
              <a:gd name="connsiteY4" fmla="*/ 1592217 h 1617617"/>
              <a:gd name="connsiteX5" fmla="*/ 1578585 w 1807768"/>
              <a:gd name="connsiteY5" fmla="*/ 1617617 h 1617617"/>
              <a:gd name="connsiteX6" fmla="*/ 1781785 w 1807768"/>
              <a:gd name="connsiteY6" fmla="*/ 1604917 h 1617617"/>
              <a:gd name="connsiteX7" fmla="*/ 1794485 w 1807768"/>
              <a:gd name="connsiteY7" fmla="*/ 423817 h 1617617"/>
              <a:gd name="connsiteX8" fmla="*/ 1807185 w 1807768"/>
              <a:gd name="connsiteY8" fmla="*/ 169817 h 1617617"/>
              <a:gd name="connsiteX9" fmla="*/ 1781785 w 1807768"/>
              <a:gd name="connsiteY9" fmla="*/ 131717 h 1617617"/>
              <a:gd name="connsiteX10" fmla="*/ 956285 w 1807768"/>
              <a:gd name="connsiteY10" fmla="*/ 106317 h 1617617"/>
              <a:gd name="connsiteX11" fmla="*/ 105385 w 1807768"/>
              <a:gd name="connsiteY11" fmla="*/ 106317 h 1617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07768" h="1617617">
                <a:moveTo>
                  <a:pt x="105385" y="106317"/>
                </a:moveTo>
                <a:cubicBezTo>
                  <a:pt x="-34315" y="343384"/>
                  <a:pt x="-40136" y="1081742"/>
                  <a:pt x="118085" y="1528717"/>
                </a:cubicBezTo>
                <a:cubicBezTo>
                  <a:pt x="173196" y="1684405"/>
                  <a:pt x="448380" y="1534396"/>
                  <a:pt x="613385" y="1541417"/>
                </a:cubicBezTo>
                <a:cubicBezTo>
                  <a:pt x="647484" y="1542868"/>
                  <a:pt x="680930" y="1551847"/>
                  <a:pt x="714985" y="1554117"/>
                </a:cubicBezTo>
                <a:lnTo>
                  <a:pt x="1375385" y="1592217"/>
                </a:lnTo>
                <a:cubicBezTo>
                  <a:pt x="1414746" y="1597840"/>
                  <a:pt x="1546574" y="1617617"/>
                  <a:pt x="1578585" y="1617617"/>
                </a:cubicBezTo>
                <a:cubicBezTo>
                  <a:pt x="1646450" y="1617617"/>
                  <a:pt x="1714052" y="1609150"/>
                  <a:pt x="1781785" y="1604917"/>
                </a:cubicBezTo>
                <a:cubicBezTo>
                  <a:pt x="1786018" y="1211217"/>
                  <a:pt x="1787518" y="817478"/>
                  <a:pt x="1794485" y="423817"/>
                </a:cubicBezTo>
                <a:cubicBezTo>
                  <a:pt x="1795985" y="339058"/>
                  <a:pt x="1810867" y="254509"/>
                  <a:pt x="1807185" y="169817"/>
                </a:cubicBezTo>
                <a:cubicBezTo>
                  <a:pt x="1806522" y="154568"/>
                  <a:pt x="1797006" y="132853"/>
                  <a:pt x="1781785" y="131717"/>
                </a:cubicBezTo>
                <a:cubicBezTo>
                  <a:pt x="1507252" y="111229"/>
                  <a:pt x="1231550" y="110520"/>
                  <a:pt x="956285" y="106317"/>
                </a:cubicBezTo>
                <a:cubicBezTo>
                  <a:pt x="676918" y="102052"/>
                  <a:pt x="245085" y="-130750"/>
                  <a:pt x="105385" y="106317"/>
                </a:cubicBezTo>
                <a:close/>
              </a:path>
            </a:pathLst>
          </a:custGeom>
          <a:noFill/>
          <a:ln>
            <a:solidFill>
              <a:schemeClr val="tx2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5611707" y="3187326"/>
            <a:ext cx="123976" cy="253212"/>
          </a:xfrm>
          <a:custGeom>
            <a:avLst/>
            <a:gdLst>
              <a:gd name="connsiteX0" fmla="*/ 22228 w 123976"/>
              <a:gd name="connsiteY0" fmla="*/ 24612 h 253212"/>
              <a:gd name="connsiteX1" fmla="*/ 9528 w 123976"/>
              <a:gd name="connsiteY1" fmla="*/ 189712 h 253212"/>
              <a:gd name="connsiteX2" fmla="*/ 22228 w 123976"/>
              <a:gd name="connsiteY2" fmla="*/ 227812 h 253212"/>
              <a:gd name="connsiteX3" fmla="*/ 60328 w 123976"/>
              <a:gd name="connsiteY3" fmla="*/ 253212 h 253212"/>
              <a:gd name="connsiteX4" fmla="*/ 111128 w 123976"/>
              <a:gd name="connsiteY4" fmla="*/ 215112 h 253212"/>
              <a:gd name="connsiteX5" fmla="*/ 123828 w 123976"/>
              <a:gd name="connsiteY5" fmla="*/ 177012 h 253212"/>
              <a:gd name="connsiteX6" fmla="*/ 111128 w 123976"/>
              <a:gd name="connsiteY6" fmla="*/ 11912 h 253212"/>
              <a:gd name="connsiteX7" fmla="*/ 22228 w 123976"/>
              <a:gd name="connsiteY7" fmla="*/ 24612 h 25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3976" h="253212">
                <a:moveTo>
                  <a:pt x="22228" y="24612"/>
                </a:moveTo>
                <a:cubicBezTo>
                  <a:pt x="5295" y="54245"/>
                  <a:pt x="-10852" y="77622"/>
                  <a:pt x="9528" y="189712"/>
                </a:cubicBezTo>
                <a:cubicBezTo>
                  <a:pt x="11923" y="202883"/>
                  <a:pt x="13865" y="217359"/>
                  <a:pt x="22228" y="227812"/>
                </a:cubicBezTo>
                <a:cubicBezTo>
                  <a:pt x="31763" y="239731"/>
                  <a:pt x="47628" y="244745"/>
                  <a:pt x="60328" y="253212"/>
                </a:cubicBezTo>
                <a:cubicBezTo>
                  <a:pt x="77261" y="240512"/>
                  <a:pt x="97577" y="231373"/>
                  <a:pt x="111128" y="215112"/>
                </a:cubicBezTo>
                <a:cubicBezTo>
                  <a:pt x="119698" y="204828"/>
                  <a:pt x="123828" y="190399"/>
                  <a:pt x="123828" y="177012"/>
                </a:cubicBezTo>
                <a:cubicBezTo>
                  <a:pt x="123828" y="121816"/>
                  <a:pt x="126291" y="64984"/>
                  <a:pt x="111128" y="11912"/>
                </a:cubicBezTo>
                <a:cubicBezTo>
                  <a:pt x="105969" y="-6143"/>
                  <a:pt x="39161" y="-5021"/>
                  <a:pt x="22228" y="24612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8023806" y="3086100"/>
            <a:ext cx="153959" cy="292100"/>
          </a:xfrm>
          <a:custGeom>
            <a:avLst/>
            <a:gdLst>
              <a:gd name="connsiteX0" fmla="*/ 52359 w 153959"/>
              <a:gd name="connsiteY0" fmla="*/ 292100 h 292100"/>
              <a:gd name="connsiteX1" fmla="*/ 14259 w 153959"/>
              <a:gd name="connsiteY1" fmla="*/ 0 h 292100"/>
              <a:gd name="connsiteX2" fmla="*/ 141259 w 153959"/>
              <a:gd name="connsiteY2" fmla="*/ 50800 h 292100"/>
              <a:gd name="connsiteX3" fmla="*/ 153959 w 153959"/>
              <a:gd name="connsiteY3" fmla="*/ 88900 h 292100"/>
              <a:gd name="connsiteX4" fmla="*/ 141259 w 153959"/>
              <a:gd name="connsiteY4" fmla="*/ 127000 h 292100"/>
              <a:gd name="connsiteX5" fmla="*/ 14259 w 153959"/>
              <a:gd name="connsiteY5" fmla="*/ 139700 h 29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959" h="292100">
                <a:moveTo>
                  <a:pt x="52359" y="292100"/>
                </a:moveTo>
                <a:cubicBezTo>
                  <a:pt x="-18940" y="113852"/>
                  <a:pt x="-1938" y="210560"/>
                  <a:pt x="14259" y="0"/>
                </a:cubicBezTo>
                <a:cubicBezTo>
                  <a:pt x="84547" y="10041"/>
                  <a:pt x="103827" y="-5347"/>
                  <a:pt x="141259" y="50800"/>
                </a:cubicBezTo>
                <a:cubicBezTo>
                  <a:pt x="148685" y="61939"/>
                  <a:pt x="149726" y="76200"/>
                  <a:pt x="153959" y="88900"/>
                </a:cubicBezTo>
                <a:cubicBezTo>
                  <a:pt x="149726" y="101600"/>
                  <a:pt x="153492" y="121563"/>
                  <a:pt x="141259" y="127000"/>
                </a:cubicBezTo>
                <a:cubicBezTo>
                  <a:pt x="110321" y="140750"/>
                  <a:pt x="54176" y="139700"/>
                  <a:pt x="14259" y="139700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7923817" y="1237695"/>
            <a:ext cx="203200" cy="292438"/>
          </a:xfrm>
          <a:custGeom>
            <a:avLst/>
            <a:gdLst>
              <a:gd name="connsiteX0" fmla="*/ 38100 w 203200"/>
              <a:gd name="connsiteY0" fmla="*/ 292438 h 292438"/>
              <a:gd name="connsiteX1" fmla="*/ 101600 w 203200"/>
              <a:gd name="connsiteY1" fmla="*/ 338 h 292438"/>
              <a:gd name="connsiteX2" fmla="*/ 165100 w 203200"/>
              <a:gd name="connsiteY2" fmla="*/ 13038 h 292438"/>
              <a:gd name="connsiteX3" fmla="*/ 165100 w 203200"/>
              <a:gd name="connsiteY3" fmla="*/ 101938 h 292438"/>
              <a:gd name="connsiteX4" fmla="*/ 127000 w 203200"/>
              <a:gd name="connsiteY4" fmla="*/ 114638 h 292438"/>
              <a:gd name="connsiteX5" fmla="*/ 0 w 203200"/>
              <a:gd name="connsiteY5" fmla="*/ 140038 h 292438"/>
              <a:gd name="connsiteX6" fmla="*/ 25400 w 203200"/>
              <a:gd name="connsiteY6" fmla="*/ 178138 h 292438"/>
              <a:gd name="connsiteX7" fmla="*/ 50800 w 203200"/>
              <a:gd name="connsiteY7" fmla="*/ 228938 h 292438"/>
              <a:gd name="connsiteX8" fmla="*/ 127000 w 203200"/>
              <a:gd name="connsiteY8" fmla="*/ 254338 h 292438"/>
              <a:gd name="connsiteX9" fmla="*/ 203200 w 203200"/>
              <a:gd name="connsiteY9" fmla="*/ 267038 h 29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200" h="292438">
                <a:moveTo>
                  <a:pt x="38100" y="292438"/>
                </a:moveTo>
                <a:cubicBezTo>
                  <a:pt x="40288" y="246500"/>
                  <a:pt x="-26377" y="14558"/>
                  <a:pt x="101600" y="338"/>
                </a:cubicBezTo>
                <a:cubicBezTo>
                  <a:pt x="123054" y="-2046"/>
                  <a:pt x="143933" y="8805"/>
                  <a:pt x="165100" y="13038"/>
                </a:cubicBezTo>
                <a:cubicBezTo>
                  <a:pt x="175406" y="43955"/>
                  <a:pt x="191365" y="69106"/>
                  <a:pt x="165100" y="101938"/>
                </a:cubicBezTo>
                <a:cubicBezTo>
                  <a:pt x="156737" y="112391"/>
                  <a:pt x="140044" y="111628"/>
                  <a:pt x="127000" y="114638"/>
                </a:cubicBezTo>
                <a:cubicBezTo>
                  <a:pt x="84934" y="124346"/>
                  <a:pt x="0" y="140038"/>
                  <a:pt x="0" y="140038"/>
                </a:cubicBezTo>
                <a:cubicBezTo>
                  <a:pt x="8467" y="152738"/>
                  <a:pt x="17827" y="164886"/>
                  <a:pt x="25400" y="178138"/>
                </a:cubicBezTo>
                <a:cubicBezTo>
                  <a:pt x="34793" y="194576"/>
                  <a:pt x="35654" y="217579"/>
                  <a:pt x="50800" y="228938"/>
                </a:cubicBezTo>
                <a:cubicBezTo>
                  <a:pt x="72219" y="245002"/>
                  <a:pt x="101600" y="245871"/>
                  <a:pt x="127000" y="254338"/>
                </a:cubicBezTo>
                <a:cubicBezTo>
                  <a:pt x="177148" y="271054"/>
                  <a:pt x="151713" y="267038"/>
                  <a:pt x="203200" y="267038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5627283" y="1065229"/>
            <a:ext cx="241300" cy="344932"/>
          </a:xfrm>
          <a:custGeom>
            <a:avLst/>
            <a:gdLst>
              <a:gd name="connsiteX0" fmla="*/ 241300 w 241300"/>
              <a:gd name="connsiteY0" fmla="*/ 102640 h 344932"/>
              <a:gd name="connsiteX1" fmla="*/ 203200 w 241300"/>
              <a:gd name="connsiteY1" fmla="*/ 39140 h 344932"/>
              <a:gd name="connsiteX2" fmla="*/ 165100 w 241300"/>
              <a:gd name="connsiteY2" fmla="*/ 1040 h 344932"/>
              <a:gd name="connsiteX3" fmla="*/ 114300 w 241300"/>
              <a:gd name="connsiteY3" fmla="*/ 77240 h 344932"/>
              <a:gd name="connsiteX4" fmla="*/ 101600 w 241300"/>
              <a:gd name="connsiteY4" fmla="*/ 128040 h 344932"/>
              <a:gd name="connsiteX5" fmla="*/ 190500 w 241300"/>
              <a:gd name="connsiteY5" fmla="*/ 216940 h 344932"/>
              <a:gd name="connsiteX6" fmla="*/ 241300 w 241300"/>
              <a:gd name="connsiteY6" fmla="*/ 255040 h 344932"/>
              <a:gd name="connsiteX7" fmla="*/ 228600 w 241300"/>
              <a:gd name="connsiteY7" fmla="*/ 331240 h 344932"/>
              <a:gd name="connsiteX8" fmla="*/ 165100 w 241300"/>
              <a:gd name="connsiteY8" fmla="*/ 343940 h 344932"/>
              <a:gd name="connsiteX9" fmla="*/ 38100 w 241300"/>
              <a:gd name="connsiteY9" fmla="*/ 318540 h 344932"/>
              <a:gd name="connsiteX10" fmla="*/ 0 w 241300"/>
              <a:gd name="connsiteY10" fmla="*/ 280440 h 344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1300" h="344932">
                <a:moveTo>
                  <a:pt x="241300" y="102640"/>
                </a:moveTo>
                <a:cubicBezTo>
                  <a:pt x="228600" y="81473"/>
                  <a:pt x="218011" y="58887"/>
                  <a:pt x="203200" y="39140"/>
                </a:cubicBezTo>
                <a:cubicBezTo>
                  <a:pt x="192424" y="24772"/>
                  <a:pt x="181608" y="-6035"/>
                  <a:pt x="165100" y="1040"/>
                </a:cubicBezTo>
                <a:cubicBezTo>
                  <a:pt x="137041" y="13065"/>
                  <a:pt x="114300" y="77240"/>
                  <a:pt x="114300" y="77240"/>
                </a:cubicBezTo>
                <a:cubicBezTo>
                  <a:pt x="110067" y="94173"/>
                  <a:pt x="101600" y="110586"/>
                  <a:pt x="101600" y="128040"/>
                </a:cubicBezTo>
                <a:cubicBezTo>
                  <a:pt x="101600" y="181527"/>
                  <a:pt x="154135" y="189666"/>
                  <a:pt x="190500" y="216940"/>
                </a:cubicBezTo>
                <a:lnTo>
                  <a:pt x="241300" y="255040"/>
                </a:lnTo>
                <a:cubicBezTo>
                  <a:pt x="237067" y="280440"/>
                  <a:pt x="245358" y="311689"/>
                  <a:pt x="228600" y="331240"/>
                </a:cubicBezTo>
                <a:cubicBezTo>
                  <a:pt x="214552" y="347629"/>
                  <a:pt x="186638" y="345376"/>
                  <a:pt x="165100" y="343940"/>
                </a:cubicBezTo>
                <a:cubicBezTo>
                  <a:pt x="122024" y="341068"/>
                  <a:pt x="80433" y="327007"/>
                  <a:pt x="38100" y="318540"/>
                </a:cubicBezTo>
                <a:lnTo>
                  <a:pt x="0" y="280440"/>
                </a:ln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6527621" y="3378200"/>
            <a:ext cx="279757" cy="180869"/>
          </a:xfrm>
          <a:custGeom>
            <a:avLst/>
            <a:gdLst>
              <a:gd name="connsiteX0" fmla="*/ 152400 w 279757"/>
              <a:gd name="connsiteY0" fmla="*/ 77720 h 180869"/>
              <a:gd name="connsiteX1" fmla="*/ 12700 w 279757"/>
              <a:gd name="connsiteY1" fmla="*/ 1520 h 180869"/>
              <a:gd name="connsiteX2" fmla="*/ 0 w 279757"/>
              <a:gd name="connsiteY2" fmla="*/ 52320 h 180869"/>
              <a:gd name="connsiteX3" fmla="*/ 12700 w 279757"/>
              <a:gd name="connsiteY3" fmla="*/ 166620 h 180869"/>
              <a:gd name="connsiteX4" fmla="*/ 50800 w 279757"/>
              <a:gd name="connsiteY4" fmla="*/ 179320 h 180869"/>
              <a:gd name="connsiteX5" fmla="*/ 127000 w 279757"/>
              <a:gd name="connsiteY5" fmla="*/ 128520 h 180869"/>
              <a:gd name="connsiteX6" fmla="*/ 152400 w 279757"/>
              <a:gd name="connsiteY6" fmla="*/ 141220 h 180869"/>
              <a:gd name="connsiteX7" fmla="*/ 215900 w 279757"/>
              <a:gd name="connsiteY7" fmla="*/ 166620 h 180869"/>
              <a:gd name="connsiteX8" fmla="*/ 254000 w 279757"/>
              <a:gd name="connsiteY8" fmla="*/ 141220 h 180869"/>
              <a:gd name="connsiteX9" fmla="*/ 279400 w 279757"/>
              <a:gd name="connsiteY9" fmla="*/ 14220 h 180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9757" h="180869">
                <a:moveTo>
                  <a:pt x="152400" y="77720"/>
                </a:moveTo>
                <a:cubicBezTo>
                  <a:pt x="126825" y="57260"/>
                  <a:pt x="56506" y="-10996"/>
                  <a:pt x="12700" y="1520"/>
                </a:cubicBezTo>
                <a:cubicBezTo>
                  <a:pt x="-4083" y="6315"/>
                  <a:pt x="4233" y="35387"/>
                  <a:pt x="0" y="52320"/>
                </a:cubicBezTo>
                <a:cubicBezTo>
                  <a:pt x="4233" y="90420"/>
                  <a:pt x="-1537" y="131027"/>
                  <a:pt x="12700" y="166620"/>
                </a:cubicBezTo>
                <a:cubicBezTo>
                  <a:pt x="17672" y="179049"/>
                  <a:pt x="38100" y="183553"/>
                  <a:pt x="50800" y="179320"/>
                </a:cubicBezTo>
                <a:cubicBezTo>
                  <a:pt x="79760" y="169667"/>
                  <a:pt x="127000" y="128520"/>
                  <a:pt x="127000" y="128520"/>
                </a:cubicBezTo>
                <a:cubicBezTo>
                  <a:pt x="154393" y="46342"/>
                  <a:pt x="124493" y="113313"/>
                  <a:pt x="152400" y="141220"/>
                </a:cubicBezTo>
                <a:cubicBezTo>
                  <a:pt x="168520" y="157340"/>
                  <a:pt x="194733" y="158153"/>
                  <a:pt x="215900" y="166620"/>
                </a:cubicBezTo>
                <a:cubicBezTo>
                  <a:pt x="228600" y="158153"/>
                  <a:pt x="245910" y="154163"/>
                  <a:pt x="254000" y="141220"/>
                </a:cubicBezTo>
                <a:cubicBezTo>
                  <a:pt x="284755" y="92012"/>
                  <a:pt x="279400" y="64562"/>
                  <a:pt x="279400" y="14220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6934200" y="3416300"/>
            <a:ext cx="165100" cy="13801"/>
          </a:xfrm>
          <a:custGeom>
            <a:avLst/>
            <a:gdLst>
              <a:gd name="connsiteX0" fmla="*/ 0 w 165100"/>
              <a:gd name="connsiteY0" fmla="*/ 0 h 13801"/>
              <a:gd name="connsiteX1" fmla="*/ 165100 w 165100"/>
              <a:gd name="connsiteY1" fmla="*/ 12700 h 1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5100" h="13801">
                <a:moveTo>
                  <a:pt x="0" y="0"/>
                </a:moveTo>
                <a:cubicBezTo>
                  <a:pt x="96709" y="19342"/>
                  <a:pt x="41914" y="12700"/>
                  <a:pt x="165100" y="12700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6908800" y="3553552"/>
            <a:ext cx="177800" cy="40548"/>
          </a:xfrm>
          <a:custGeom>
            <a:avLst/>
            <a:gdLst>
              <a:gd name="connsiteX0" fmla="*/ 0 w 177800"/>
              <a:gd name="connsiteY0" fmla="*/ 40548 h 40548"/>
              <a:gd name="connsiteX1" fmla="*/ 63500 w 177800"/>
              <a:gd name="connsiteY1" fmla="*/ 27848 h 40548"/>
              <a:gd name="connsiteX2" fmla="*/ 101600 w 177800"/>
              <a:gd name="connsiteY2" fmla="*/ 2448 h 40548"/>
              <a:gd name="connsiteX3" fmla="*/ 177800 w 177800"/>
              <a:gd name="connsiteY3" fmla="*/ 2448 h 4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800" h="40548">
                <a:moveTo>
                  <a:pt x="0" y="40548"/>
                </a:moveTo>
                <a:cubicBezTo>
                  <a:pt x="21167" y="36315"/>
                  <a:pt x="43289" y="35427"/>
                  <a:pt x="63500" y="27848"/>
                </a:cubicBezTo>
                <a:cubicBezTo>
                  <a:pt x="77792" y="22489"/>
                  <a:pt x="86700" y="5759"/>
                  <a:pt x="101600" y="2448"/>
                </a:cubicBezTo>
                <a:cubicBezTo>
                  <a:pt x="126395" y="-3062"/>
                  <a:pt x="152400" y="2448"/>
                  <a:pt x="177800" y="2448"/>
                </a:cubicBezTo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7974617" y="2120763"/>
            <a:ext cx="152400" cy="353590"/>
          </a:xfrm>
          <a:custGeom>
            <a:avLst/>
            <a:gdLst>
              <a:gd name="connsiteX0" fmla="*/ 0 w 152400"/>
              <a:gd name="connsiteY0" fmla="*/ 55545 h 353590"/>
              <a:gd name="connsiteX1" fmla="*/ 63500 w 152400"/>
              <a:gd name="connsiteY1" fmla="*/ 4745 h 353590"/>
              <a:gd name="connsiteX2" fmla="*/ 139700 w 152400"/>
              <a:gd name="connsiteY2" fmla="*/ 17445 h 353590"/>
              <a:gd name="connsiteX3" fmla="*/ 127000 w 152400"/>
              <a:gd name="connsiteY3" fmla="*/ 106345 h 353590"/>
              <a:gd name="connsiteX4" fmla="*/ 114300 w 152400"/>
              <a:gd name="connsiteY4" fmla="*/ 144445 h 353590"/>
              <a:gd name="connsiteX5" fmla="*/ 88900 w 152400"/>
              <a:gd name="connsiteY5" fmla="*/ 233345 h 353590"/>
              <a:gd name="connsiteX6" fmla="*/ 76200 w 152400"/>
              <a:gd name="connsiteY6" fmla="*/ 271445 h 353590"/>
              <a:gd name="connsiteX7" fmla="*/ 50800 w 152400"/>
              <a:gd name="connsiteY7" fmla="*/ 309545 h 353590"/>
              <a:gd name="connsiteX8" fmla="*/ 38100 w 152400"/>
              <a:gd name="connsiteY8" fmla="*/ 347645 h 353590"/>
              <a:gd name="connsiteX9" fmla="*/ 152400 w 152400"/>
              <a:gd name="connsiteY9" fmla="*/ 347645 h 35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2400" h="353590">
                <a:moveTo>
                  <a:pt x="0" y="55545"/>
                </a:moveTo>
                <a:cubicBezTo>
                  <a:pt x="21167" y="38612"/>
                  <a:pt x="37349" y="11877"/>
                  <a:pt x="63500" y="4745"/>
                </a:cubicBezTo>
                <a:cubicBezTo>
                  <a:pt x="88343" y="-2030"/>
                  <a:pt x="126052" y="-4391"/>
                  <a:pt x="139700" y="17445"/>
                </a:cubicBezTo>
                <a:cubicBezTo>
                  <a:pt x="155565" y="42829"/>
                  <a:pt x="132871" y="76992"/>
                  <a:pt x="127000" y="106345"/>
                </a:cubicBezTo>
                <a:cubicBezTo>
                  <a:pt x="124375" y="119472"/>
                  <a:pt x="118147" y="131623"/>
                  <a:pt x="114300" y="144445"/>
                </a:cubicBezTo>
                <a:cubicBezTo>
                  <a:pt x="105444" y="173964"/>
                  <a:pt x="97756" y="203826"/>
                  <a:pt x="88900" y="233345"/>
                </a:cubicBezTo>
                <a:cubicBezTo>
                  <a:pt x="85053" y="246167"/>
                  <a:pt x="82187" y="259471"/>
                  <a:pt x="76200" y="271445"/>
                </a:cubicBezTo>
                <a:cubicBezTo>
                  <a:pt x="69374" y="285097"/>
                  <a:pt x="57626" y="295893"/>
                  <a:pt x="50800" y="309545"/>
                </a:cubicBezTo>
                <a:cubicBezTo>
                  <a:pt x="44813" y="321519"/>
                  <a:pt x="25565" y="342945"/>
                  <a:pt x="38100" y="347645"/>
                </a:cubicBezTo>
                <a:cubicBezTo>
                  <a:pt x="73774" y="361023"/>
                  <a:pt x="114300" y="347645"/>
                  <a:pt x="152400" y="347645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7667125" y="3505200"/>
            <a:ext cx="537226" cy="177800"/>
          </a:xfrm>
          <a:custGeom>
            <a:avLst/>
            <a:gdLst>
              <a:gd name="connsiteX0" fmla="*/ 79875 w 537226"/>
              <a:gd name="connsiteY0" fmla="*/ 0 h 177800"/>
              <a:gd name="connsiteX1" fmla="*/ 29075 w 537226"/>
              <a:gd name="connsiteY1" fmla="*/ 139700 h 177800"/>
              <a:gd name="connsiteX2" fmla="*/ 105275 w 537226"/>
              <a:gd name="connsiteY2" fmla="*/ 165100 h 177800"/>
              <a:gd name="connsiteX3" fmla="*/ 130675 w 537226"/>
              <a:gd name="connsiteY3" fmla="*/ 114300 h 177800"/>
              <a:gd name="connsiteX4" fmla="*/ 143375 w 537226"/>
              <a:gd name="connsiteY4" fmla="*/ 76200 h 177800"/>
              <a:gd name="connsiteX5" fmla="*/ 206875 w 537226"/>
              <a:gd name="connsiteY5" fmla="*/ 0 h 177800"/>
              <a:gd name="connsiteX6" fmla="*/ 244975 w 537226"/>
              <a:gd name="connsiteY6" fmla="*/ 25400 h 177800"/>
              <a:gd name="connsiteX7" fmla="*/ 321175 w 537226"/>
              <a:gd name="connsiteY7" fmla="*/ 38100 h 177800"/>
              <a:gd name="connsiteX8" fmla="*/ 346575 w 537226"/>
              <a:gd name="connsiteY8" fmla="*/ 38100 h 177800"/>
              <a:gd name="connsiteX9" fmla="*/ 410075 w 537226"/>
              <a:gd name="connsiteY9" fmla="*/ 50800 h 177800"/>
              <a:gd name="connsiteX10" fmla="*/ 448175 w 537226"/>
              <a:gd name="connsiteY10" fmla="*/ 139700 h 177800"/>
              <a:gd name="connsiteX11" fmla="*/ 473575 w 537226"/>
              <a:gd name="connsiteY11" fmla="*/ 177800 h 177800"/>
              <a:gd name="connsiteX12" fmla="*/ 511675 w 537226"/>
              <a:gd name="connsiteY12" fmla="*/ 165100 h 177800"/>
              <a:gd name="connsiteX13" fmla="*/ 524375 w 537226"/>
              <a:gd name="connsiteY13" fmla="*/ 114300 h 177800"/>
              <a:gd name="connsiteX14" fmla="*/ 537075 w 537226"/>
              <a:gd name="connsiteY14" fmla="*/ 1270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37226" h="177800">
                <a:moveTo>
                  <a:pt x="79875" y="0"/>
                </a:moveTo>
                <a:cubicBezTo>
                  <a:pt x="24037" y="33503"/>
                  <a:pt x="-37746" y="44242"/>
                  <a:pt x="29075" y="139700"/>
                </a:cubicBezTo>
                <a:cubicBezTo>
                  <a:pt x="44429" y="161634"/>
                  <a:pt x="105275" y="165100"/>
                  <a:pt x="105275" y="165100"/>
                </a:cubicBezTo>
                <a:cubicBezTo>
                  <a:pt x="113742" y="148167"/>
                  <a:pt x="123217" y="131701"/>
                  <a:pt x="130675" y="114300"/>
                </a:cubicBezTo>
                <a:cubicBezTo>
                  <a:pt x="135948" y="101995"/>
                  <a:pt x="137388" y="88174"/>
                  <a:pt x="143375" y="76200"/>
                </a:cubicBezTo>
                <a:cubicBezTo>
                  <a:pt x="161056" y="40837"/>
                  <a:pt x="178788" y="28087"/>
                  <a:pt x="206875" y="0"/>
                </a:cubicBezTo>
                <a:cubicBezTo>
                  <a:pt x="237795" y="92759"/>
                  <a:pt x="225781" y="102175"/>
                  <a:pt x="244975" y="25400"/>
                </a:cubicBezTo>
                <a:cubicBezTo>
                  <a:pt x="270375" y="29633"/>
                  <a:pt x="300221" y="23133"/>
                  <a:pt x="321175" y="38100"/>
                </a:cubicBezTo>
                <a:cubicBezTo>
                  <a:pt x="349910" y="58625"/>
                  <a:pt x="317840" y="153041"/>
                  <a:pt x="346575" y="38100"/>
                </a:cubicBezTo>
                <a:cubicBezTo>
                  <a:pt x="367742" y="42333"/>
                  <a:pt x="391333" y="40090"/>
                  <a:pt x="410075" y="50800"/>
                </a:cubicBezTo>
                <a:cubicBezTo>
                  <a:pt x="440236" y="68035"/>
                  <a:pt x="437401" y="114560"/>
                  <a:pt x="448175" y="139700"/>
                </a:cubicBezTo>
                <a:cubicBezTo>
                  <a:pt x="454188" y="153729"/>
                  <a:pt x="465108" y="165100"/>
                  <a:pt x="473575" y="177800"/>
                </a:cubicBezTo>
                <a:cubicBezTo>
                  <a:pt x="486275" y="173567"/>
                  <a:pt x="503312" y="175553"/>
                  <a:pt x="511675" y="165100"/>
                </a:cubicBezTo>
                <a:cubicBezTo>
                  <a:pt x="522579" y="151470"/>
                  <a:pt x="520589" y="131339"/>
                  <a:pt x="524375" y="114300"/>
                </a:cubicBezTo>
                <a:cubicBezTo>
                  <a:pt x="539566" y="45942"/>
                  <a:pt x="537075" y="67917"/>
                  <a:pt x="537075" y="12700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8414072" y="2324974"/>
            <a:ext cx="537226" cy="177800"/>
          </a:xfrm>
          <a:custGeom>
            <a:avLst/>
            <a:gdLst>
              <a:gd name="connsiteX0" fmla="*/ 79875 w 537226"/>
              <a:gd name="connsiteY0" fmla="*/ 0 h 177800"/>
              <a:gd name="connsiteX1" fmla="*/ 29075 w 537226"/>
              <a:gd name="connsiteY1" fmla="*/ 139700 h 177800"/>
              <a:gd name="connsiteX2" fmla="*/ 105275 w 537226"/>
              <a:gd name="connsiteY2" fmla="*/ 165100 h 177800"/>
              <a:gd name="connsiteX3" fmla="*/ 130675 w 537226"/>
              <a:gd name="connsiteY3" fmla="*/ 114300 h 177800"/>
              <a:gd name="connsiteX4" fmla="*/ 143375 w 537226"/>
              <a:gd name="connsiteY4" fmla="*/ 76200 h 177800"/>
              <a:gd name="connsiteX5" fmla="*/ 206875 w 537226"/>
              <a:gd name="connsiteY5" fmla="*/ 0 h 177800"/>
              <a:gd name="connsiteX6" fmla="*/ 244975 w 537226"/>
              <a:gd name="connsiteY6" fmla="*/ 25400 h 177800"/>
              <a:gd name="connsiteX7" fmla="*/ 321175 w 537226"/>
              <a:gd name="connsiteY7" fmla="*/ 38100 h 177800"/>
              <a:gd name="connsiteX8" fmla="*/ 346575 w 537226"/>
              <a:gd name="connsiteY8" fmla="*/ 38100 h 177800"/>
              <a:gd name="connsiteX9" fmla="*/ 410075 w 537226"/>
              <a:gd name="connsiteY9" fmla="*/ 50800 h 177800"/>
              <a:gd name="connsiteX10" fmla="*/ 448175 w 537226"/>
              <a:gd name="connsiteY10" fmla="*/ 139700 h 177800"/>
              <a:gd name="connsiteX11" fmla="*/ 473575 w 537226"/>
              <a:gd name="connsiteY11" fmla="*/ 177800 h 177800"/>
              <a:gd name="connsiteX12" fmla="*/ 511675 w 537226"/>
              <a:gd name="connsiteY12" fmla="*/ 165100 h 177800"/>
              <a:gd name="connsiteX13" fmla="*/ 524375 w 537226"/>
              <a:gd name="connsiteY13" fmla="*/ 114300 h 177800"/>
              <a:gd name="connsiteX14" fmla="*/ 537075 w 537226"/>
              <a:gd name="connsiteY14" fmla="*/ 1270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37226" h="177800">
                <a:moveTo>
                  <a:pt x="79875" y="0"/>
                </a:moveTo>
                <a:cubicBezTo>
                  <a:pt x="24037" y="33503"/>
                  <a:pt x="-37746" y="44242"/>
                  <a:pt x="29075" y="139700"/>
                </a:cubicBezTo>
                <a:cubicBezTo>
                  <a:pt x="44429" y="161634"/>
                  <a:pt x="105275" y="165100"/>
                  <a:pt x="105275" y="165100"/>
                </a:cubicBezTo>
                <a:cubicBezTo>
                  <a:pt x="113742" y="148167"/>
                  <a:pt x="123217" y="131701"/>
                  <a:pt x="130675" y="114300"/>
                </a:cubicBezTo>
                <a:cubicBezTo>
                  <a:pt x="135948" y="101995"/>
                  <a:pt x="137388" y="88174"/>
                  <a:pt x="143375" y="76200"/>
                </a:cubicBezTo>
                <a:cubicBezTo>
                  <a:pt x="161056" y="40837"/>
                  <a:pt x="178788" y="28087"/>
                  <a:pt x="206875" y="0"/>
                </a:cubicBezTo>
                <a:cubicBezTo>
                  <a:pt x="237795" y="92759"/>
                  <a:pt x="225781" y="102175"/>
                  <a:pt x="244975" y="25400"/>
                </a:cubicBezTo>
                <a:cubicBezTo>
                  <a:pt x="270375" y="29633"/>
                  <a:pt x="300221" y="23133"/>
                  <a:pt x="321175" y="38100"/>
                </a:cubicBezTo>
                <a:cubicBezTo>
                  <a:pt x="349910" y="58625"/>
                  <a:pt x="317840" y="153041"/>
                  <a:pt x="346575" y="38100"/>
                </a:cubicBezTo>
                <a:cubicBezTo>
                  <a:pt x="367742" y="42333"/>
                  <a:pt x="391333" y="40090"/>
                  <a:pt x="410075" y="50800"/>
                </a:cubicBezTo>
                <a:cubicBezTo>
                  <a:pt x="440236" y="68035"/>
                  <a:pt x="437401" y="114560"/>
                  <a:pt x="448175" y="139700"/>
                </a:cubicBezTo>
                <a:cubicBezTo>
                  <a:pt x="454188" y="153729"/>
                  <a:pt x="465108" y="165100"/>
                  <a:pt x="473575" y="177800"/>
                </a:cubicBezTo>
                <a:cubicBezTo>
                  <a:pt x="486275" y="173567"/>
                  <a:pt x="503312" y="175553"/>
                  <a:pt x="511675" y="165100"/>
                </a:cubicBezTo>
                <a:cubicBezTo>
                  <a:pt x="522579" y="151470"/>
                  <a:pt x="520589" y="131339"/>
                  <a:pt x="524375" y="114300"/>
                </a:cubicBezTo>
                <a:cubicBezTo>
                  <a:pt x="539566" y="45942"/>
                  <a:pt x="537075" y="67917"/>
                  <a:pt x="537075" y="12700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8177968" y="2170736"/>
            <a:ext cx="254000" cy="332094"/>
          </a:xfrm>
          <a:custGeom>
            <a:avLst/>
            <a:gdLst>
              <a:gd name="connsiteX0" fmla="*/ 63500 w 254000"/>
              <a:gd name="connsiteY0" fmla="*/ 89410 h 332094"/>
              <a:gd name="connsiteX1" fmla="*/ 165100 w 254000"/>
              <a:gd name="connsiteY1" fmla="*/ 510 h 332094"/>
              <a:gd name="connsiteX2" fmla="*/ 177800 w 254000"/>
              <a:gd name="connsiteY2" fmla="*/ 38610 h 332094"/>
              <a:gd name="connsiteX3" fmla="*/ 165100 w 254000"/>
              <a:gd name="connsiteY3" fmla="*/ 127510 h 332094"/>
              <a:gd name="connsiteX4" fmla="*/ 152400 w 254000"/>
              <a:gd name="connsiteY4" fmla="*/ 165610 h 332094"/>
              <a:gd name="connsiteX5" fmla="*/ 114300 w 254000"/>
              <a:gd name="connsiteY5" fmla="*/ 191010 h 332094"/>
              <a:gd name="connsiteX6" fmla="*/ 228600 w 254000"/>
              <a:gd name="connsiteY6" fmla="*/ 241810 h 332094"/>
              <a:gd name="connsiteX7" fmla="*/ 254000 w 254000"/>
              <a:gd name="connsiteY7" fmla="*/ 279910 h 332094"/>
              <a:gd name="connsiteX8" fmla="*/ 241300 w 254000"/>
              <a:gd name="connsiteY8" fmla="*/ 318010 h 332094"/>
              <a:gd name="connsiteX9" fmla="*/ 177800 w 254000"/>
              <a:gd name="connsiteY9" fmla="*/ 330710 h 332094"/>
              <a:gd name="connsiteX10" fmla="*/ 0 w 254000"/>
              <a:gd name="connsiteY10" fmla="*/ 330710 h 332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4000" h="332094">
                <a:moveTo>
                  <a:pt x="63500" y="89410"/>
                </a:moveTo>
                <a:cubicBezTo>
                  <a:pt x="74255" y="75966"/>
                  <a:pt x="126284" y="-7253"/>
                  <a:pt x="165100" y="510"/>
                </a:cubicBezTo>
                <a:cubicBezTo>
                  <a:pt x="178227" y="3135"/>
                  <a:pt x="173567" y="25910"/>
                  <a:pt x="177800" y="38610"/>
                </a:cubicBezTo>
                <a:cubicBezTo>
                  <a:pt x="173567" y="68243"/>
                  <a:pt x="170971" y="98157"/>
                  <a:pt x="165100" y="127510"/>
                </a:cubicBezTo>
                <a:cubicBezTo>
                  <a:pt x="162475" y="140637"/>
                  <a:pt x="160763" y="155157"/>
                  <a:pt x="152400" y="165610"/>
                </a:cubicBezTo>
                <a:cubicBezTo>
                  <a:pt x="142865" y="177529"/>
                  <a:pt x="127000" y="182543"/>
                  <a:pt x="114300" y="191010"/>
                </a:cubicBezTo>
                <a:cubicBezTo>
                  <a:pt x="154401" y="204377"/>
                  <a:pt x="193331" y="215358"/>
                  <a:pt x="228600" y="241810"/>
                </a:cubicBezTo>
                <a:cubicBezTo>
                  <a:pt x="240811" y="250968"/>
                  <a:pt x="245533" y="267210"/>
                  <a:pt x="254000" y="279910"/>
                </a:cubicBezTo>
                <a:cubicBezTo>
                  <a:pt x="249767" y="292610"/>
                  <a:pt x="252439" y="310584"/>
                  <a:pt x="241300" y="318010"/>
                </a:cubicBezTo>
                <a:cubicBezTo>
                  <a:pt x="223339" y="329984"/>
                  <a:pt x="199356" y="329575"/>
                  <a:pt x="177800" y="330710"/>
                </a:cubicBezTo>
                <a:cubicBezTo>
                  <a:pt x="118615" y="333825"/>
                  <a:pt x="59267" y="330710"/>
                  <a:pt x="0" y="330710"/>
                </a:cubicBezTo>
              </a:path>
            </a:pathLst>
          </a:custGeom>
          <a:noFill/>
          <a:ln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Volný tvar 19"/>
          <p:cNvSpPr/>
          <p:nvPr/>
        </p:nvSpPr>
        <p:spPr>
          <a:xfrm>
            <a:off x="7175500" y="3220984"/>
            <a:ext cx="177800" cy="495300"/>
          </a:xfrm>
          <a:custGeom>
            <a:avLst/>
            <a:gdLst>
              <a:gd name="connsiteX0" fmla="*/ 0 w 177800"/>
              <a:gd name="connsiteY0" fmla="*/ 317500 h 495300"/>
              <a:gd name="connsiteX1" fmla="*/ 50800 w 177800"/>
              <a:gd name="connsiteY1" fmla="*/ 254000 h 495300"/>
              <a:gd name="connsiteX2" fmla="*/ 127000 w 177800"/>
              <a:gd name="connsiteY2" fmla="*/ 152400 h 495300"/>
              <a:gd name="connsiteX3" fmla="*/ 139700 w 177800"/>
              <a:gd name="connsiteY3" fmla="*/ 88900 h 495300"/>
              <a:gd name="connsiteX4" fmla="*/ 165100 w 177800"/>
              <a:gd name="connsiteY4" fmla="*/ 38100 h 495300"/>
              <a:gd name="connsiteX5" fmla="*/ 177800 w 177800"/>
              <a:gd name="connsiteY5" fmla="*/ 0 h 495300"/>
              <a:gd name="connsiteX6" fmla="*/ 165100 w 177800"/>
              <a:gd name="connsiteY6" fmla="*/ 101600 h 495300"/>
              <a:gd name="connsiteX7" fmla="*/ 152400 w 177800"/>
              <a:gd name="connsiteY7" fmla="*/ 139700 h 495300"/>
              <a:gd name="connsiteX8" fmla="*/ 165100 w 177800"/>
              <a:gd name="connsiteY8" fmla="*/ 355600 h 495300"/>
              <a:gd name="connsiteX9" fmla="*/ 165100 w 177800"/>
              <a:gd name="connsiteY9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7800" h="495300">
                <a:moveTo>
                  <a:pt x="0" y="317500"/>
                </a:moveTo>
                <a:cubicBezTo>
                  <a:pt x="16933" y="296333"/>
                  <a:pt x="35255" y="276207"/>
                  <a:pt x="50800" y="254000"/>
                </a:cubicBezTo>
                <a:cubicBezTo>
                  <a:pt x="124441" y="148799"/>
                  <a:pt x="52309" y="227091"/>
                  <a:pt x="127000" y="152400"/>
                </a:cubicBezTo>
                <a:cubicBezTo>
                  <a:pt x="131233" y="131233"/>
                  <a:pt x="132874" y="109378"/>
                  <a:pt x="139700" y="88900"/>
                </a:cubicBezTo>
                <a:cubicBezTo>
                  <a:pt x="145687" y="70939"/>
                  <a:pt x="157642" y="55501"/>
                  <a:pt x="165100" y="38100"/>
                </a:cubicBezTo>
                <a:cubicBezTo>
                  <a:pt x="170373" y="25795"/>
                  <a:pt x="173567" y="12700"/>
                  <a:pt x="177800" y="0"/>
                </a:cubicBezTo>
                <a:cubicBezTo>
                  <a:pt x="173567" y="33867"/>
                  <a:pt x="171205" y="68020"/>
                  <a:pt x="165100" y="101600"/>
                </a:cubicBezTo>
                <a:cubicBezTo>
                  <a:pt x="162705" y="114771"/>
                  <a:pt x="152400" y="126313"/>
                  <a:pt x="152400" y="139700"/>
                </a:cubicBezTo>
                <a:cubicBezTo>
                  <a:pt x="152400" y="211791"/>
                  <a:pt x="162527" y="283555"/>
                  <a:pt x="165100" y="355600"/>
                </a:cubicBezTo>
                <a:cubicBezTo>
                  <a:pt x="166762" y="402137"/>
                  <a:pt x="165100" y="448733"/>
                  <a:pt x="165100" y="495300"/>
                </a:cubicBezTo>
              </a:path>
            </a:pathLst>
          </a:custGeom>
          <a:noFill/>
          <a:ln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7403921" y="3270779"/>
            <a:ext cx="177919" cy="445505"/>
          </a:xfrm>
          <a:custGeom>
            <a:avLst/>
            <a:gdLst>
              <a:gd name="connsiteX0" fmla="*/ 165100 w 177919"/>
              <a:gd name="connsiteY0" fmla="*/ 39105 h 445505"/>
              <a:gd name="connsiteX1" fmla="*/ 101600 w 177919"/>
              <a:gd name="connsiteY1" fmla="*/ 1005 h 445505"/>
              <a:gd name="connsiteX2" fmla="*/ 25400 w 177919"/>
              <a:gd name="connsiteY2" fmla="*/ 64505 h 445505"/>
              <a:gd name="connsiteX3" fmla="*/ 88900 w 177919"/>
              <a:gd name="connsiteY3" fmla="*/ 204205 h 445505"/>
              <a:gd name="connsiteX4" fmla="*/ 127000 w 177919"/>
              <a:gd name="connsiteY4" fmla="*/ 216905 h 445505"/>
              <a:gd name="connsiteX5" fmla="*/ 165100 w 177919"/>
              <a:gd name="connsiteY5" fmla="*/ 318505 h 445505"/>
              <a:gd name="connsiteX6" fmla="*/ 177800 w 177919"/>
              <a:gd name="connsiteY6" fmla="*/ 356605 h 445505"/>
              <a:gd name="connsiteX7" fmla="*/ 165100 w 177919"/>
              <a:gd name="connsiteY7" fmla="*/ 407405 h 445505"/>
              <a:gd name="connsiteX8" fmla="*/ 127000 w 177919"/>
              <a:gd name="connsiteY8" fmla="*/ 420105 h 445505"/>
              <a:gd name="connsiteX9" fmla="*/ 88900 w 177919"/>
              <a:gd name="connsiteY9" fmla="*/ 445505 h 445505"/>
              <a:gd name="connsiteX10" fmla="*/ 12700 w 177919"/>
              <a:gd name="connsiteY10" fmla="*/ 394705 h 445505"/>
              <a:gd name="connsiteX11" fmla="*/ 0 w 177919"/>
              <a:gd name="connsiteY11" fmla="*/ 343905 h 445505"/>
              <a:gd name="connsiteX12" fmla="*/ 12700 w 177919"/>
              <a:gd name="connsiteY12" fmla="*/ 305805 h 445505"/>
              <a:gd name="connsiteX13" fmla="*/ 88900 w 177919"/>
              <a:gd name="connsiteY13" fmla="*/ 242305 h 445505"/>
              <a:gd name="connsiteX14" fmla="*/ 127000 w 177919"/>
              <a:gd name="connsiteY14" fmla="*/ 229605 h 445505"/>
              <a:gd name="connsiteX15" fmla="*/ 165100 w 177919"/>
              <a:gd name="connsiteY15" fmla="*/ 191505 h 445505"/>
              <a:gd name="connsiteX16" fmla="*/ 152400 w 177919"/>
              <a:gd name="connsiteY16" fmla="*/ 77205 h 445505"/>
              <a:gd name="connsiteX17" fmla="*/ 101600 w 177919"/>
              <a:gd name="connsiteY17" fmla="*/ 1005 h 445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7919" h="445505">
                <a:moveTo>
                  <a:pt x="165100" y="39105"/>
                </a:moveTo>
                <a:cubicBezTo>
                  <a:pt x="143933" y="26405"/>
                  <a:pt x="125547" y="6992"/>
                  <a:pt x="101600" y="1005"/>
                </a:cubicBezTo>
                <a:cubicBezTo>
                  <a:pt x="64854" y="-8181"/>
                  <a:pt x="37641" y="48184"/>
                  <a:pt x="25400" y="64505"/>
                </a:cubicBezTo>
                <a:cubicBezTo>
                  <a:pt x="40662" y="217124"/>
                  <a:pt x="-3513" y="177801"/>
                  <a:pt x="88900" y="204205"/>
                </a:cubicBezTo>
                <a:cubicBezTo>
                  <a:pt x="101772" y="207883"/>
                  <a:pt x="114300" y="212672"/>
                  <a:pt x="127000" y="216905"/>
                </a:cubicBezTo>
                <a:cubicBezTo>
                  <a:pt x="155827" y="303385"/>
                  <a:pt x="119542" y="197018"/>
                  <a:pt x="165100" y="318505"/>
                </a:cubicBezTo>
                <a:cubicBezTo>
                  <a:pt x="169800" y="331040"/>
                  <a:pt x="173567" y="343905"/>
                  <a:pt x="177800" y="356605"/>
                </a:cubicBezTo>
                <a:cubicBezTo>
                  <a:pt x="173567" y="373538"/>
                  <a:pt x="176004" y="393775"/>
                  <a:pt x="165100" y="407405"/>
                </a:cubicBezTo>
                <a:cubicBezTo>
                  <a:pt x="156737" y="417858"/>
                  <a:pt x="138974" y="414118"/>
                  <a:pt x="127000" y="420105"/>
                </a:cubicBezTo>
                <a:cubicBezTo>
                  <a:pt x="113348" y="426931"/>
                  <a:pt x="101600" y="437038"/>
                  <a:pt x="88900" y="445505"/>
                </a:cubicBezTo>
                <a:cubicBezTo>
                  <a:pt x="52531" y="433382"/>
                  <a:pt x="35084" y="433877"/>
                  <a:pt x="12700" y="394705"/>
                </a:cubicBezTo>
                <a:cubicBezTo>
                  <a:pt x="4040" y="379550"/>
                  <a:pt x="4233" y="360838"/>
                  <a:pt x="0" y="343905"/>
                </a:cubicBezTo>
                <a:cubicBezTo>
                  <a:pt x="4233" y="331205"/>
                  <a:pt x="5274" y="316944"/>
                  <a:pt x="12700" y="305805"/>
                </a:cubicBezTo>
                <a:cubicBezTo>
                  <a:pt x="26744" y="284739"/>
                  <a:pt x="65472" y="254019"/>
                  <a:pt x="88900" y="242305"/>
                </a:cubicBezTo>
                <a:cubicBezTo>
                  <a:pt x="100874" y="236318"/>
                  <a:pt x="114300" y="233838"/>
                  <a:pt x="127000" y="229605"/>
                </a:cubicBezTo>
                <a:cubicBezTo>
                  <a:pt x="139700" y="216905"/>
                  <a:pt x="155137" y="206449"/>
                  <a:pt x="165100" y="191505"/>
                </a:cubicBezTo>
                <a:cubicBezTo>
                  <a:pt x="189442" y="154992"/>
                  <a:pt x="175683" y="112130"/>
                  <a:pt x="152400" y="77205"/>
                </a:cubicBezTo>
                <a:lnTo>
                  <a:pt x="101600" y="1005"/>
                </a:lnTo>
              </a:path>
            </a:pathLst>
          </a:cu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697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8621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OBSAH OBDÉLNÍKU</a:t>
            </a:r>
            <a:endParaRPr lang="cs-CZ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" name="Zástupný symbol pro text 1"/>
          <p:cNvSpPr>
            <a:spLocks noGrp="1"/>
          </p:cNvSpPr>
          <p:nvPr>
            <p:ph idx="1"/>
          </p:nvPr>
        </p:nvSpPr>
        <p:spPr>
          <a:xfrm>
            <a:off x="457200" y="2276872"/>
            <a:ext cx="5698976" cy="3849291"/>
          </a:xfrm>
        </p:spPr>
        <p:txBody>
          <a:bodyPr>
            <a:normAutofit/>
          </a:bodyPr>
          <a:lstStyle/>
          <a:p>
            <a:pPr marL="397764" indent="-3429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Vynásobíme mezi sebou délky dvou jeho sousedních stran.</a:t>
            </a:r>
          </a:p>
          <a:p>
            <a:pPr marL="397764" indent="-342900">
              <a:buFont typeface="Wingdings" pitchFamily="2" charset="2"/>
              <a:buChar char="Ø"/>
            </a:pPr>
            <a:endParaRPr lang="cs-CZ" sz="3200" b="1" dirty="0">
              <a:solidFill>
                <a:srgbClr val="FFFF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97764" indent="-342900">
              <a:buFont typeface="Wingdings" pitchFamily="2" charset="2"/>
              <a:buChar char="Ø"/>
            </a:pPr>
            <a:r>
              <a:rPr lang="cs-CZ" sz="5400" b="1" dirty="0" smtClean="0">
                <a:solidFill>
                  <a:srgbClr val="FFFF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a . b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56176" y="2492896"/>
            <a:ext cx="1800200" cy="3168352"/>
          </a:xfrm>
          <a:prstGeom prst="rect">
            <a:avLst/>
          </a:prstGeom>
          <a:solidFill>
            <a:srgbClr val="FFFF66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948264" y="5637212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00392" y="347939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7" name="Obdélník 6"/>
          <p:cNvSpPr/>
          <p:nvPr/>
        </p:nvSpPr>
        <p:spPr>
          <a:xfrm>
            <a:off x="2051720" y="4405064"/>
            <a:ext cx="3024336" cy="12241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221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188640"/>
            <a:ext cx="7467600" cy="1728192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r>
              <a:rPr lang="cs-CZ" sz="48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obsah obdélníku podle obrázku. </a:t>
            </a:r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Popiš, </a:t>
            </a:r>
            <a:r>
              <a:rPr lang="cs-CZ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budeš postupovat.</a:t>
            </a:r>
            <a:endParaRPr lang="cs-CZ" sz="48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Zástupný symbol pro text 1"/>
          <p:cNvSpPr>
            <a:spLocks noGrp="1"/>
          </p:cNvSpPr>
          <p:nvPr>
            <p:ph idx="1"/>
          </p:nvPr>
        </p:nvSpPr>
        <p:spPr>
          <a:xfrm>
            <a:off x="4067944" y="2149366"/>
            <a:ext cx="4896544" cy="4137323"/>
          </a:xfrm>
        </p:spPr>
        <p:txBody>
          <a:bodyPr>
            <a:normAutofit/>
          </a:bodyPr>
          <a:lstStyle/>
          <a:p>
            <a:pPr marL="512064" indent="-457200">
              <a:buFont typeface="Wingdings" pitchFamily="2" charset="2"/>
              <a:buChar char="Ø"/>
            </a:pPr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14         b = 21</a:t>
            </a:r>
          </a:p>
          <a:p>
            <a:pPr marL="512064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a . </a:t>
            </a:r>
            <a:r>
              <a:rPr lang="cs-CZ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3200" b="1" dirty="0" smtClean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2064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14 . 21</a:t>
            </a:r>
          </a:p>
          <a:p>
            <a:pPr marL="512064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294 cm </a:t>
            </a:r>
          </a:p>
          <a:p>
            <a:pPr marL="512064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obdélníku je </a:t>
            </a:r>
          </a:p>
          <a:p>
            <a:pPr marL="36576" indent="0">
              <a:buNone/>
            </a:pPr>
            <a:r>
              <a:rPr lang="cs-CZ" sz="3200" b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294 </a:t>
            </a:r>
            <a:r>
              <a:rPr lang="cs-CZ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 .</a:t>
            </a:r>
            <a:endParaRPr lang="cs-CZ" sz="3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62360" y="2149366"/>
            <a:ext cx="1836204" cy="2981404"/>
          </a:xfrm>
          <a:prstGeom prst="rect">
            <a:avLst/>
          </a:prstGeom>
          <a:solidFill>
            <a:srgbClr val="FFFF66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03548" y="5392380"/>
            <a:ext cx="1980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14cm</a:t>
            </a:r>
            <a:endParaRPr lang="cs-CZ" sz="28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30748" y="3378458"/>
            <a:ext cx="1980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= 21cm</a:t>
            </a:r>
            <a:endParaRPr lang="cs-CZ" sz="28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78376" y="363600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32240" y="487853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563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Vlastní tvorba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510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72</TotalTime>
  <Words>307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Technický</vt:lpstr>
      <vt:lpstr>Snímek 1</vt:lpstr>
      <vt:lpstr>ANOTACE</vt:lpstr>
      <vt:lpstr>OBDÉLNÍK</vt:lpstr>
      <vt:lpstr>POPIS OBDÉLNÍKU</vt:lpstr>
      <vt:lpstr>SESTROJENÍ</vt:lpstr>
      <vt:lpstr>Snímek 6</vt:lpstr>
      <vt:lpstr>OBVOD OBDÉLNÍKU</vt:lpstr>
      <vt:lpstr>Snímek 8</vt:lpstr>
      <vt:lpstr>OBSAH OBDÉLNÍKU</vt:lpstr>
      <vt:lpstr>ÚKOL: Vypočítej obsah obdélníku podle obrázku. Popiš, jak budeš postupovat.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Dum</cp:lastModifiedBy>
  <cp:revision>8</cp:revision>
  <dcterms:created xsi:type="dcterms:W3CDTF">2012-05-21T15:56:14Z</dcterms:created>
  <dcterms:modified xsi:type="dcterms:W3CDTF">2013-12-10T19:06:08Z</dcterms:modified>
</cp:coreProperties>
</file>