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BC5C1-CCD8-485F-9C1E-9ECDFC8865A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4403D09-ECB3-49D5-8D0B-AC944ACC31F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BC5C1-CCD8-485F-9C1E-9ECDFC8865A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4403D09-ECB3-49D5-8D0B-AC944ACC31F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BC5C1-CCD8-485F-9C1E-9ECDFC8865A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4403D09-ECB3-49D5-8D0B-AC944ACC31F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F9BC5C1-CCD8-485F-9C1E-9ECDFC8865A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03D09-ECB3-49D5-8D0B-AC944ACC31F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BC5C1-CCD8-485F-9C1E-9ECDFC8865A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4403D09-ECB3-49D5-8D0B-AC944ACC31F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BC5C1-CCD8-485F-9C1E-9ECDFC8865A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4403D09-ECB3-49D5-8D0B-AC944ACC31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BC5C1-CCD8-485F-9C1E-9ECDFC8865A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4403D09-ECB3-49D5-8D0B-AC944ACC31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4403D09-ECB3-49D5-8D0B-AC944ACC31F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BC5C1-CCD8-485F-9C1E-9ECDFC8865A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4403D09-ECB3-49D5-8D0B-AC944ACC31F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F9BC5C1-CCD8-485F-9C1E-9ECDFC8865A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BC5C1-CCD8-485F-9C1E-9ECDFC8865A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03D09-ECB3-49D5-8D0B-AC944ACC31F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4403D09-ECB3-49D5-8D0B-AC944ACC31F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BC5C1-CCD8-485F-9C1E-9ECDFC8865A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F9BC5C1-CCD8-485F-9C1E-9ECDFC8865A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4403D09-ECB3-49D5-8D0B-AC944ACC31F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513384"/>
            <a:ext cx="48120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3083466"/>
              </p:ext>
            </p:extLst>
          </p:nvPr>
        </p:nvGraphicFramePr>
        <p:xfrm>
          <a:off x="827584" y="3140968"/>
          <a:ext cx="7632848" cy="266429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51761"/>
                <a:gridCol w="5781087"/>
              </a:tblGrid>
              <a:tr h="7880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C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C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180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C00000"/>
                          </a:solidFill>
                          <a:effectLst/>
                          <a:latin typeface="Arial Black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solidFill>
                            <a:srgbClr val="C00000"/>
                          </a:solidFill>
                          <a:effectLst/>
                          <a:latin typeface="Arial Black" pitchFamily="34" charset="0"/>
                        </a:rPr>
                        <a:t> Petra Pláničková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180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C00000"/>
                          </a:solidFill>
                          <a:effectLst/>
                          <a:latin typeface="Arial Black" pitchFamily="34" charset="0"/>
                        </a:rPr>
                        <a:t>VY_32_INOVACE_399_POČETNÍ</a:t>
                      </a:r>
                      <a:r>
                        <a:rPr lang="cs-CZ" sz="1100" baseline="0" dirty="0" smtClean="0">
                          <a:solidFill>
                            <a:srgbClr val="C00000"/>
                          </a:solidFill>
                          <a:effectLst/>
                          <a:latin typeface="Arial Black" pitchFamily="34" charset="0"/>
                        </a:rPr>
                        <a:t> OPERACE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2004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C00000"/>
                          </a:solidFill>
                          <a:effectLst/>
                          <a:latin typeface="Arial Black" pitchFamily="34" charset="0"/>
                          <a:ea typeface="Calibri"/>
                          <a:cs typeface="Times New Roman"/>
                        </a:rPr>
                        <a:t>SČÍTANEC,</a:t>
                      </a:r>
                      <a:r>
                        <a:rPr lang="cs-CZ" sz="1100" baseline="0" dirty="0" smtClean="0">
                          <a:solidFill>
                            <a:srgbClr val="C00000"/>
                          </a:solidFill>
                          <a:effectLst/>
                          <a:latin typeface="Arial Black" pitchFamily="34" charset="0"/>
                          <a:ea typeface="Calibri"/>
                          <a:cs typeface="Times New Roman"/>
                        </a:rPr>
                        <a:t> SOUČET, MENŠENEC, MENŠITEL, ROZDÍL, ČINITEL, SOUČIN, DĚLENEC, DĚLITEL, PODÍL, VÝHODNÉ POČÍTÁNÍ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2004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rgbClr val="C00000"/>
                          </a:solidFill>
                          <a:effectLst/>
                          <a:latin typeface="Arial Black" pitchFamily="34" charset="0"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C00000"/>
                          </a:solidFill>
                          <a:effectLst/>
                          <a:latin typeface="Arial Black" pitchFamily="34" charset="0"/>
                        </a:rPr>
                        <a:t> 2975</a:t>
                      </a:r>
                      <a:endParaRPr lang="cs-CZ" sz="1100" dirty="0" smtClean="0">
                        <a:solidFill>
                          <a:srgbClr val="C00000"/>
                        </a:solidFill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2958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ANOTACE</a:t>
            </a:r>
            <a:endParaRPr lang="cs-CZ" sz="40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Prezentace je určena žákům 4. tříd jako procvičování v hodině matematiky.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Žáci si zopakují základní terminologii v matematice.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Procvičí si výhodné počítání a logické myšlení. (Snímek č. 5 společně si ukazujeme, jaká čísla se k sobě hodí)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1094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2204864"/>
            <a:ext cx="8503920" cy="389418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9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POČETNÍ OPERACE</a:t>
            </a:r>
            <a:endParaRPr lang="cs-CZ" sz="96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5802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420888"/>
            <a:ext cx="8712968" cy="36004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6622504" cy="17526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96 + 48 =   </a:t>
            </a:r>
            <a:endParaRPr lang="cs-CZ" sz="66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372200" y="764704"/>
            <a:ext cx="1872208" cy="1193180"/>
          </a:xfrm>
          <a:prstGeom prst="rect">
            <a:avLst/>
          </a:prstGeom>
          <a:noFill/>
          <a:ln w="38100">
            <a:solidFill>
              <a:schemeClr val="accent3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-2196752" y="2420888"/>
            <a:ext cx="20882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144</a:t>
            </a:r>
            <a:endParaRPr lang="cs-CZ" sz="66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1331640" y="1957884"/>
            <a:ext cx="1152128" cy="1571000"/>
          </a:xfrm>
          <a:prstGeom prst="line">
            <a:avLst/>
          </a:prstGeom>
          <a:ln w="38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5805466" y="2974886"/>
            <a:ext cx="2438942" cy="1022379"/>
          </a:xfrm>
          <a:prstGeom prst="rect">
            <a:avLst/>
          </a:prstGeom>
          <a:noFill/>
          <a:ln w="38100">
            <a:solidFill>
              <a:schemeClr val="accent3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974098" y="4644872"/>
            <a:ext cx="2664296" cy="1053497"/>
          </a:xfrm>
          <a:prstGeom prst="rect">
            <a:avLst/>
          </a:prstGeom>
          <a:noFill/>
          <a:ln w="38100">
            <a:solidFill>
              <a:schemeClr val="accent3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9512" y="3554609"/>
            <a:ext cx="2520280" cy="909126"/>
          </a:xfrm>
          <a:prstGeom prst="rect">
            <a:avLst/>
          </a:prstGeom>
          <a:noFill/>
          <a:ln w="38100">
            <a:solidFill>
              <a:schemeClr val="accent3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-2677095" y="4463735"/>
            <a:ext cx="26035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sčítanec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cxnSp>
        <p:nvCxnSpPr>
          <p:cNvPr id="13" name="Přímá spojnice 12"/>
          <p:cNvCxnSpPr>
            <a:endCxn id="10" idx="0"/>
          </p:cNvCxnSpPr>
          <p:nvPr/>
        </p:nvCxnSpPr>
        <p:spPr>
          <a:xfrm flipH="1">
            <a:off x="4306246" y="1844824"/>
            <a:ext cx="409770" cy="2800048"/>
          </a:xfrm>
          <a:prstGeom prst="line">
            <a:avLst/>
          </a:prstGeom>
          <a:ln w="38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-2603598" y="5517232"/>
            <a:ext cx="26035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sčítanec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9252520" y="3954602"/>
            <a:ext cx="20906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součet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cxnSp>
        <p:nvCxnSpPr>
          <p:cNvPr id="17" name="Přímá spojnice 16"/>
          <p:cNvCxnSpPr/>
          <p:nvPr/>
        </p:nvCxnSpPr>
        <p:spPr>
          <a:xfrm flipH="1">
            <a:off x="6948264" y="1957884"/>
            <a:ext cx="378160" cy="978689"/>
          </a:xfrm>
          <a:prstGeom prst="line">
            <a:avLst/>
          </a:prstGeom>
          <a:ln w="38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8457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56337E-6 C 0.00225 -0.00949 0.0026 -0.0192 0.00434 -0.02891 C 0.00711 -0.06406 0.00694 -0.09991 0.01597 -0.13321 C 0.01718 -0.1494 0.01788 -0.16027 0.02465 -0.17369 C 0.02777 -0.19519 0.03281 -0.21763 0.04201 -0.23566 C 0.04513 -0.24885 0.04079 -0.23358 0.04774 -0.24723 C 0.04861 -0.24885 0.04809 -0.25162 0.0493 -0.25301 C 0.05347 -0.2574 0.06284 -0.26087 0.06805 -0.26249 C 0.08888 -0.27637 0.08941 -0.26804 0.12604 -0.26642 C 0.13784 -0.26272 0.16666 -0.2433 0.17673 -0.23358 C 0.18194 -0.2285 0.18489 -0.22295 0.19132 -0.22017 C 0.1993 -0.20953 0.20503 -0.19612 0.21302 -0.18548 C 0.22239 -0.17299 0.21579 -0.18756 0.22604 -0.16998 C 0.23333 -0.15727 0.22361 -0.16559 0.23472 -0.15842 C 0.24218 -0.13368 0.23298 -0.15912 0.24201 -0.14478 C 0.24635 -0.13784 0.24861 -0.12928 0.25208 -0.12165 C 0.25746 -0.10986 0.2592 -0.0969 0.26666 -0.08696 C 0.2717 -0.07031 0.26823 -0.08025 0.27829 -0.05805 C 0.28454 -0.04441 0.27847 -0.05574 0.28263 -0.04441 C 0.2875 -0.03122 0.29392 -0.01989 0.3 -0.00787 C 0.30642 0.01804 0.31736 0.03561 0.32899 0.05781 C 0.33715 0.07331 0.34566 0.09112 0.35937 0.09852 C 0.36371 0.11239 0.37118 0.12026 0.37968 0.12928 C 0.38263 0.14616 0.4059 0.16605 0.41597 0.17368 C 0.41857 0.17576 0.42031 0.17969 0.42309 0.18154 C 0.43055 0.18686 0.43854 0.19056 0.44635 0.19495 C 0.45382 0.19912 0.45972 0.20698 0.46666 0.2123 C 0.47534 0.21878 0.4842 0.22502 0.4927 0.23173 C 0.50625 0.24213 0.51875 0.25439 0.53333 0.26249 C 0.53854 0.26942 0.54218 0.26989 0.5493 0.2722 C 0.55885 0.27844 0.56614 0.28191 0.57673 0.28376 C 0.58593 0.28977 0.59722 0.29278 0.60729 0.29532 C 0.62517 0.29463 0.64548 0.29879 0.66232 0.28769 C 0.67604 0.27867 0.67916 0.26757 0.68698 0.25277 C 0.69253 0.24213 0.70034 0.22826 0.70729 0.21808 C 0.72066 0.19866 0.73402 0.18015 0.74496 0.15818 C 0.75659 0.13506 0.76388 0.108 0.77534 0.08487 C 0.77656 0.08256 0.77864 0.0814 0.77968 0.07909 C 0.78298 0.07169 0.78628 0.06406 0.78836 0.05596 C 0.78941 0.05203 0.78975 0.04764 0.79132 0.0444 C 0.79861 0.02775 0.80763 0.01318 0.81441 -0.00393 C 0.81788 -0.01272 0.81979 -0.02221 0.82309 -0.03099 C 0.82517 -0.04695 0.83298 -0.0562 0.83906 -0.06961 C 0.85121 -0.09667 0.86579 -0.12096 0.88263 -0.14293 C 0.89132 -0.15426 0.89722 -0.16628 0.90868 -0.17369 C 0.91545 -0.18733 0.90694 -0.1716 0.91736 -0.18548 C 0.92187 -0.19149 0.92326 -0.20121 0.92604 -0.20861 C 0.92691 -0.21069 0.92812 -0.21231 0.92899 -0.21439 C 0.92951 -0.21554 0.92986 -0.21693 0.93038 -0.21809 " pathEditMode="relative" ptsTypes="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-8.47364E-6 C 0.00903 -0.01619 0.01112 -0.03724 0.01581 -0.05597 C 0.01841 -0.06638 0.02188 -0.07632 0.02449 -0.08696 C 0.02761 -0.09991 0.02726 -0.11009 0.03612 -0.11772 C 0.04046 -0.12558 0.04358 -0.13021 0.0507 -0.13322 C 0.06615 -0.14709 0.08542 -0.13483 0.1014 -0.12951 C 0.11442 -0.11171 0.09515 -0.13715 0.1132 -0.11772 C 0.13334 -0.09575 0.11407 -0.11286 0.12605 -0.10246 C 0.13542 -0.08164 0.14358 -0.0599 0.16233 -0.05227 C 0.17397 -0.04163 0.1599 -0.05551 0.16945 -0.04256 C 0.17067 -0.04094 0.17258 -0.04025 0.17379 -0.03863 C 0.18056 -0.02961 0.18542 -0.01712 0.18976 -0.00579 C 0.19272 0.0104 0.20157 0.02127 0.21008 0.03283 C 0.21181 0.03515 0.21251 0.03862 0.21442 0.04047 C 0.2165 0.04255 0.21928 0.04301 0.22171 0.0444 C 0.23612 0.06059 0.25279 0.07007 0.26945 0.08094 C 0.28039 0.09551 0.30678 0.1006 0.32171 0.1043 C 0.33647 0.09851 0.33022 0.10083 0.33612 0.08487 C 0.3382 0.07192 0.33907 0.06868 0.33907 0.05203 C 0.33907 0.01665 0.35261 -0.0488 0.3231 -0.0754 C 0.31476 -0.09182 0.32605 -0.071 0.31581 -0.08511 C 0.30921 -0.09413 0.31667 -0.08858 0.31008 -0.09274 " pathEditMode="relative" ptsTypes="fffffffffffffffffffff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708 -0.02591 C -0.0217 -0.03608 -0.02205 -0.04857 -0.01979 -0.06036 C -0.0184 -0.08418 -0.01754 -0.12026 -0.01111 -0.14177 C -0.00886 -0.17877 -0.00955 -0.2167 -0.00521 -0.2537 C -0.00208 -0.32632 -0.00035 -0.39917 0.00347 -0.47179 C 0.00486 -0.49931 0.00503 -0.5266 0.01215 -0.55273 C 0.01371 -0.57123 0.0184 -0.58696 0.02083 -0.605 C 0.02326 -0.62234 0.02344 -0.64131 0.02951 -0.65703 C 0.03055 -0.66443 0.03177 -0.67484 0.03385 -0.68201 C 0.03455 -0.68409 0.03576 -0.68594 0.0368 -0.68779 C 0.03871 -0.69172 0.04062 -0.69566 0.04253 -0.69959 C 0.04462 -0.70398 0.04965 -0.70398 0.0526 -0.70722 C 0.06076 -0.71647 0.06267 -0.71739 0.07292 -0.72063 C 0.08125 -0.72873 0.09184 -0.73011 0.10191 -0.7322 C 0.13021 -0.73127 0.16285 -0.73335 0.19184 -0.72641 C 0.21389 -0.71462 0.23628 -0.71069 0.25972 -0.70722 C 0.27309 -0.70213 0.28663 -0.70005 0.30035 -0.69566 C 0.30937 -0.68756 0.3191 -0.68109 0.32934 -0.67623 C 0.33542 -0.66813 0.34167 -0.6605 0.34965 -0.65703 C 0.36267 -0.64362 0.37726 -0.63576 0.3901 -0.62234 C 0.3967 -0.61564 0.40174 -0.60616 0.40903 -0.60107 C 0.41267 -0.59852 0.41701 -0.59621 0.42083 -0.5932 C 0.42708 -0.58788 0.43316 -0.58164 0.43941 -0.57586 C 0.44323 -0.57239 0.45121 -0.56638 0.45121 -0.56615 C 0.45503 -0.55898 0.45989 -0.55597 0.46389 -0.5488 C 0.46597 -0.54579 0.46684 -0.54233 0.4684 -0.53932 C 0.47118 -0.534 0.47708 -0.52382 0.47708 -0.52359 C 0.48003 -0.51295 0.48611 -0.50555 0.49167 -0.49677 C 0.49965 -0.47063 0.51441 -0.45236 0.52812 -0.43109 C 0.53455 -0.42045 0.53924 -0.41004 0.54653 -0.40033 C 0.55 -0.39154 0.55208 -0.38229 0.55555 -0.37327 C 0.56007 -0.36009 0.55972 -0.36656 0.56406 -0.35199 C 0.57118 -0.32771 0.5651 -0.34135 0.57118 -0.32887 C 0.57448 -0.31013 0.58489 -0.29256 0.58871 -0.2729 C 0.58993 -0.26018 0.59045 -0.25093 0.59601 -0.24006 C 0.59861 -0.22965 0.60347 -0.22017 0.60469 -0.2093 C 0.60642 -0.19566 0.60573 -0.18178 0.60903 -0.1686 C 0.61146 -0.139 0.61198 -0.10986 0.61198 -0.07979 " pathEditMode="relative" rAng="0" ptsTypes="fffffffffffffffffffffffffffffffffffff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944" y="-35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98 0.02891 C 0.01146 0.06499 0.01146 0.10083 0.01059 0.13691 C 0.01024 0.14847 -0.00104 0.15703 -0.00677 0.16212 C -0.02048 0.17414 -0.03264 0.18594 -0.04878 0.19288 C -0.05903 0.20213 -0.04601 0.19149 -0.06041 0.19866 C -0.06198 0.19958 -0.06319 0.20143 -0.06476 0.20259 C -0.06701 0.20421 -0.06962 0.2056 -0.07205 0.20652 C -0.08837 0.213 -0.1059 0.2123 -0.12274 0.21415 C -0.13715 0.21855 -0.15295 0.2197 -0.16771 0.22178 C -0.19739 0.23034 -0.22864 0.24561 -0.25903 0.24884 C -0.30538 0.25393 -0.37413 0.25231 -0.40833 0.25277 C -0.47361 0.25347 -0.53871 0.25393 -0.60399 0.25462 C -0.63055 0.25393 -0.65712 0.25439 -0.68368 0.25277 C -0.68715 0.25254 -0.69028 0.24954 -0.69375 0.24884 C -0.71701 0.24329 -0.74132 0.23682 -0.76476 0.23358 C -0.78333 0.22803 -0.80173 0.22063 -0.81979 0.2123 C -0.82778 0.2086 -0.83715 0.20166 -0.84444 0.19681 C -0.85035 0.19288 -0.85712 0.19195 -0.86337 0.18918 C -0.87517 0.17854 -0.88576 0.17067 -0.89965 0.16582 C -0.90573 0.15772 -0.90972 0.14732 -0.91545 0.13876 C -0.91857 0.1339 -0.92222 0.12974 -0.92569 0.12535 C -0.93368 0.11494 -0.93732 0.09343 -0.93871 0.07909 C -0.94288 0.03932 -0.93594 0.08904 -0.94444 0.03261 C -0.94548 0.02613 -0.94739 0.01341 -0.94739 0.01364 C -0.94791 0.00624 -0.94896 -0.00069 -0.94878 -0.00786 C -0.94791 -0.05874 -0.94653 -0.10939 -0.94444 -0.16027 C -0.94323 -0.18918 -0.93594 -0.22826 -0.91979 -0.24908 C -0.91441 -0.26804 -0.90625 -0.28238 -0.89809 -0.29926 C -0.89305 -0.3099 -0.88837 -0.32031 -0.88073 -0.3284 C -0.87535 -0.33418 -0.8691 -0.33534 -0.86337 -0.33996 C -0.8533 -0.34806 -0.84566 -0.3543 -0.83437 -0.35916 C -0.81701 -0.36679 -0.80069 -0.37928 -0.78368 -0.38807 C -0.77378 -0.39315 -0.76319 -0.39524 -0.75312 -0.39986 C -0.6467 -0.39801 -0.67205 -0.40079 -0.6184 -0.39408 C -0.59444 -0.38714 -0.57326 -0.37142 -0.54878 -0.36702 C -0.54739 -0.36563 -0.54583 -0.36471 -0.54444 -0.36309 C -0.54184 -0.36008 -0.5401 -0.35592 -0.53732 -0.35338 C -0.52864 -0.34528 -0.51736 -0.34135 -0.50833 -0.33418 C -0.50035 -0.32794 -0.4934 -0.32031 -0.48507 -0.31476 C -0.48298 -0.30597 -0.475 -0.2981 -0.4691 -0.29348 C -0.46406 -0.28284 -0.45573 -0.28122 -0.44878 -0.27428 C -0.44479 -0.27012 -0.44097 -0.26573 -0.43732 -0.26087 C -0.43281 -0.25463 -0.42934 -0.24514 -0.4243 -0.23959 C -0.42257 -0.23774 -0.42031 -0.23728 -0.4184 -0.23566 C -0.41198 -0.23034 -0.40555 -0.22063 -0.40104 -0.21254 C -0.3967 -0.20467 -0.3934 -0.19658 -0.38802 -0.18941 C -0.38507 -0.17831 -0.38281 -0.16582 -0.38073 -0.15449 C -0.38021 -0.15125 -0.38038 -0.14801 -0.37934 -0.14501 C -0.37517 -0.13275 -0.37344 -0.13529 -0.36771 -0.12766 " pathEditMode="relative" rAng="0" ptsTypes="ffffffffffffffffffffffffffffffffffffffffffffffffA">
                                      <p:cBhvr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056" y="-10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2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116632"/>
            <a:ext cx="8534400" cy="1008112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SEČTI SČÍTANCE </a:t>
            </a:r>
            <a:endParaRPr lang="cs-CZ" sz="44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Počítej výhodně.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4" name="Oválný popisek 3"/>
          <p:cNvSpPr/>
          <p:nvPr/>
        </p:nvSpPr>
        <p:spPr>
          <a:xfrm rot="10800000">
            <a:off x="683568" y="2780928"/>
            <a:ext cx="7776864" cy="3240360"/>
          </a:xfrm>
          <a:prstGeom prst="wedgeEllipseCallout">
            <a:avLst>
              <a:gd name="adj1" fmla="val -10289"/>
              <a:gd name="adj2" fmla="val 69162"/>
            </a:avLst>
          </a:prstGeom>
          <a:noFill/>
          <a:ln w="38100">
            <a:solidFill>
              <a:srgbClr val="00B0F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763688" y="3501008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38</a:t>
            </a:r>
            <a:endParaRPr lang="cs-CZ" sz="28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660232" y="3798292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51</a:t>
            </a:r>
            <a:endParaRPr lang="cs-CZ" sz="28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53992" y="4946352"/>
            <a:ext cx="5560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9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586620" y="4547448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46</a:t>
            </a:r>
            <a:endParaRPr lang="cs-CZ" sz="28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36096" y="3885426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14</a:t>
            </a:r>
            <a:endParaRPr lang="cs-CZ" sz="28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79912" y="2998996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22</a:t>
            </a:r>
            <a:endParaRPr lang="cs-CZ" sz="28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4679558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17</a:t>
            </a:r>
            <a:endParaRPr lang="cs-CZ" sz="28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03848" y="4059902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73</a:t>
            </a:r>
            <a:endParaRPr lang="cs-CZ" sz="28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40052" y="3120906"/>
            <a:ext cx="5400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5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383868" y="4962470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65</a:t>
            </a:r>
            <a:endParaRPr lang="cs-CZ" sz="28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6444208" y="2636912"/>
            <a:ext cx="2016224" cy="0"/>
          </a:xfrm>
          <a:prstGeom prst="line">
            <a:avLst/>
          </a:prstGeom>
          <a:ln w="38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741241" y="2005596"/>
            <a:ext cx="14221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340</a:t>
            </a:r>
            <a:endParaRPr lang="cs-CZ" sz="40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8390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420888"/>
            <a:ext cx="8712968" cy="36004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6622504" cy="17526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560 </a:t>
            </a:r>
            <a:r>
              <a:rPr lang="cs-CZ" sz="66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-</a:t>
            </a:r>
            <a:r>
              <a:rPr lang="cs-CZ" sz="6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64 =   </a:t>
            </a:r>
            <a:endParaRPr lang="cs-CZ" sz="66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372200" y="764704"/>
            <a:ext cx="1872208" cy="1193180"/>
          </a:xfrm>
          <a:prstGeom prst="rect">
            <a:avLst/>
          </a:prstGeom>
          <a:noFill/>
          <a:ln w="38100">
            <a:solidFill>
              <a:schemeClr val="accent3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-2196752" y="2420888"/>
            <a:ext cx="20882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496</a:t>
            </a:r>
            <a:endParaRPr lang="cs-CZ" sz="66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1331640" y="1957884"/>
            <a:ext cx="1152128" cy="1571000"/>
          </a:xfrm>
          <a:prstGeom prst="line">
            <a:avLst/>
          </a:prstGeom>
          <a:ln w="38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5805466" y="2974886"/>
            <a:ext cx="2438942" cy="1022379"/>
          </a:xfrm>
          <a:prstGeom prst="rect">
            <a:avLst/>
          </a:prstGeom>
          <a:noFill/>
          <a:ln w="38100">
            <a:solidFill>
              <a:schemeClr val="accent3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974098" y="4644872"/>
            <a:ext cx="2831368" cy="1053497"/>
          </a:xfrm>
          <a:prstGeom prst="rect">
            <a:avLst/>
          </a:prstGeom>
          <a:noFill/>
          <a:ln w="38100">
            <a:solidFill>
              <a:schemeClr val="accent3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9512" y="3554609"/>
            <a:ext cx="2794586" cy="909126"/>
          </a:xfrm>
          <a:prstGeom prst="rect">
            <a:avLst/>
          </a:prstGeom>
          <a:noFill/>
          <a:ln w="38100">
            <a:solidFill>
              <a:schemeClr val="accent3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-2677095" y="4463735"/>
            <a:ext cx="30588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menšenec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cxnSp>
        <p:nvCxnSpPr>
          <p:cNvPr id="13" name="Přímá spojnice 12"/>
          <p:cNvCxnSpPr>
            <a:endCxn id="10" idx="0"/>
          </p:cNvCxnSpPr>
          <p:nvPr/>
        </p:nvCxnSpPr>
        <p:spPr>
          <a:xfrm flipH="1">
            <a:off x="4389782" y="1844824"/>
            <a:ext cx="326234" cy="2800048"/>
          </a:xfrm>
          <a:prstGeom prst="line">
            <a:avLst/>
          </a:prstGeom>
          <a:ln w="38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-3058851" y="5517232"/>
            <a:ext cx="26052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menšitel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9252520" y="3954602"/>
            <a:ext cx="17356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rozdíl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cxnSp>
        <p:nvCxnSpPr>
          <p:cNvPr id="17" name="Přímá spojnice 16"/>
          <p:cNvCxnSpPr/>
          <p:nvPr/>
        </p:nvCxnSpPr>
        <p:spPr>
          <a:xfrm flipH="1">
            <a:off x="6948264" y="1957884"/>
            <a:ext cx="378160" cy="978689"/>
          </a:xfrm>
          <a:prstGeom prst="line">
            <a:avLst/>
          </a:prstGeom>
          <a:ln w="38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5134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56337E-6 C 0.00225 -0.00949 0.0026 -0.0192 0.00434 -0.02891 C 0.00711 -0.06406 0.00694 -0.09991 0.01597 -0.13321 C 0.01718 -0.1494 0.01788 -0.16027 0.02465 -0.17369 C 0.02777 -0.19519 0.03281 -0.21763 0.04201 -0.23566 C 0.04513 -0.24885 0.04079 -0.23358 0.04774 -0.24723 C 0.04861 -0.24885 0.04809 -0.25162 0.0493 -0.25301 C 0.05347 -0.2574 0.06284 -0.26087 0.06805 -0.26249 C 0.08888 -0.27637 0.08941 -0.26804 0.12604 -0.26642 C 0.13784 -0.26272 0.16666 -0.2433 0.17673 -0.23358 C 0.18194 -0.2285 0.18489 -0.22295 0.19132 -0.22017 C 0.1993 -0.20953 0.20503 -0.19612 0.21302 -0.18548 C 0.22239 -0.17299 0.21579 -0.18756 0.22604 -0.16998 C 0.23333 -0.15727 0.22361 -0.16559 0.23472 -0.15842 C 0.24218 -0.13368 0.23298 -0.15912 0.24201 -0.14478 C 0.24635 -0.13784 0.24861 -0.12928 0.25208 -0.12165 C 0.25746 -0.10986 0.2592 -0.0969 0.26666 -0.08696 C 0.2717 -0.07031 0.26823 -0.08025 0.27829 -0.05805 C 0.28454 -0.04441 0.27847 -0.05574 0.28263 -0.04441 C 0.2875 -0.03122 0.29392 -0.01989 0.3 -0.00787 C 0.30642 0.01804 0.31736 0.03561 0.32899 0.05781 C 0.33715 0.07331 0.34566 0.09112 0.35937 0.09852 C 0.36371 0.11239 0.37118 0.12026 0.37968 0.12928 C 0.38263 0.14616 0.4059 0.16605 0.41597 0.17368 C 0.41857 0.17576 0.42031 0.17969 0.42309 0.18154 C 0.43055 0.18686 0.43854 0.19056 0.44635 0.19495 C 0.45382 0.19912 0.45972 0.20698 0.46666 0.2123 C 0.47534 0.21878 0.4842 0.22502 0.4927 0.23173 C 0.50625 0.24213 0.51875 0.25439 0.53333 0.26249 C 0.53854 0.26942 0.54218 0.26989 0.5493 0.2722 C 0.55885 0.27844 0.56614 0.28191 0.57673 0.28376 C 0.58593 0.28977 0.59722 0.29278 0.60729 0.29532 C 0.62517 0.29463 0.64548 0.29879 0.66232 0.28769 C 0.67604 0.27867 0.67916 0.26757 0.68698 0.25277 C 0.69253 0.24213 0.70034 0.22826 0.70729 0.21808 C 0.72066 0.19866 0.73402 0.18015 0.74496 0.15818 C 0.75659 0.13506 0.76388 0.108 0.77534 0.08487 C 0.77656 0.08256 0.77864 0.0814 0.77968 0.07909 C 0.78298 0.07169 0.78628 0.06406 0.78836 0.05596 C 0.78941 0.05203 0.78975 0.04764 0.79132 0.0444 C 0.79861 0.02775 0.80763 0.01318 0.81441 -0.00393 C 0.81788 -0.01272 0.81979 -0.02221 0.82309 -0.03099 C 0.82517 -0.04695 0.83298 -0.0562 0.83906 -0.06961 C 0.85121 -0.09667 0.86579 -0.12096 0.88263 -0.14293 C 0.89132 -0.15426 0.89722 -0.16628 0.90868 -0.17369 C 0.91545 -0.18733 0.90694 -0.1716 0.91736 -0.18548 C 0.92187 -0.19149 0.92326 -0.20121 0.92604 -0.20861 C 0.92691 -0.21069 0.92812 -0.21231 0.92899 -0.21439 C 0.92951 -0.21554 0.92986 -0.21693 0.93038 -0.21809 " pathEditMode="relative" ptsTypes="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-8.47364E-6 C 0.00903 -0.01619 0.01112 -0.03724 0.01581 -0.05597 C 0.01841 -0.06638 0.02188 -0.07632 0.02449 -0.08696 C 0.02761 -0.09991 0.02726 -0.11009 0.03612 -0.11772 C 0.04046 -0.12558 0.04358 -0.13021 0.0507 -0.13322 C 0.06615 -0.14709 0.08542 -0.13483 0.1014 -0.12951 C 0.11442 -0.11171 0.09515 -0.13715 0.1132 -0.11772 C 0.13334 -0.09575 0.11407 -0.11286 0.12605 -0.10246 C 0.13542 -0.08164 0.14358 -0.0599 0.16233 -0.05227 C 0.17397 -0.04163 0.1599 -0.05551 0.16945 -0.04256 C 0.17067 -0.04094 0.17258 -0.04025 0.17379 -0.03863 C 0.18056 -0.02961 0.18542 -0.01712 0.18976 -0.00579 C 0.19272 0.0104 0.20157 0.02127 0.21008 0.03283 C 0.21181 0.03515 0.21251 0.03862 0.21442 0.04047 C 0.2165 0.04255 0.21928 0.04301 0.22171 0.0444 C 0.23612 0.06059 0.25279 0.07007 0.26945 0.08094 C 0.28039 0.09551 0.30678 0.1006 0.32171 0.1043 C 0.33647 0.09851 0.33022 0.10083 0.33612 0.08487 C 0.3382 0.07192 0.33907 0.06868 0.33907 0.05203 C 0.33907 0.01665 0.35261 -0.0488 0.3231 -0.0754 C 0.31476 -0.09182 0.32605 -0.071 0.31581 -0.08511 C 0.30921 -0.09413 0.31667 -0.08858 0.31008 -0.09274 " pathEditMode="relative" ptsTypes="fffffffffffffffffffff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708 -0.02591 C -0.0217 -0.03608 -0.02205 -0.04857 -0.01979 -0.06036 C -0.0184 -0.08418 -0.01754 -0.12026 -0.01111 -0.14177 C -0.00886 -0.17877 -0.00955 -0.2167 -0.00521 -0.2537 C -0.00208 -0.32632 -0.00035 -0.39917 0.00347 -0.47179 C 0.00486 -0.49931 0.00503 -0.5266 0.01215 -0.55273 C 0.01371 -0.57123 0.0184 -0.58696 0.02083 -0.605 C 0.02326 -0.62234 0.02344 -0.64131 0.02951 -0.65703 C 0.03055 -0.66443 0.03177 -0.67484 0.03385 -0.68201 C 0.03455 -0.68409 0.03576 -0.68594 0.0368 -0.68779 C 0.03871 -0.69172 0.04062 -0.69566 0.04253 -0.69959 C 0.04462 -0.70398 0.04965 -0.70398 0.0526 -0.70722 C 0.06076 -0.71647 0.06267 -0.71739 0.07292 -0.72063 C 0.08125 -0.72873 0.09184 -0.73011 0.10191 -0.7322 C 0.13021 -0.73127 0.16285 -0.73335 0.19184 -0.72641 C 0.21389 -0.71462 0.23628 -0.71069 0.25972 -0.70722 C 0.27309 -0.70213 0.28663 -0.70005 0.30035 -0.69566 C 0.30937 -0.68756 0.3191 -0.68109 0.32934 -0.67623 C 0.33542 -0.66813 0.34167 -0.6605 0.34965 -0.65703 C 0.36267 -0.64362 0.37726 -0.63576 0.3901 -0.62234 C 0.3967 -0.61564 0.40174 -0.60616 0.40903 -0.60107 C 0.41267 -0.59852 0.41701 -0.59621 0.42083 -0.5932 C 0.42708 -0.58788 0.43316 -0.58164 0.43941 -0.57586 C 0.44323 -0.57239 0.45121 -0.56638 0.45121 -0.56615 C 0.45503 -0.55898 0.45989 -0.55597 0.46389 -0.5488 C 0.46597 -0.54579 0.46684 -0.54233 0.4684 -0.53932 C 0.47118 -0.534 0.47708 -0.52382 0.47708 -0.52359 C 0.48003 -0.51295 0.48611 -0.50555 0.49167 -0.49677 C 0.49965 -0.47063 0.51441 -0.45236 0.52812 -0.43109 C 0.53455 -0.42045 0.53924 -0.41004 0.54653 -0.40033 C 0.55 -0.39154 0.55208 -0.38229 0.55555 -0.37327 C 0.56007 -0.36009 0.55972 -0.36656 0.56406 -0.35199 C 0.57118 -0.32771 0.5651 -0.34135 0.57118 -0.32887 C 0.57448 -0.31013 0.58489 -0.29256 0.58871 -0.2729 C 0.58993 -0.26018 0.59045 -0.25093 0.59601 -0.24006 C 0.59861 -0.22965 0.60347 -0.22017 0.60469 -0.2093 C 0.60642 -0.19566 0.60573 -0.18178 0.60903 -0.1686 C 0.61146 -0.139 0.61198 -0.10986 0.61198 -0.07979 " pathEditMode="relative" rAng="0" ptsTypes="fffffffffffffffffffffffffffffffffffff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944" y="-35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98 0.02891 C 0.01146 0.06499 0.01146 0.10083 0.01059 0.13691 C 0.01024 0.14847 -0.00104 0.15703 -0.00677 0.16212 C -0.02048 0.17414 -0.03264 0.18594 -0.04878 0.19288 C -0.05903 0.20213 -0.04601 0.19149 -0.06041 0.19866 C -0.06198 0.19958 -0.06319 0.20143 -0.06476 0.20259 C -0.06701 0.20421 -0.06962 0.2056 -0.07205 0.20652 C -0.08837 0.213 -0.1059 0.2123 -0.12274 0.21415 C -0.13715 0.21855 -0.15295 0.2197 -0.16771 0.22178 C -0.19739 0.23034 -0.22864 0.24561 -0.25903 0.24884 C -0.30538 0.25393 -0.37413 0.25231 -0.40833 0.25277 C -0.47361 0.25347 -0.53871 0.25393 -0.60399 0.25462 C -0.63055 0.25393 -0.65712 0.25439 -0.68368 0.25277 C -0.68715 0.25254 -0.69028 0.24954 -0.69375 0.24884 C -0.71701 0.24329 -0.74132 0.23682 -0.76476 0.23358 C -0.78333 0.22803 -0.80173 0.22063 -0.81979 0.2123 C -0.82778 0.2086 -0.83715 0.20166 -0.84444 0.19681 C -0.85035 0.19288 -0.85712 0.19195 -0.86337 0.18918 C -0.87517 0.17854 -0.88576 0.17067 -0.89965 0.16582 C -0.90573 0.15772 -0.90972 0.14732 -0.91545 0.13876 C -0.91857 0.1339 -0.92222 0.12974 -0.92569 0.12535 C -0.93368 0.11494 -0.93732 0.09343 -0.93871 0.07909 C -0.94288 0.03932 -0.93594 0.08904 -0.94444 0.03261 C -0.94548 0.02613 -0.94739 0.01341 -0.94739 0.01364 C -0.94791 0.00624 -0.94896 -0.00069 -0.94878 -0.00786 C -0.94791 -0.05874 -0.94653 -0.10939 -0.94444 -0.16027 C -0.94323 -0.18918 -0.93594 -0.22826 -0.91979 -0.24908 C -0.91441 -0.26804 -0.90625 -0.28238 -0.89809 -0.29926 C -0.89305 -0.3099 -0.88837 -0.32031 -0.88073 -0.3284 C -0.87535 -0.33418 -0.8691 -0.33534 -0.86337 -0.33996 C -0.8533 -0.34806 -0.84566 -0.3543 -0.83437 -0.35916 C -0.81701 -0.36679 -0.80069 -0.37928 -0.78368 -0.38807 C -0.77378 -0.39315 -0.76319 -0.39524 -0.75312 -0.39986 C -0.6467 -0.39801 -0.67205 -0.40079 -0.6184 -0.39408 C -0.59444 -0.38714 -0.57326 -0.37142 -0.54878 -0.36702 C -0.54739 -0.36563 -0.54583 -0.36471 -0.54444 -0.36309 C -0.54184 -0.36008 -0.5401 -0.35592 -0.53732 -0.35338 C -0.52864 -0.34528 -0.51736 -0.34135 -0.50833 -0.33418 C -0.50035 -0.32794 -0.4934 -0.32031 -0.48507 -0.31476 C -0.48298 -0.30597 -0.475 -0.2981 -0.4691 -0.29348 C -0.46406 -0.28284 -0.45573 -0.28122 -0.44878 -0.27428 C -0.44479 -0.27012 -0.44097 -0.26573 -0.43732 -0.26087 C -0.43281 -0.25463 -0.42934 -0.24514 -0.4243 -0.23959 C -0.42257 -0.23774 -0.42031 -0.23728 -0.4184 -0.23566 C -0.41198 -0.23034 -0.40555 -0.22063 -0.40104 -0.21254 C -0.3967 -0.20467 -0.3934 -0.19658 -0.38802 -0.18941 C -0.38507 -0.17831 -0.38281 -0.16582 -0.38073 -0.15449 C -0.38021 -0.15125 -0.38038 -0.14801 -0.37934 -0.14501 C -0.37517 -0.13275 -0.37344 -0.13529 -0.36771 -0.12766 " pathEditMode="relative" rAng="0" ptsTypes="ffffffffffffffffffffffffffffffffffffffffffffffffA">
                                      <p:cBhvr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056" y="-10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2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188640"/>
            <a:ext cx="8534400" cy="936104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VYPOČÍTEJ ROZDÍL ČÍSEL</a:t>
            </a:r>
            <a:endParaRPr lang="cs-CZ" sz="44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412776"/>
            <a:ext cx="8503920" cy="4968552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Sestav správně příklady: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500" y="2495368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menšitel</a:t>
            </a:r>
            <a:endParaRPr lang="cs-CZ" sz="28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05076" y="2254068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menšenec</a:t>
            </a:r>
            <a:endParaRPr lang="cs-CZ" sz="28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79512" y="2447160"/>
            <a:ext cx="1728192" cy="3456384"/>
          </a:xfrm>
          <a:prstGeom prst="roundRect">
            <a:avLst/>
          </a:prstGeom>
          <a:noFill/>
          <a:ln w="38100">
            <a:solidFill>
              <a:srgbClr val="00B0F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2057512" y="2777288"/>
            <a:ext cx="1224136" cy="3456384"/>
          </a:xfrm>
          <a:prstGeom prst="roundRect">
            <a:avLst/>
          </a:prstGeom>
          <a:noFill/>
          <a:ln w="38100">
            <a:solidFill>
              <a:srgbClr val="00B0F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3491880" y="2132856"/>
            <a:ext cx="2160240" cy="3456384"/>
          </a:xfrm>
          <a:prstGeom prst="roundRect">
            <a:avLst/>
          </a:prstGeom>
          <a:noFill/>
          <a:ln w="38100">
            <a:solidFill>
              <a:srgbClr val="00B0F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2039752" y="2788496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rozdíl</a:t>
            </a:r>
            <a:endParaRPr lang="cs-CZ" sz="28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5957663" y="3317195"/>
            <a:ext cx="2808312" cy="0"/>
          </a:xfrm>
          <a:prstGeom prst="line">
            <a:avLst/>
          </a:prstGeom>
          <a:ln w="285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205362" y="2788496"/>
            <a:ext cx="733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72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9768" y="5317085"/>
            <a:ext cx="733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43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05362" y="3507215"/>
            <a:ext cx="733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96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05362" y="4965758"/>
            <a:ext cx="733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69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57689" y="2746510"/>
            <a:ext cx="23732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72 – 18 = 54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2302942" y="4616948"/>
            <a:ext cx="733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32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39552" y="3781328"/>
            <a:ext cx="733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37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302942" y="3320105"/>
            <a:ext cx="733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53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6050036" y="4157033"/>
            <a:ext cx="2808312" cy="0"/>
          </a:xfrm>
          <a:prstGeom prst="line">
            <a:avLst/>
          </a:prstGeom>
          <a:ln w="285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050036" y="4911190"/>
            <a:ext cx="2808312" cy="0"/>
          </a:xfrm>
          <a:prstGeom prst="line">
            <a:avLst/>
          </a:prstGeom>
          <a:ln w="285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6159549" y="3571310"/>
            <a:ext cx="23732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96 – 43 = 53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175200" y="4449525"/>
            <a:ext cx="23732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83 – 25 = 58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189884" y="5317083"/>
            <a:ext cx="23732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69 – 37 = 32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99790" y="4505480"/>
            <a:ext cx="733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18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302942" y="3939614"/>
            <a:ext cx="733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54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6050036" y="5778750"/>
            <a:ext cx="2808312" cy="0"/>
          </a:xfrm>
          <a:prstGeom prst="line">
            <a:avLst/>
          </a:prstGeom>
          <a:ln w="285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4205362" y="4218693"/>
            <a:ext cx="733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83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59768" y="3097985"/>
            <a:ext cx="733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25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302942" y="5358407"/>
            <a:ext cx="733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58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7997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4" grpId="0"/>
      <p:bldP spid="25" grpId="0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420888"/>
            <a:ext cx="8712968" cy="36004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6622504" cy="17526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6 </a:t>
            </a:r>
            <a:r>
              <a:rPr lang="cs-CZ" sz="66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.</a:t>
            </a:r>
            <a:r>
              <a:rPr lang="cs-CZ" sz="6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</a:t>
            </a:r>
            <a:r>
              <a:rPr lang="cs-CZ" sz="66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3</a:t>
            </a:r>
            <a:r>
              <a:rPr lang="cs-CZ" sz="6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4 =   </a:t>
            </a:r>
            <a:endParaRPr lang="cs-CZ" sz="66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372200" y="764704"/>
            <a:ext cx="1872208" cy="1193180"/>
          </a:xfrm>
          <a:prstGeom prst="rect">
            <a:avLst/>
          </a:prstGeom>
          <a:noFill/>
          <a:ln w="38100">
            <a:solidFill>
              <a:schemeClr val="accent3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-2196752" y="2420888"/>
            <a:ext cx="20882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204</a:t>
            </a:r>
            <a:endParaRPr lang="cs-CZ" sz="66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1331640" y="1957884"/>
            <a:ext cx="1152128" cy="1571000"/>
          </a:xfrm>
          <a:prstGeom prst="line">
            <a:avLst/>
          </a:prstGeom>
          <a:ln w="38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5805466" y="2974886"/>
            <a:ext cx="2438942" cy="1022379"/>
          </a:xfrm>
          <a:prstGeom prst="rect">
            <a:avLst/>
          </a:prstGeom>
          <a:noFill/>
          <a:ln w="38100">
            <a:solidFill>
              <a:schemeClr val="accent3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974098" y="4644872"/>
            <a:ext cx="2664296" cy="1053497"/>
          </a:xfrm>
          <a:prstGeom prst="rect">
            <a:avLst/>
          </a:prstGeom>
          <a:noFill/>
          <a:ln w="38100">
            <a:solidFill>
              <a:schemeClr val="accent3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9512" y="3554609"/>
            <a:ext cx="2520280" cy="909126"/>
          </a:xfrm>
          <a:prstGeom prst="rect">
            <a:avLst/>
          </a:prstGeom>
          <a:noFill/>
          <a:ln w="38100">
            <a:solidFill>
              <a:schemeClr val="accent3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-2677095" y="4463735"/>
            <a:ext cx="19511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činitel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cxnSp>
        <p:nvCxnSpPr>
          <p:cNvPr id="13" name="Přímá spojnice 12"/>
          <p:cNvCxnSpPr>
            <a:endCxn id="10" idx="0"/>
          </p:cNvCxnSpPr>
          <p:nvPr/>
        </p:nvCxnSpPr>
        <p:spPr>
          <a:xfrm flipH="1">
            <a:off x="4306246" y="1844824"/>
            <a:ext cx="409770" cy="2800048"/>
          </a:xfrm>
          <a:prstGeom prst="line">
            <a:avLst/>
          </a:prstGeom>
          <a:ln w="38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-2603598" y="5517232"/>
            <a:ext cx="19511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činitel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9252520" y="3954602"/>
            <a:ext cx="20345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součin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cxnSp>
        <p:nvCxnSpPr>
          <p:cNvPr id="17" name="Přímá spojnice 16"/>
          <p:cNvCxnSpPr/>
          <p:nvPr/>
        </p:nvCxnSpPr>
        <p:spPr>
          <a:xfrm flipH="1">
            <a:off x="6948264" y="1957884"/>
            <a:ext cx="378160" cy="978689"/>
          </a:xfrm>
          <a:prstGeom prst="line">
            <a:avLst/>
          </a:prstGeom>
          <a:ln w="38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7845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56337E-6 C 0.00225 -0.00949 0.0026 -0.0192 0.00434 -0.02891 C 0.00711 -0.06406 0.00694 -0.09991 0.01597 -0.13321 C 0.01718 -0.1494 0.01788 -0.16027 0.02465 -0.17369 C 0.02777 -0.19519 0.03281 -0.21763 0.04201 -0.23566 C 0.04513 -0.24885 0.04079 -0.23358 0.04774 -0.24723 C 0.04861 -0.24885 0.04809 -0.25162 0.0493 -0.25301 C 0.05347 -0.2574 0.06284 -0.26087 0.06805 -0.26249 C 0.08888 -0.27637 0.08941 -0.26804 0.12604 -0.26642 C 0.13784 -0.26272 0.16666 -0.2433 0.17673 -0.23358 C 0.18194 -0.2285 0.18489 -0.22295 0.19132 -0.22017 C 0.1993 -0.20953 0.20503 -0.19612 0.21302 -0.18548 C 0.22239 -0.17299 0.21579 -0.18756 0.22604 -0.16998 C 0.23333 -0.15727 0.22361 -0.16559 0.23472 -0.15842 C 0.24218 -0.13368 0.23298 -0.15912 0.24201 -0.14478 C 0.24635 -0.13784 0.24861 -0.12928 0.25208 -0.12165 C 0.25746 -0.10986 0.2592 -0.0969 0.26666 -0.08696 C 0.2717 -0.07031 0.26823 -0.08025 0.27829 -0.05805 C 0.28454 -0.04441 0.27847 -0.05574 0.28263 -0.04441 C 0.2875 -0.03122 0.29392 -0.01989 0.3 -0.00787 C 0.30642 0.01804 0.31736 0.03561 0.32899 0.05781 C 0.33715 0.07331 0.34566 0.09112 0.35937 0.09852 C 0.36371 0.11239 0.37118 0.12026 0.37968 0.12928 C 0.38263 0.14616 0.4059 0.16605 0.41597 0.17368 C 0.41857 0.17576 0.42031 0.17969 0.42309 0.18154 C 0.43055 0.18686 0.43854 0.19056 0.44635 0.19495 C 0.45382 0.19912 0.45972 0.20698 0.46666 0.2123 C 0.47534 0.21878 0.4842 0.22502 0.4927 0.23173 C 0.50625 0.24213 0.51875 0.25439 0.53333 0.26249 C 0.53854 0.26942 0.54218 0.26989 0.5493 0.2722 C 0.55885 0.27844 0.56614 0.28191 0.57673 0.28376 C 0.58593 0.28977 0.59722 0.29278 0.60729 0.29532 C 0.62517 0.29463 0.64548 0.29879 0.66232 0.28769 C 0.67604 0.27867 0.67916 0.26757 0.68698 0.25277 C 0.69253 0.24213 0.70034 0.22826 0.70729 0.21808 C 0.72066 0.19866 0.73402 0.18015 0.74496 0.15818 C 0.75659 0.13506 0.76388 0.108 0.77534 0.08487 C 0.77656 0.08256 0.77864 0.0814 0.77968 0.07909 C 0.78298 0.07169 0.78628 0.06406 0.78836 0.05596 C 0.78941 0.05203 0.78975 0.04764 0.79132 0.0444 C 0.79861 0.02775 0.80763 0.01318 0.81441 -0.00393 C 0.81788 -0.01272 0.81979 -0.02221 0.82309 -0.03099 C 0.82517 -0.04695 0.83298 -0.0562 0.83906 -0.06961 C 0.85121 -0.09667 0.86579 -0.12096 0.88263 -0.14293 C 0.89132 -0.15426 0.89722 -0.16628 0.90868 -0.17369 C 0.91545 -0.18733 0.90694 -0.1716 0.91736 -0.18548 C 0.92187 -0.19149 0.92326 -0.20121 0.92604 -0.20861 C 0.92691 -0.21069 0.92812 -0.21231 0.92899 -0.21439 C 0.92951 -0.21554 0.92986 -0.21693 0.93038 -0.21809 " pathEditMode="relative" ptsTypes="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-8.47364E-6 C 0.00903 -0.01619 0.01112 -0.03724 0.01581 -0.05597 C 0.01841 -0.06638 0.02188 -0.07632 0.02449 -0.08696 C 0.02761 -0.09991 0.02726 -0.11009 0.03612 -0.11772 C 0.04046 -0.12558 0.04358 -0.13021 0.0507 -0.13322 C 0.06615 -0.14709 0.08542 -0.13483 0.1014 -0.12951 C 0.11442 -0.11171 0.09515 -0.13715 0.1132 -0.11772 C 0.13334 -0.09575 0.11407 -0.11286 0.12605 -0.10246 C 0.13542 -0.08164 0.14358 -0.0599 0.16233 -0.05227 C 0.17397 -0.04163 0.1599 -0.05551 0.16945 -0.04256 C 0.17067 -0.04094 0.17258 -0.04025 0.17379 -0.03863 C 0.18056 -0.02961 0.18542 -0.01712 0.18976 -0.00579 C 0.19272 0.0104 0.20157 0.02127 0.21008 0.03283 C 0.21181 0.03515 0.21251 0.03862 0.21442 0.04047 C 0.2165 0.04255 0.21928 0.04301 0.22171 0.0444 C 0.23612 0.06059 0.25279 0.07007 0.26945 0.08094 C 0.28039 0.09551 0.30678 0.1006 0.32171 0.1043 C 0.33647 0.09851 0.33022 0.10083 0.33612 0.08487 C 0.3382 0.07192 0.33907 0.06868 0.33907 0.05203 C 0.33907 0.01665 0.35261 -0.0488 0.3231 -0.0754 C 0.31476 -0.09182 0.32605 -0.071 0.31581 -0.08511 C 0.30921 -0.09413 0.31667 -0.08858 0.31008 -0.09274 " pathEditMode="relative" ptsTypes="fffffffffffffffffffff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708 -0.02591 C -0.0217 -0.03608 -0.02205 -0.04857 -0.01979 -0.06036 C -0.0184 -0.08418 -0.01754 -0.12026 -0.01111 -0.14177 C -0.00886 -0.17877 -0.00955 -0.2167 -0.00521 -0.2537 C -0.00208 -0.32632 -0.00035 -0.39917 0.00347 -0.47179 C 0.00486 -0.49931 0.00503 -0.5266 0.01215 -0.55273 C 0.01371 -0.57123 0.0184 -0.58696 0.02083 -0.605 C 0.02326 -0.62234 0.02344 -0.64131 0.02951 -0.65703 C 0.03055 -0.66443 0.03177 -0.67484 0.03385 -0.68201 C 0.03455 -0.68409 0.03576 -0.68594 0.0368 -0.68779 C 0.03871 -0.69172 0.04062 -0.69566 0.04253 -0.69959 C 0.04462 -0.70398 0.04965 -0.70398 0.0526 -0.70722 C 0.06076 -0.71647 0.06267 -0.71739 0.07292 -0.72063 C 0.08125 -0.72873 0.09184 -0.73011 0.10191 -0.7322 C 0.13021 -0.73127 0.16285 -0.73335 0.19184 -0.72641 C 0.21389 -0.71462 0.23628 -0.71069 0.25972 -0.70722 C 0.27309 -0.70213 0.28663 -0.70005 0.30035 -0.69566 C 0.30937 -0.68756 0.3191 -0.68109 0.32934 -0.67623 C 0.33542 -0.66813 0.34167 -0.6605 0.34965 -0.65703 C 0.36267 -0.64362 0.37726 -0.63576 0.3901 -0.62234 C 0.3967 -0.61564 0.40174 -0.60616 0.40903 -0.60107 C 0.41267 -0.59852 0.41701 -0.59621 0.42083 -0.5932 C 0.42708 -0.58788 0.43316 -0.58164 0.43941 -0.57586 C 0.44323 -0.57239 0.45121 -0.56638 0.45121 -0.56615 C 0.45503 -0.55898 0.45989 -0.55597 0.46389 -0.5488 C 0.46597 -0.54579 0.46684 -0.54233 0.4684 -0.53932 C 0.47118 -0.534 0.47708 -0.52382 0.47708 -0.52359 C 0.48003 -0.51295 0.48611 -0.50555 0.49167 -0.49677 C 0.49965 -0.47063 0.51441 -0.45236 0.52812 -0.43109 C 0.53455 -0.42045 0.53924 -0.41004 0.54653 -0.40033 C 0.55 -0.39154 0.55208 -0.38229 0.55555 -0.37327 C 0.56007 -0.36009 0.55972 -0.36656 0.56406 -0.35199 C 0.57118 -0.32771 0.5651 -0.34135 0.57118 -0.32887 C 0.57448 -0.31013 0.58489 -0.29256 0.58871 -0.2729 C 0.58993 -0.26018 0.59045 -0.25093 0.59601 -0.24006 C 0.59861 -0.22965 0.60347 -0.22017 0.60469 -0.2093 C 0.60642 -0.19566 0.60573 -0.18178 0.60903 -0.1686 C 0.61146 -0.139 0.61198 -0.10986 0.61198 -0.07979 " pathEditMode="relative" rAng="0" ptsTypes="fffffffffffffffffffffffffffffffffffff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944" y="-35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98 0.02891 C 0.01146 0.06499 0.01146 0.10083 0.01059 0.13691 C 0.01024 0.14847 -0.00104 0.15703 -0.00677 0.16212 C -0.02048 0.17414 -0.03264 0.18594 -0.04878 0.19288 C -0.05903 0.20213 -0.04601 0.19149 -0.06041 0.19866 C -0.06198 0.19958 -0.06319 0.20143 -0.06476 0.20259 C -0.06701 0.20421 -0.06962 0.2056 -0.07205 0.20652 C -0.08837 0.213 -0.1059 0.2123 -0.12274 0.21415 C -0.13715 0.21855 -0.15295 0.2197 -0.16771 0.22178 C -0.19739 0.23034 -0.22864 0.24561 -0.25903 0.24884 C -0.30538 0.25393 -0.37413 0.25231 -0.40833 0.25277 C -0.47361 0.25347 -0.53871 0.25393 -0.60399 0.25462 C -0.63055 0.25393 -0.65712 0.25439 -0.68368 0.25277 C -0.68715 0.25254 -0.69028 0.24954 -0.69375 0.24884 C -0.71701 0.24329 -0.74132 0.23682 -0.76476 0.23358 C -0.78333 0.22803 -0.80173 0.22063 -0.81979 0.2123 C -0.82778 0.2086 -0.83715 0.20166 -0.84444 0.19681 C -0.85035 0.19288 -0.85712 0.19195 -0.86337 0.18918 C -0.87517 0.17854 -0.88576 0.17067 -0.89965 0.16582 C -0.90573 0.15772 -0.90972 0.14732 -0.91545 0.13876 C -0.91857 0.1339 -0.92222 0.12974 -0.92569 0.12535 C -0.93368 0.11494 -0.93732 0.09343 -0.93871 0.07909 C -0.94288 0.03932 -0.93594 0.08904 -0.94444 0.03261 C -0.94548 0.02613 -0.94739 0.01341 -0.94739 0.01364 C -0.94791 0.00624 -0.94896 -0.00069 -0.94878 -0.00786 C -0.94791 -0.05874 -0.94653 -0.10939 -0.94444 -0.16027 C -0.94323 -0.18918 -0.93594 -0.22826 -0.91979 -0.24908 C -0.91441 -0.26804 -0.90625 -0.28238 -0.89809 -0.29926 C -0.89305 -0.3099 -0.88837 -0.32031 -0.88073 -0.3284 C -0.87535 -0.33418 -0.8691 -0.33534 -0.86337 -0.33996 C -0.8533 -0.34806 -0.84566 -0.3543 -0.83437 -0.35916 C -0.81701 -0.36679 -0.80069 -0.37928 -0.78368 -0.38807 C -0.77378 -0.39315 -0.76319 -0.39524 -0.75312 -0.39986 C -0.6467 -0.39801 -0.67205 -0.40079 -0.6184 -0.39408 C -0.59444 -0.38714 -0.57326 -0.37142 -0.54878 -0.36702 C -0.54739 -0.36563 -0.54583 -0.36471 -0.54444 -0.36309 C -0.54184 -0.36008 -0.5401 -0.35592 -0.53732 -0.35338 C -0.52864 -0.34528 -0.51736 -0.34135 -0.50833 -0.33418 C -0.50035 -0.32794 -0.4934 -0.32031 -0.48507 -0.31476 C -0.48298 -0.30597 -0.475 -0.2981 -0.4691 -0.29348 C -0.46406 -0.28284 -0.45573 -0.28122 -0.44878 -0.27428 C -0.44479 -0.27012 -0.44097 -0.26573 -0.43732 -0.26087 C -0.43281 -0.25463 -0.42934 -0.24514 -0.4243 -0.23959 C -0.42257 -0.23774 -0.42031 -0.23728 -0.4184 -0.23566 C -0.41198 -0.23034 -0.40555 -0.22063 -0.40104 -0.21254 C -0.3967 -0.20467 -0.3934 -0.19658 -0.38802 -0.18941 C -0.38507 -0.17831 -0.38281 -0.16582 -0.38073 -0.15449 C -0.38021 -0.15125 -0.38038 -0.14801 -0.37934 -0.14501 C -0.37517 -0.13275 -0.37344 -0.13529 -0.36771 -0.12766 " pathEditMode="relative" rAng="0" ptsTypes="ffffffffffffffffffffffffffffffffffffffffffffffffA">
                                      <p:cBhvr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056" y="-10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2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896144"/>
          </a:xfrm>
        </p:spPr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NÁSOB ČINITELE</a:t>
            </a:r>
            <a:endParaRPr lang="cs-CZ" sz="54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05644" y="1486272"/>
            <a:ext cx="8503920" cy="4895056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Násob výhodně</a:t>
            </a:r>
          </a:p>
          <a:p>
            <a:pPr>
              <a:buFont typeface="Arial" pitchFamily="34" charset="0"/>
              <a:buChar char="•"/>
            </a:pP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3200" b="1" u="sng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 </a:t>
            </a:r>
            <a:r>
              <a:rPr lang="cs-CZ" sz="3200" b="1" u="sng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2 . 50 = 100 </a:t>
            </a:r>
          </a:p>
          <a:p>
            <a:pPr marL="0" indent="0">
              <a:buNone/>
            </a:pPr>
            <a:r>
              <a:rPr lang="cs-CZ" sz="3200" b="1" u="sng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</a:t>
            </a:r>
            <a:r>
              <a:rPr lang="cs-CZ" sz="3200" b="1" u="sng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</a:t>
            </a:r>
            <a:r>
              <a:rPr lang="cs-CZ" sz="3200" b="1" u="sng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4 . 25 = 100</a:t>
            </a:r>
          </a:p>
          <a:p>
            <a:pPr marL="0" indent="0">
              <a:buNone/>
            </a:pPr>
            <a:r>
              <a:rPr lang="cs-CZ" sz="3200" b="1" u="sng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</a:t>
            </a:r>
            <a:r>
              <a:rPr lang="cs-CZ" sz="3200" b="1" u="sng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</a:t>
            </a:r>
            <a:r>
              <a:rPr lang="cs-CZ" sz="3200" b="1" u="sng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9 . 11 = 99 </a:t>
            </a:r>
            <a:endParaRPr lang="cs-CZ" sz="32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Slza 5"/>
          <p:cNvSpPr/>
          <p:nvPr/>
        </p:nvSpPr>
        <p:spPr>
          <a:xfrm rot="10800000">
            <a:off x="3347864" y="2132856"/>
            <a:ext cx="5472608" cy="3816424"/>
          </a:xfrm>
          <a:prstGeom prst="teardrop">
            <a:avLst/>
          </a:prstGeom>
          <a:noFill/>
          <a:ln w="38100">
            <a:solidFill>
              <a:srgbClr val="00B0F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317256" y="5264328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11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76422" y="3756524"/>
            <a:ext cx="5400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9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616482" y="4947830"/>
            <a:ext cx="5400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4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028332" y="2924944"/>
            <a:ext cx="6924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25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80312" y="3078490"/>
            <a:ext cx="694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50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47226" y="4018134"/>
            <a:ext cx="5400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587228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420888"/>
            <a:ext cx="8712968" cy="36004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6622504" cy="17526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96 : 4 =   </a:t>
            </a:r>
            <a:endParaRPr lang="cs-CZ" sz="66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372200" y="764704"/>
            <a:ext cx="1872208" cy="1193180"/>
          </a:xfrm>
          <a:prstGeom prst="rect">
            <a:avLst/>
          </a:prstGeom>
          <a:noFill/>
          <a:ln w="38100">
            <a:solidFill>
              <a:schemeClr val="accent3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-2196752" y="2420888"/>
            <a:ext cx="20882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2</a:t>
            </a:r>
            <a:r>
              <a:rPr lang="cs-CZ" sz="6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4</a:t>
            </a:r>
            <a:endParaRPr lang="cs-CZ" sz="66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1331640" y="1957884"/>
            <a:ext cx="1152128" cy="1571000"/>
          </a:xfrm>
          <a:prstGeom prst="line">
            <a:avLst/>
          </a:prstGeom>
          <a:ln w="38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5805466" y="2974886"/>
            <a:ext cx="2438942" cy="1022379"/>
          </a:xfrm>
          <a:prstGeom prst="rect">
            <a:avLst/>
          </a:prstGeom>
          <a:noFill/>
          <a:ln w="38100">
            <a:solidFill>
              <a:schemeClr val="accent3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974098" y="4644872"/>
            <a:ext cx="2664296" cy="1053497"/>
          </a:xfrm>
          <a:prstGeom prst="rect">
            <a:avLst/>
          </a:prstGeom>
          <a:noFill/>
          <a:ln w="38100">
            <a:solidFill>
              <a:schemeClr val="accent3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9512" y="3554609"/>
            <a:ext cx="2520280" cy="909126"/>
          </a:xfrm>
          <a:prstGeom prst="rect">
            <a:avLst/>
          </a:prstGeom>
          <a:noFill/>
          <a:ln w="38100">
            <a:solidFill>
              <a:schemeClr val="accent3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-2677095" y="4463735"/>
            <a:ext cx="24048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dělenec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cxnSp>
        <p:nvCxnSpPr>
          <p:cNvPr id="13" name="Přímá spojnice 12"/>
          <p:cNvCxnSpPr>
            <a:endCxn id="10" idx="0"/>
          </p:cNvCxnSpPr>
          <p:nvPr/>
        </p:nvCxnSpPr>
        <p:spPr>
          <a:xfrm flipH="1">
            <a:off x="4306246" y="1844824"/>
            <a:ext cx="409770" cy="2800048"/>
          </a:xfrm>
          <a:prstGeom prst="line">
            <a:avLst/>
          </a:prstGeom>
          <a:ln w="38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-2603598" y="5517232"/>
            <a:ext cx="19511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dělitel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9252520" y="3954602"/>
            <a:ext cx="15520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podíl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cxnSp>
        <p:nvCxnSpPr>
          <p:cNvPr id="17" name="Přímá spojnice 16"/>
          <p:cNvCxnSpPr/>
          <p:nvPr/>
        </p:nvCxnSpPr>
        <p:spPr>
          <a:xfrm flipH="1">
            <a:off x="6948264" y="1957884"/>
            <a:ext cx="378160" cy="978689"/>
          </a:xfrm>
          <a:prstGeom prst="line">
            <a:avLst/>
          </a:prstGeom>
          <a:ln w="38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2666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56337E-6 C 0.00225 -0.00949 0.0026 -0.0192 0.00434 -0.02891 C 0.00711 -0.06406 0.00694 -0.09991 0.01597 -0.13321 C 0.01718 -0.1494 0.01788 -0.16027 0.02465 -0.17369 C 0.02777 -0.19519 0.03281 -0.21763 0.04201 -0.23566 C 0.04513 -0.24885 0.04079 -0.23358 0.04774 -0.24723 C 0.04861 -0.24885 0.04809 -0.25162 0.0493 -0.25301 C 0.05347 -0.2574 0.06284 -0.26087 0.06805 -0.26249 C 0.08888 -0.27637 0.08941 -0.26804 0.12604 -0.26642 C 0.13784 -0.26272 0.16666 -0.2433 0.17673 -0.23358 C 0.18194 -0.2285 0.18489 -0.22295 0.19132 -0.22017 C 0.1993 -0.20953 0.20503 -0.19612 0.21302 -0.18548 C 0.22239 -0.17299 0.21579 -0.18756 0.22604 -0.16998 C 0.23333 -0.15727 0.22361 -0.16559 0.23472 -0.15842 C 0.24218 -0.13368 0.23298 -0.15912 0.24201 -0.14478 C 0.24635 -0.13784 0.24861 -0.12928 0.25208 -0.12165 C 0.25746 -0.10986 0.2592 -0.0969 0.26666 -0.08696 C 0.2717 -0.07031 0.26823 -0.08025 0.27829 -0.05805 C 0.28454 -0.04441 0.27847 -0.05574 0.28263 -0.04441 C 0.2875 -0.03122 0.29392 -0.01989 0.3 -0.00787 C 0.30642 0.01804 0.31736 0.03561 0.32899 0.05781 C 0.33715 0.07331 0.34566 0.09112 0.35937 0.09852 C 0.36371 0.11239 0.37118 0.12026 0.37968 0.12928 C 0.38263 0.14616 0.4059 0.16605 0.41597 0.17368 C 0.41857 0.17576 0.42031 0.17969 0.42309 0.18154 C 0.43055 0.18686 0.43854 0.19056 0.44635 0.19495 C 0.45382 0.19912 0.45972 0.20698 0.46666 0.2123 C 0.47534 0.21878 0.4842 0.22502 0.4927 0.23173 C 0.50625 0.24213 0.51875 0.25439 0.53333 0.26249 C 0.53854 0.26942 0.54218 0.26989 0.5493 0.2722 C 0.55885 0.27844 0.56614 0.28191 0.57673 0.28376 C 0.58593 0.28977 0.59722 0.29278 0.60729 0.29532 C 0.62517 0.29463 0.64548 0.29879 0.66232 0.28769 C 0.67604 0.27867 0.67916 0.26757 0.68698 0.25277 C 0.69253 0.24213 0.70034 0.22826 0.70729 0.21808 C 0.72066 0.19866 0.73402 0.18015 0.74496 0.15818 C 0.75659 0.13506 0.76388 0.108 0.77534 0.08487 C 0.77656 0.08256 0.77864 0.0814 0.77968 0.07909 C 0.78298 0.07169 0.78628 0.06406 0.78836 0.05596 C 0.78941 0.05203 0.78975 0.04764 0.79132 0.0444 C 0.79861 0.02775 0.80763 0.01318 0.81441 -0.00393 C 0.81788 -0.01272 0.81979 -0.02221 0.82309 -0.03099 C 0.82517 -0.04695 0.83298 -0.0562 0.83906 -0.06961 C 0.85121 -0.09667 0.86579 -0.12096 0.88263 -0.14293 C 0.89132 -0.15426 0.89722 -0.16628 0.90868 -0.17369 C 0.91545 -0.18733 0.90694 -0.1716 0.91736 -0.18548 C 0.92187 -0.19149 0.92326 -0.20121 0.92604 -0.20861 C 0.92691 -0.21069 0.92812 -0.21231 0.92899 -0.21439 C 0.92951 -0.21554 0.92986 -0.21693 0.93038 -0.21809 " pathEditMode="relative" ptsTypes="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-8.47364E-6 C 0.00903 -0.01619 0.01112 -0.03724 0.01581 -0.05597 C 0.01841 -0.06638 0.02188 -0.07632 0.02449 -0.08696 C 0.02761 -0.09991 0.02726 -0.11009 0.03612 -0.11772 C 0.04046 -0.12558 0.04358 -0.13021 0.0507 -0.13322 C 0.06615 -0.14709 0.08542 -0.13483 0.1014 -0.12951 C 0.11442 -0.11171 0.09515 -0.13715 0.1132 -0.11772 C 0.13334 -0.09575 0.11407 -0.11286 0.12605 -0.10246 C 0.13542 -0.08164 0.14358 -0.0599 0.16233 -0.05227 C 0.17397 -0.04163 0.1599 -0.05551 0.16945 -0.04256 C 0.17067 -0.04094 0.17258 -0.04025 0.17379 -0.03863 C 0.18056 -0.02961 0.18542 -0.01712 0.18976 -0.00579 C 0.19272 0.0104 0.20157 0.02127 0.21008 0.03283 C 0.21181 0.03515 0.21251 0.03862 0.21442 0.04047 C 0.2165 0.04255 0.21928 0.04301 0.22171 0.0444 C 0.23612 0.06059 0.25279 0.07007 0.26945 0.08094 C 0.28039 0.09551 0.30678 0.1006 0.32171 0.1043 C 0.33647 0.09851 0.33022 0.10083 0.33612 0.08487 C 0.3382 0.07192 0.33907 0.06868 0.33907 0.05203 C 0.33907 0.01665 0.35261 -0.0488 0.3231 -0.0754 C 0.31476 -0.09182 0.32605 -0.071 0.31581 -0.08511 C 0.30921 -0.09413 0.31667 -0.08858 0.31008 -0.09274 " pathEditMode="relative" ptsTypes="fffffffffffffffffffff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708 -0.02591 C -0.0217 -0.03608 -0.02205 -0.04857 -0.01979 -0.06036 C -0.0184 -0.08418 -0.01754 -0.12026 -0.01111 -0.14177 C -0.00886 -0.17877 -0.00955 -0.2167 -0.00521 -0.2537 C -0.00208 -0.32632 -0.00035 -0.39917 0.00347 -0.47179 C 0.00486 -0.49931 0.00503 -0.5266 0.01215 -0.55273 C 0.01371 -0.57123 0.0184 -0.58696 0.02083 -0.605 C 0.02326 -0.62234 0.02344 -0.64131 0.02951 -0.65703 C 0.03055 -0.66443 0.03177 -0.67484 0.03385 -0.68201 C 0.03455 -0.68409 0.03576 -0.68594 0.0368 -0.68779 C 0.03871 -0.69172 0.04062 -0.69566 0.04253 -0.69959 C 0.04462 -0.70398 0.04965 -0.70398 0.0526 -0.70722 C 0.06076 -0.71647 0.06267 -0.71739 0.07292 -0.72063 C 0.08125 -0.72873 0.09184 -0.73011 0.10191 -0.7322 C 0.13021 -0.73127 0.16285 -0.73335 0.19184 -0.72641 C 0.21389 -0.71462 0.23628 -0.71069 0.25972 -0.70722 C 0.27309 -0.70213 0.28663 -0.70005 0.30035 -0.69566 C 0.30937 -0.68756 0.3191 -0.68109 0.32934 -0.67623 C 0.33542 -0.66813 0.34167 -0.6605 0.34965 -0.65703 C 0.36267 -0.64362 0.37726 -0.63576 0.3901 -0.62234 C 0.3967 -0.61564 0.40174 -0.60616 0.40903 -0.60107 C 0.41267 -0.59852 0.41701 -0.59621 0.42083 -0.5932 C 0.42708 -0.58788 0.43316 -0.58164 0.43941 -0.57586 C 0.44323 -0.57239 0.45121 -0.56638 0.45121 -0.56615 C 0.45503 -0.55898 0.45989 -0.55597 0.46389 -0.5488 C 0.46597 -0.54579 0.46684 -0.54233 0.4684 -0.53932 C 0.47118 -0.534 0.47708 -0.52382 0.47708 -0.52359 C 0.48003 -0.51295 0.48611 -0.50555 0.49167 -0.49677 C 0.49965 -0.47063 0.51441 -0.45236 0.52812 -0.43109 C 0.53455 -0.42045 0.53924 -0.41004 0.54653 -0.40033 C 0.55 -0.39154 0.55208 -0.38229 0.55555 -0.37327 C 0.56007 -0.36009 0.55972 -0.36656 0.56406 -0.35199 C 0.57118 -0.32771 0.5651 -0.34135 0.57118 -0.32887 C 0.57448 -0.31013 0.58489 -0.29256 0.58871 -0.2729 C 0.58993 -0.26018 0.59045 -0.25093 0.59601 -0.24006 C 0.59861 -0.22965 0.60347 -0.22017 0.60469 -0.2093 C 0.60642 -0.19566 0.60573 -0.18178 0.60903 -0.1686 C 0.61146 -0.139 0.61198 -0.10986 0.61198 -0.07979 " pathEditMode="relative" rAng="0" ptsTypes="fffffffffffffffffffffffffffffffffffff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944" y="-35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98 0.02891 C 0.01146 0.06499 0.01146 0.10083 0.01059 0.13691 C 0.01024 0.14847 -0.00104 0.15703 -0.00677 0.16212 C -0.02048 0.17414 -0.03264 0.18594 -0.04878 0.19288 C -0.05903 0.20213 -0.04601 0.19149 -0.06041 0.19866 C -0.06198 0.19958 -0.06319 0.20143 -0.06476 0.20259 C -0.06701 0.20421 -0.06962 0.2056 -0.07205 0.20652 C -0.08837 0.213 -0.1059 0.2123 -0.12274 0.21415 C -0.13715 0.21855 -0.15295 0.2197 -0.16771 0.22178 C -0.19739 0.23034 -0.22864 0.24561 -0.25903 0.24884 C -0.30538 0.25393 -0.37413 0.25231 -0.40833 0.25277 C -0.47361 0.25347 -0.53871 0.25393 -0.60399 0.25462 C -0.63055 0.25393 -0.65712 0.25439 -0.68368 0.25277 C -0.68715 0.25254 -0.69028 0.24954 -0.69375 0.24884 C -0.71701 0.24329 -0.74132 0.23682 -0.76476 0.23358 C -0.78333 0.22803 -0.80173 0.22063 -0.81979 0.2123 C -0.82778 0.2086 -0.83715 0.20166 -0.84444 0.19681 C -0.85035 0.19288 -0.85712 0.19195 -0.86337 0.18918 C -0.87517 0.17854 -0.88576 0.17067 -0.89965 0.16582 C -0.90573 0.15772 -0.90972 0.14732 -0.91545 0.13876 C -0.91857 0.1339 -0.92222 0.12974 -0.92569 0.12535 C -0.93368 0.11494 -0.93732 0.09343 -0.93871 0.07909 C -0.94288 0.03932 -0.93594 0.08904 -0.94444 0.03261 C -0.94548 0.02613 -0.94739 0.01341 -0.94739 0.01364 C -0.94791 0.00624 -0.94896 -0.00069 -0.94878 -0.00786 C -0.94791 -0.05874 -0.94653 -0.10939 -0.94444 -0.16027 C -0.94323 -0.18918 -0.93594 -0.22826 -0.91979 -0.24908 C -0.91441 -0.26804 -0.90625 -0.28238 -0.89809 -0.29926 C -0.89305 -0.3099 -0.88837 -0.32031 -0.88073 -0.3284 C -0.87535 -0.33418 -0.8691 -0.33534 -0.86337 -0.33996 C -0.8533 -0.34806 -0.84566 -0.3543 -0.83437 -0.35916 C -0.81701 -0.36679 -0.80069 -0.37928 -0.78368 -0.38807 C -0.77378 -0.39315 -0.76319 -0.39524 -0.75312 -0.39986 C -0.6467 -0.39801 -0.67205 -0.40079 -0.6184 -0.39408 C -0.59444 -0.38714 -0.57326 -0.37142 -0.54878 -0.36702 C -0.54739 -0.36563 -0.54583 -0.36471 -0.54444 -0.36309 C -0.54184 -0.36008 -0.5401 -0.35592 -0.53732 -0.35338 C -0.52864 -0.34528 -0.51736 -0.34135 -0.50833 -0.33418 C -0.50035 -0.32794 -0.4934 -0.32031 -0.48507 -0.31476 C -0.48298 -0.30597 -0.475 -0.2981 -0.4691 -0.29348 C -0.46406 -0.28284 -0.45573 -0.28122 -0.44878 -0.27428 C -0.44479 -0.27012 -0.44097 -0.26573 -0.43732 -0.26087 C -0.43281 -0.25463 -0.42934 -0.24514 -0.4243 -0.23959 C -0.42257 -0.23774 -0.42031 -0.23728 -0.4184 -0.23566 C -0.41198 -0.23034 -0.40555 -0.22063 -0.40104 -0.21254 C -0.3967 -0.20467 -0.3934 -0.19658 -0.38802 -0.18941 C -0.38507 -0.17831 -0.38281 -0.16582 -0.38073 -0.15449 C -0.38021 -0.15125 -0.38038 -0.14801 -0.37934 -0.14501 C -0.37517 -0.13275 -0.37344 -0.13529 -0.36771 -0.12766 " pathEditMode="relative" rAng="0" ptsTypes="ffffffffffffffffffffffffffffffffffffffffffffffffA">
                                      <p:cBhvr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056" y="-10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2" grpId="0"/>
      <p:bldP spid="15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896144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ÚKOLY</a:t>
            </a:r>
            <a:endParaRPr lang="cs-CZ" sz="54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412776"/>
            <a:ext cx="8662736" cy="468627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 součinu čísel 13 a 4 připočítej číslo 30.  </a:t>
            </a: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 rozdílu čísel 320 a 150 připočítej číslo 26.  </a:t>
            </a: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Od podílu čísel 64 a 4 odečti číslo 8. </a:t>
            </a:r>
          </a:p>
          <a:p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Od součtu čísel 15, 35 a 48 odečti číslo 2.     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75856" y="1916832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(13 . 4) + 30 = 82 </a:t>
            </a:r>
            <a:endParaRPr lang="cs-CZ" sz="28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55044" y="5229200"/>
            <a:ext cx="56173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(15 + 35 + 48) – 2 = 96</a:t>
            </a:r>
            <a:endParaRPr lang="cs-CZ" sz="28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03848" y="3011324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(320 – 150) + 26 = 196</a:t>
            </a:r>
            <a:endParaRPr lang="cs-CZ" sz="28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081760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(64 : 4) – 8 = 8</a:t>
            </a:r>
            <a:endParaRPr lang="cs-CZ" sz="28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9" name="7cípá hvězda 8"/>
          <p:cNvSpPr/>
          <p:nvPr/>
        </p:nvSpPr>
        <p:spPr>
          <a:xfrm>
            <a:off x="6006356" y="1834674"/>
            <a:ext cx="797892" cy="667236"/>
          </a:xfrm>
          <a:prstGeom prst="star7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7cípá hvězda 9"/>
          <p:cNvSpPr/>
          <p:nvPr/>
        </p:nvSpPr>
        <p:spPr>
          <a:xfrm>
            <a:off x="6786140" y="2884076"/>
            <a:ext cx="864096" cy="777716"/>
          </a:xfrm>
          <a:prstGeom prst="star7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7cípá hvězda 10"/>
          <p:cNvSpPr/>
          <p:nvPr/>
        </p:nvSpPr>
        <p:spPr>
          <a:xfrm>
            <a:off x="3059832" y="4010620"/>
            <a:ext cx="648072" cy="667236"/>
          </a:xfrm>
          <a:prstGeom prst="star7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7cípá hvězda 11"/>
          <p:cNvSpPr/>
          <p:nvPr/>
        </p:nvSpPr>
        <p:spPr>
          <a:xfrm>
            <a:off x="6300192" y="5124400"/>
            <a:ext cx="648072" cy="667236"/>
          </a:xfrm>
          <a:prstGeom prst="star7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623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4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POUŽITÉ ZDROJE</a:t>
            </a:r>
            <a:endParaRPr lang="cs-CZ" sz="48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Vlastní tvorba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3610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20</TotalTime>
  <Words>294</Words>
  <Application>Microsoft Office PowerPoint</Application>
  <PresentationFormat>Předvádění na obrazovce (4:3)</PresentationFormat>
  <Paragraphs>93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Administrativní</vt:lpstr>
      <vt:lpstr>Prezentace aplikace PowerPoint</vt:lpstr>
      <vt:lpstr>ANOTACE</vt:lpstr>
      <vt:lpstr>Prezentace aplikace PowerPoint</vt:lpstr>
      <vt:lpstr>96 + 48 =   </vt:lpstr>
      <vt:lpstr>SEČTI SČÍTANCE </vt:lpstr>
      <vt:lpstr>560 - 64 =   </vt:lpstr>
      <vt:lpstr>VYPOČÍTEJ ROZDÍL ČÍSEL</vt:lpstr>
      <vt:lpstr>6 . 34 =   </vt:lpstr>
      <vt:lpstr>NÁSOB ČINITELE</vt:lpstr>
      <vt:lpstr>96 : 4 =   </vt:lpstr>
      <vt:lpstr>ÚKOLY</vt:lpstr>
      <vt:lpstr>POUŽITÉ ZDROJE</vt:lpstr>
    </vt:vector>
  </TitlesOfParts>
  <Company>Podbořany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3</cp:revision>
  <dcterms:created xsi:type="dcterms:W3CDTF">2012-06-21T10:06:58Z</dcterms:created>
  <dcterms:modified xsi:type="dcterms:W3CDTF">2013-12-10T19:01:56Z</dcterms:modified>
</cp:coreProperties>
</file>