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EC20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A4B0C4-22EC-4933-B0E9-A1B2250F8DF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327EE-5729-4466-ABDD-4409793D6BB7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4482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3599879"/>
              </p:ext>
            </p:extLst>
          </p:nvPr>
        </p:nvGraphicFramePr>
        <p:xfrm>
          <a:off x="1109374" y="3501008"/>
          <a:ext cx="6696743" cy="18693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  <a:latin typeface="Arial Black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accent3"/>
                          </a:solidFill>
                          <a:effectLst/>
                          <a:latin typeface="Arial Black" pitchFamily="34" charset="0"/>
                        </a:rPr>
                        <a:t> Petra Pláničková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  <a:latin typeface="Arial Black" pitchFamily="34" charset="0"/>
                        </a:rPr>
                        <a:t>VY_32_INOVACE_400_KRUH,</a:t>
                      </a:r>
                      <a:r>
                        <a:rPr lang="cs-CZ" sz="1100" baseline="0" dirty="0" smtClean="0">
                          <a:solidFill>
                            <a:schemeClr val="accent3"/>
                          </a:solidFill>
                          <a:effectLst/>
                          <a:latin typeface="Arial Black" pitchFamily="34" charset="0"/>
                        </a:rPr>
                        <a:t> KRUŽNICE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  <a:latin typeface="Arial Black" pitchFamily="34" charset="0"/>
                          <a:ea typeface="Calibri"/>
                          <a:cs typeface="Times New Roman"/>
                        </a:rPr>
                        <a:t>STŘED, POLOMĚR, PRŮMĚR, </a:t>
                      </a:r>
                      <a:r>
                        <a:rPr lang="cs-CZ" sz="1100" smtClean="0">
                          <a:solidFill>
                            <a:schemeClr val="accent3"/>
                          </a:solidFill>
                          <a:effectLst/>
                          <a:latin typeface="Arial Black" pitchFamily="34" charset="0"/>
                          <a:ea typeface="Calibri"/>
                          <a:cs typeface="Times New Roman"/>
                        </a:rPr>
                        <a:t>PRŮSEČÍK KRUŽNIC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  <a:latin typeface="Arial Black" pitchFamily="34" charset="0"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accent3"/>
                          </a:solidFill>
                          <a:effectLst/>
                          <a:latin typeface="Arial Black" pitchFamily="34" charset="0"/>
                        </a:rPr>
                        <a:t> 2975</a:t>
                      </a:r>
                      <a:endParaRPr lang="cs-CZ" sz="1100" dirty="0" smtClean="0">
                        <a:solidFill>
                          <a:schemeClr val="accent3"/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4908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ANOTACE</a:t>
            </a:r>
            <a:endParaRPr lang="cs-CZ" b="1" dirty="0">
              <a:solidFill>
                <a:srgbClr val="EC20B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556792"/>
            <a:ext cx="8640960" cy="4968552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/>
                </a:solidFill>
                <a:effectLst/>
                <a:latin typeface="Arial Black" pitchFamily="34" charset="0"/>
              </a:rPr>
              <a:t>Prezentace je určena žákům 4. tříd jako opakování, procvičování učiva v geometrii.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/>
                </a:solidFill>
                <a:effectLst/>
                <a:latin typeface="Arial Black" pitchFamily="34" charset="0"/>
              </a:rPr>
              <a:t>Žáci si upevní učivo a základní pojmy: poloměr, průměr.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/>
                </a:solidFill>
                <a:effectLst/>
                <a:latin typeface="Arial Black" pitchFamily="34" charset="0"/>
              </a:rPr>
              <a:t>Samostatně sestrojí kruh, kružnici a popíší body, které náleží nebo nenáleží rovinným útvarům.</a:t>
            </a:r>
          </a:p>
          <a:p>
            <a:pPr>
              <a:buFont typeface="Arial" pitchFamily="34" charset="0"/>
              <a:buChar char="•"/>
            </a:pPr>
            <a:endParaRPr lang="cs-CZ" sz="2800" dirty="0">
              <a:solidFill>
                <a:schemeClr val="accent3"/>
              </a:solidFill>
              <a:effectLst/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704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764704"/>
            <a:ext cx="7776864" cy="4619600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KRUH, KRUŽNICE</a:t>
            </a:r>
            <a:endParaRPr lang="cs-CZ" sz="9600" b="1" dirty="0">
              <a:solidFill>
                <a:srgbClr val="EC20B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987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6629400" cy="1800200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</a:t>
            </a:r>
            <a:endParaRPr lang="cs-CZ" sz="7200" b="1" dirty="0">
              <a:solidFill>
                <a:srgbClr val="EC20B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068960"/>
            <a:ext cx="7957392" cy="3303791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 omezen kružnicí k.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rčen středem S. 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Určen poloměrem r.</a:t>
            </a:r>
          </a:p>
          <a:p>
            <a:pPr>
              <a:buFont typeface="Arial" pitchFamily="34" charset="0"/>
              <a:buChar char="•"/>
            </a:pPr>
            <a:endParaRPr lang="cs-CZ" sz="3200" b="1" dirty="0" smtClean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b="1" dirty="0" smtClean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6516216" y="2564904"/>
            <a:ext cx="1872208" cy="172819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933084" y="2415153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latin typeface="Bradley Hand ITC" pitchFamily="66" charset="0"/>
              </a:rPr>
              <a:t>k</a:t>
            </a:r>
            <a:endParaRPr lang="cs-CZ" sz="2000" b="1" dirty="0">
              <a:solidFill>
                <a:srgbClr val="000000"/>
              </a:solidFill>
              <a:latin typeface="Bradley Hand ITC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21016" y="3515499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latin typeface="Arial Black" pitchFamily="34" charset="0"/>
              </a:rPr>
              <a:t>S</a:t>
            </a:r>
            <a:endParaRPr lang="cs-CZ" sz="2000" b="1" dirty="0">
              <a:solidFill>
                <a:srgbClr val="00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6296" y="322894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latin typeface="Bradley Hand ITC" pitchFamily="66" charset="0"/>
              </a:rPr>
              <a:t>+</a:t>
            </a:r>
          </a:p>
        </p:txBody>
      </p:sp>
      <p:cxnSp>
        <p:nvCxnSpPr>
          <p:cNvPr id="26" name="Přímá spojnice 25"/>
          <p:cNvCxnSpPr/>
          <p:nvPr/>
        </p:nvCxnSpPr>
        <p:spPr>
          <a:xfrm flipH="1" flipV="1">
            <a:off x="7437040" y="3429000"/>
            <a:ext cx="928092" cy="2865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8348264" y="34290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latin typeface="Script MT Bold" pitchFamily="66" charset="0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303879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3540"/>
            <a:ext cx="8496944" cy="324036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          </a:t>
            </a:r>
            <a:r>
              <a:rPr lang="cs-CZ" sz="36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ÚKOL: </a:t>
            </a:r>
            <a:r>
              <a:rPr lang="cs-CZ" sz="44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/>
            </a:r>
            <a:br>
              <a:rPr lang="cs-CZ" sz="44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Sestroj v sešitě libovolný bod S. Naber do kružítka poloměr 4 cm, narýsuj kružnici k. Vybarvi kruh a vyznač úsečku AS, která je jeho poloměrem . </a:t>
            </a:r>
            <a:endParaRPr lang="cs-CZ" sz="4400" b="1" dirty="0">
              <a:solidFill>
                <a:srgbClr val="EC20B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420888" y="3429000"/>
            <a:ext cx="3312368" cy="309634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3765986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latin typeface="Arial Black" pitchFamily="34" charset="0"/>
              </a:rPr>
              <a:t>IASI = 4 cm</a:t>
            </a:r>
            <a:endParaRPr lang="cs-CZ" sz="2000" b="1" dirty="0">
              <a:solidFill>
                <a:srgbClr val="00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77072" y="499967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latin typeface="Arial Black" pitchFamily="34" charset="0"/>
              </a:rPr>
              <a:t>S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00636" y="4777117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510336" y="3965793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latin typeface="Bradley Hand ITC" pitchFamily="66" charset="0"/>
              </a:rPr>
              <a:t>k</a:t>
            </a:r>
            <a:endParaRPr lang="cs-CZ" sz="2000" b="1" dirty="0">
              <a:solidFill>
                <a:srgbClr val="000000"/>
              </a:solidFill>
              <a:latin typeface="Bradley Hand ITC" pitchFamily="66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2555776" y="4977173"/>
            <a:ext cx="1521296" cy="5400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123728" y="551723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latin typeface="Arial Black" pitchFamily="34" charset="0"/>
              </a:rPr>
              <a:t>A</a:t>
            </a:r>
            <a:endParaRPr lang="cs-CZ" sz="2000" b="1" dirty="0">
              <a:solidFill>
                <a:srgbClr val="0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086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3893369"/>
            <a:ext cx="6629400" cy="1143000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KRUŽNICE</a:t>
            </a:r>
            <a:endParaRPr lang="cs-CZ" sz="6600" b="1" dirty="0">
              <a:solidFill>
                <a:srgbClr val="EC20B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476672"/>
            <a:ext cx="6588224" cy="273630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3"/>
                </a:solidFill>
                <a:latin typeface="Arial Black" pitchFamily="34" charset="0"/>
              </a:rPr>
              <a:t>Určená středem S, poloměrem r a průměrem d.</a:t>
            </a:r>
          </a:p>
          <a:p>
            <a:pPr>
              <a:buFont typeface="Arial" pitchFamily="34" charset="0"/>
              <a:buChar char="•"/>
            </a:pPr>
            <a:endParaRPr lang="cs-CZ" sz="3200" b="1" dirty="0">
              <a:solidFill>
                <a:schemeClr val="accent3"/>
              </a:solidFill>
              <a:latin typeface="Arial Black" pitchFamily="34" charset="0"/>
            </a:endParaRPr>
          </a:p>
        </p:txBody>
      </p:sp>
      <p:pic>
        <p:nvPicPr>
          <p:cNvPr id="1026" name="Picture 2" descr="http://upload.wikimedia.org/wikipedia/commons/thumb/e/e3/Kruh-1.svg/220px-Kruh-1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14" y="2276872"/>
            <a:ext cx="3181449" cy="318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3726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948" y="3212976"/>
            <a:ext cx="7599436" cy="332345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           ÚKOL: </a:t>
            </a:r>
            <a:br>
              <a:rPr lang="cs-CZ" sz="32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estroj střed S a narýsuj libovolnou kružnici k. Vyznač její poloměr r a průměr d.</a:t>
            </a:r>
            <a:endParaRPr lang="cs-CZ" sz="3200" b="1" dirty="0">
              <a:solidFill>
                <a:srgbClr val="EC20B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4211960" y="332656"/>
            <a:ext cx="3456384" cy="3456384"/>
          </a:xfrm>
          <a:prstGeom prst="ellipse">
            <a:avLst/>
          </a:prstGeom>
          <a:noFill/>
          <a:ln>
            <a:solidFill>
              <a:schemeClr val="bg2"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452320" y="90872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latin typeface="Bradley Hand ITC" pitchFamily="66" charset="0"/>
              </a:rPr>
              <a:t>k</a:t>
            </a:r>
            <a:endParaRPr lang="cs-CZ" sz="2000" b="1" dirty="0">
              <a:solidFill>
                <a:srgbClr val="000000"/>
              </a:solidFill>
              <a:latin typeface="Bradley Hand ITC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296" y="217524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latin typeface="Script MT Bold" pitchFamily="66" charset="0"/>
              </a:rPr>
              <a:t>r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97004" y="184198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797004" y="2175247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latin typeface="Arial Black" pitchFamily="34" charset="0"/>
              </a:rPr>
              <a:t>S</a:t>
            </a: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4283968" y="2042041"/>
            <a:ext cx="1729060" cy="5948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211960" y="1841986"/>
            <a:ext cx="3456384" cy="4001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585272" y="171358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Script MT Bold" pitchFamily="66" charset="0"/>
              </a:rPr>
              <a:t>d</a:t>
            </a:r>
            <a:endParaRPr lang="cs-CZ" sz="2400" b="1" dirty="0">
              <a:solidFill>
                <a:srgbClr val="000000"/>
              </a:solidFill>
              <a:latin typeface="Script MT Bold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8630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9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676456" cy="367240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             </a:t>
            </a:r>
            <a:br>
              <a:rPr lang="cs-CZ" sz="32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3200" b="1" dirty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             ÚKOL:</a:t>
            </a:r>
            <a:br>
              <a:rPr lang="cs-CZ" sz="32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Narýsuj kružnici k a vyznač barevně kruh. Sestroj body A,B, </a:t>
            </a: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teré neleží na kružnici k a nenáleží ani kruhu. Bod C náleží kruhu, ale neleží na kružnici k a body D,E, leží na kružnici k.</a:t>
            </a:r>
            <a:b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2987824" y="3212976"/>
            <a:ext cx="3240360" cy="318906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812360" y="416868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latin typeface="Arial Black" pitchFamily="34" charset="0"/>
              </a:rPr>
              <a:t>+</a:t>
            </a:r>
            <a:endParaRPr lang="cs-CZ" sz="2400" dirty="0">
              <a:solidFill>
                <a:srgbClr val="00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6146840"/>
            <a:ext cx="495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  <a:latin typeface="Arial Black" pitchFamily="34" charset="0"/>
              </a:rPr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939916" y="5685175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883732" y="3803666"/>
            <a:ext cx="4956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 Black" pitchFamily="34" charset="0"/>
              </a:rPr>
              <a:t>+</a:t>
            </a:r>
          </a:p>
          <a:p>
            <a:r>
              <a:rPr lang="cs-CZ" sz="2400" dirty="0">
                <a:solidFill>
                  <a:srgbClr val="000000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556412" y="4046076"/>
            <a:ext cx="4956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 Black" pitchFamily="34" charset="0"/>
              </a:rPr>
              <a:t>+</a:t>
            </a:r>
          </a:p>
          <a:p>
            <a:r>
              <a:rPr lang="cs-CZ" sz="2400" dirty="0">
                <a:solidFill>
                  <a:srgbClr val="000000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877073"/>
            <a:ext cx="343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 Black" pitchFamily="34" charset="0"/>
              </a:rPr>
              <a:t>+</a:t>
            </a:r>
          </a:p>
          <a:p>
            <a:r>
              <a:rPr lang="cs-CZ" sz="2400" dirty="0">
                <a:solidFill>
                  <a:srgbClr val="000000"/>
                </a:solidFill>
                <a:latin typeface="Arial Black" pitchFamily="34" charset="0"/>
              </a:rPr>
              <a:t>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429844" y="4877073"/>
            <a:ext cx="5021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  <a:latin typeface="Arial Black" pitchFamily="34" charset="0"/>
              </a:rPr>
              <a:t>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4595713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latin typeface="Arial Black" pitchFamily="34" charset="0"/>
              </a:rPr>
              <a:t>+</a:t>
            </a:r>
            <a:endParaRPr lang="cs-CZ" sz="2400" dirty="0">
              <a:solidFill>
                <a:srgbClr val="00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3428683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latin typeface="Bradley Hand ITC" pitchFamily="66" charset="0"/>
              </a:rPr>
              <a:t>k</a:t>
            </a:r>
            <a:endParaRPr lang="cs-CZ" sz="2000" b="1" dirty="0">
              <a:solidFill>
                <a:srgbClr val="000000"/>
              </a:solidFill>
              <a:latin typeface="Bradley Hand ITC" pitchFamily="66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5796136" y="5685175"/>
            <a:ext cx="216024" cy="120089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6" idx="0"/>
          </p:cNvCxnSpPr>
          <p:nvPr/>
        </p:nvCxnSpPr>
        <p:spPr>
          <a:xfrm flipH="1">
            <a:off x="3451684" y="5916007"/>
            <a:ext cx="247836" cy="230833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4554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ctrTitle"/>
          </p:nvPr>
        </p:nvSpPr>
        <p:spPr>
          <a:xfrm>
            <a:off x="1877888" y="3356992"/>
            <a:ext cx="7086600" cy="237626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              ÚKOL:</a:t>
            </a:r>
            <a:br>
              <a:rPr lang="cs-CZ" sz="3200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arýsuj dvě kružnice, které se protínají a vyznač jejich průsečíky.</a:t>
            </a: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179512" y="336836"/>
            <a:ext cx="5040560" cy="3524212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3"/>
                </a:solidFill>
                <a:latin typeface="Arial Black" pitchFamily="34" charset="0"/>
              </a:rPr>
              <a:t>Kružnice, které se protínají, mají vždy dva průsečíky.</a:t>
            </a:r>
            <a:endParaRPr lang="cs-CZ" sz="3200" b="1" dirty="0">
              <a:solidFill>
                <a:schemeClr val="accent3"/>
              </a:solidFill>
              <a:latin typeface="Arial Black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6372200" y="336836"/>
            <a:ext cx="2592288" cy="2520280"/>
          </a:xfrm>
          <a:prstGeom prst="ellipse">
            <a:avLst/>
          </a:prstGeom>
          <a:noFill/>
          <a:ln>
            <a:solidFill>
              <a:srgbClr val="C0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731556" y="323020"/>
            <a:ext cx="2232248" cy="2232248"/>
          </a:xfrm>
          <a:prstGeom prst="ellipse">
            <a:avLst/>
          </a:prstGeom>
          <a:noFill/>
          <a:ln>
            <a:solidFill>
              <a:schemeClr val="tx2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14504" y="175129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.</a:t>
            </a:r>
            <a:endParaRPr lang="cs-CZ" sz="4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98528" y="23925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.</a:t>
            </a:r>
            <a:endParaRPr lang="cs-CZ" sz="4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06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EC20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POUŽITÉ ZDROJE</a:t>
            </a:r>
            <a:endParaRPr lang="cs-CZ" b="1" dirty="0">
              <a:solidFill>
                <a:srgbClr val="EC20B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>
                <a:solidFill>
                  <a:schemeClr val="accent3"/>
                </a:solidFill>
              </a:rPr>
              <a:t>Soubor:Kruh-1.svg. In: </a:t>
            </a:r>
            <a:r>
              <a:rPr lang="cs-CZ" sz="900" i="1" dirty="0" err="1">
                <a:solidFill>
                  <a:schemeClr val="accent3"/>
                </a:solidFill>
              </a:rPr>
              <a:t>Wikipedia</a:t>
            </a:r>
            <a:r>
              <a:rPr lang="cs-CZ" sz="900" dirty="0">
                <a:solidFill>
                  <a:schemeClr val="accent3"/>
                </a:solidFill>
              </a:rPr>
              <a:t>: </a:t>
            </a:r>
            <a:r>
              <a:rPr lang="cs-CZ" sz="900" i="1" dirty="0" err="1">
                <a:solidFill>
                  <a:schemeClr val="accent3"/>
                </a:solidFill>
              </a:rPr>
              <a:t>the</a:t>
            </a:r>
            <a:r>
              <a:rPr lang="cs-CZ" sz="900" i="1" dirty="0">
                <a:solidFill>
                  <a:schemeClr val="accent3"/>
                </a:solidFill>
              </a:rPr>
              <a:t> free </a:t>
            </a:r>
            <a:r>
              <a:rPr lang="cs-CZ" sz="900" i="1" dirty="0" err="1">
                <a:solidFill>
                  <a:schemeClr val="accent3"/>
                </a:solidFill>
              </a:rPr>
              <a:t>encyclopedia</a:t>
            </a:r>
            <a:r>
              <a:rPr lang="cs-CZ" sz="900" dirty="0">
                <a:solidFill>
                  <a:schemeClr val="accent3"/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3"/>
                </a:solidFill>
              </a:rPr>
              <a:t>Wikimedia</a:t>
            </a:r>
            <a:r>
              <a:rPr lang="cs-CZ" sz="900" dirty="0">
                <a:solidFill>
                  <a:schemeClr val="accent3"/>
                </a:solidFill>
              </a:rPr>
              <a:t> </a:t>
            </a:r>
            <a:r>
              <a:rPr lang="cs-CZ" sz="900" dirty="0" err="1">
                <a:solidFill>
                  <a:schemeClr val="accent3"/>
                </a:solidFill>
              </a:rPr>
              <a:t>Foundation</a:t>
            </a:r>
            <a:r>
              <a:rPr lang="cs-CZ" sz="900" dirty="0">
                <a:solidFill>
                  <a:schemeClr val="accent3"/>
                </a:solidFill>
              </a:rPr>
              <a:t>, 14. 2. 2008, 09:51 [cit. 2012-06-17]. Dostupné z: http://</a:t>
            </a:r>
            <a:r>
              <a:rPr lang="cs-CZ" sz="900" dirty="0" smtClean="0">
                <a:solidFill>
                  <a:schemeClr val="accent3"/>
                </a:solidFill>
              </a:rPr>
              <a:t>cs.wikipedia.org/wiki/Soubor:Kruh-1.svg </a:t>
            </a:r>
          </a:p>
          <a:p>
            <a:r>
              <a:rPr lang="cs-CZ" sz="900" dirty="0" smtClean="0">
                <a:solidFill>
                  <a:schemeClr val="accent3"/>
                </a:solidFill>
                <a:effectLst/>
                <a:latin typeface="Arial Black" pitchFamily="34" charset="0"/>
              </a:rPr>
              <a:t>Vlastní tvorba</a:t>
            </a:r>
            <a:endParaRPr lang="cs-CZ" sz="900" dirty="0">
              <a:solidFill>
                <a:schemeClr val="accent3"/>
              </a:solidFill>
              <a:effectLst/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041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Vlastní 10">
      <a:dk1>
        <a:srgbClr val="FFC000"/>
      </a:dk1>
      <a:lt1>
        <a:srgbClr val="FFB279"/>
      </a:lt1>
      <a:dk2>
        <a:srgbClr val="81D319"/>
      </a:dk2>
      <a:lt2>
        <a:srgbClr val="FFFF00"/>
      </a:lt2>
      <a:accent1>
        <a:srgbClr val="903D00"/>
      </a:accent1>
      <a:accent2>
        <a:srgbClr val="A7EA52"/>
      </a:accent2>
      <a:accent3>
        <a:srgbClr val="481E00"/>
      </a:accent3>
      <a:accent4>
        <a:srgbClr val="D85C00"/>
      </a:accent4>
      <a:accent5>
        <a:srgbClr val="FF8021"/>
      </a:accent5>
      <a:accent6>
        <a:srgbClr val="F14124"/>
      </a:accent6>
      <a:hlink>
        <a:srgbClr val="6C2D00"/>
      </a:hlink>
      <a:folHlink>
        <a:srgbClr val="903D00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92</TotalTime>
  <Words>196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1</vt:lpstr>
      <vt:lpstr>Prezentace aplikace PowerPoint</vt:lpstr>
      <vt:lpstr>ANOTACE</vt:lpstr>
      <vt:lpstr>KRUH, KRUŽNICE</vt:lpstr>
      <vt:lpstr>KRUH</vt:lpstr>
      <vt:lpstr>             ÚKOL:  Sestroj v sešitě libovolný bod S. Naber do kružítka poloměr 4 cm, narýsuj kružnici k. Vybarvi kruh a vyznač úsečku AS, která je jeho poloměrem . </vt:lpstr>
      <vt:lpstr>KRUŽNICE</vt:lpstr>
      <vt:lpstr>              ÚKOL:  Sestroj střed S a narýsuj libovolnou kružnici k. Vyznač její poloměr r a průměr d.</vt:lpstr>
      <vt:lpstr>                                  ÚKOL: Narýsuj kružnici k a vyznač barevně kruh. Sestroj body A,B, které neleží na kružnici k a nenáleží ani kruhu. Bod C náleží kruhu, ale neleží na kružnici k a body D,E, leží na kružnici k.  </vt:lpstr>
      <vt:lpstr>                 ÚKOL: Narýsuj dvě kružnice, které se protínají a vyznač jejich průsečíky.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10</cp:revision>
  <dcterms:created xsi:type="dcterms:W3CDTF">2012-06-17T10:14:18Z</dcterms:created>
  <dcterms:modified xsi:type="dcterms:W3CDTF">2012-06-18T19:07:39Z</dcterms:modified>
</cp:coreProperties>
</file>