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7" r:id="rId2"/>
    <p:sldId id="270" r:id="rId3"/>
    <p:sldId id="256" r:id="rId4"/>
    <p:sldId id="257" r:id="rId5"/>
    <p:sldId id="266" r:id="rId6"/>
    <p:sldId id="260" r:id="rId7"/>
    <p:sldId id="261" r:id="rId8"/>
    <p:sldId id="258" r:id="rId9"/>
    <p:sldId id="259" r:id="rId10"/>
    <p:sldId id="264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1" autoAdjust="0"/>
  </p:normalViewPr>
  <p:slideViewPr>
    <p:cSldViewPr>
      <p:cViewPr>
        <p:scale>
          <a:sx n="75" d="100"/>
          <a:sy n="75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3B661A0-9314-4D10-A396-563A09FBF863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B29F5FC-3A62-4E62-A7F2-F680427CEF8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542812"/>
              </p:ext>
            </p:extLst>
          </p:nvPr>
        </p:nvGraphicFramePr>
        <p:xfrm>
          <a:off x="1115616" y="2782888"/>
          <a:ext cx="7226944" cy="22564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3287"/>
                <a:gridCol w="5473657"/>
              </a:tblGrid>
              <a:tr h="384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r>
                        <a:rPr lang="en-US" sz="1100" dirty="0">
                          <a:effectLst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Mgr. Petra Pláničková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VY_32_INOVACE_406_HUSITÉ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52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Téma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ČECHY V DOBĚ HUSITSKÝCH BOUŘÍ, SYMBOL</a:t>
                      </a:r>
                      <a:r>
                        <a:rPr lang="cs-CZ" sz="1100" baseline="0" dirty="0" smtClean="0">
                          <a:effectLst/>
                        </a:rPr>
                        <a:t> HUSITŮ, TÁBOR, JAN ŽIŽKA, KŘIŽÁCKÉ VÝPRAVY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4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Číslo projektu</a:t>
                      </a:r>
                      <a:r>
                        <a:rPr lang="en-US" sz="1100">
                          <a:effectLst/>
                        </a:rPr>
                        <a:t>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17613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349375" y="18684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349375" y="23256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222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8064" y="4941168"/>
            <a:ext cx="2653680" cy="1143000"/>
          </a:xfrm>
        </p:spPr>
        <p:txBody>
          <a:bodyPr/>
          <a:lstStyle/>
          <a:p>
            <a:r>
              <a:rPr lang="cs-CZ" sz="3200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13376" cy="4281656"/>
          </a:xfrm>
        </p:spPr>
        <p:txBody>
          <a:bodyPr>
            <a:normAutofit/>
          </a:bodyPr>
          <a:lstStyle/>
          <a:p>
            <a:r>
              <a:rPr lang="cs-CZ" dirty="0" smtClean="0"/>
              <a:t>Tato prezentace je určena žákům 4. tříd v hodině </a:t>
            </a:r>
            <a:r>
              <a:rPr lang="cs-CZ" dirty="0" err="1" smtClean="0"/>
              <a:t>ČaS</a:t>
            </a:r>
            <a:r>
              <a:rPr lang="cs-CZ" dirty="0" smtClean="0"/>
              <a:t> – vlastivěda, dějiny, jako hodina výuková.</a:t>
            </a:r>
          </a:p>
          <a:p>
            <a:r>
              <a:rPr lang="cs-CZ" dirty="0" smtClean="0"/>
              <a:t>Žáci se seznámí s obdobím husitských bouří.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ypráví </a:t>
            </a:r>
            <a:r>
              <a:rPr lang="cs-CZ" dirty="0" smtClean="0"/>
              <a:t>o husitech a jejich vojevůdci Janu Žižkovi.</a:t>
            </a:r>
          </a:p>
          <a:p>
            <a:r>
              <a:rPr lang="cs-CZ" dirty="0" smtClean="0"/>
              <a:t>Objasní husitský znak - kalich jako symbol </a:t>
            </a:r>
            <a:r>
              <a:rPr lang="cs-CZ" dirty="0" smtClean="0"/>
              <a:t>rovnosti, přijímání pod obojí.</a:t>
            </a:r>
            <a:endParaRPr lang="cs-CZ" dirty="0" smtClean="0"/>
          </a:p>
          <a:p>
            <a:r>
              <a:rPr lang="cs-CZ" dirty="0" smtClean="0"/>
              <a:t>Dokáží na mapě najít město Tábor.</a:t>
            </a:r>
          </a:p>
          <a:p>
            <a:r>
              <a:rPr lang="cs-CZ" dirty="0" smtClean="0"/>
              <a:t>Vysvětlí pojem křižácké výpravy a co bylo jejich cílem.</a:t>
            </a:r>
          </a:p>
          <a:p>
            <a:r>
              <a:rPr lang="cs-CZ" dirty="0" smtClean="0"/>
              <a:t>Popíší obecně husitské zbraně a husitský styl boje.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8649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2624079" cy="1143000"/>
          </a:xfrm>
        </p:spPr>
        <p:txBody>
          <a:bodyPr/>
          <a:lstStyle/>
          <a:p>
            <a:r>
              <a:rPr lang="cs-CZ" dirty="0" smtClean="0"/>
              <a:t>HUSITÉ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292" y="743620"/>
            <a:ext cx="571240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603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581128"/>
            <a:ext cx="3456384" cy="1143000"/>
          </a:xfrm>
        </p:spPr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64704"/>
            <a:ext cx="5445224" cy="4497680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Husité</a:t>
            </a:r>
          </a:p>
          <a:p>
            <a:r>
              <a:rPr lang="cs-CZ" sz="2800" b="1" dirty="0" smtClean="0"/>
              <a:t>Znak husitů</a:t>
            </a:r>
          </a:p>
          <a:p>
            <a:r>
              <a:rPr lang="cs-CZ" sz="2800" b="1" dirty="0" smtClean="0"/>
              <a:t>Tábor</a:t>
            </a:r>
          </a:p>
          <a:p>
            <a:r>
              <a:rPr lang="cs-CZ" sz="2800" b="1" dirty="0" smtClean="0"/>
              <a:t>Jan Žižka</a:t>
            </a:r>
          </a:p>
          <a:p>
            <a:r>
              <a:rPr lang="cs-CZ" sz="2800" b="1" dirty="0" smtClean="0"/>
              <a:t>Křižácké výpravy</a:t>
            </a:r>
          </a:p>
          <a:p>
            <a:r>
              <a:rPr lang="cs-CZ" sz="2800" b="1" dirty="0" smtClean="0"/>
              <a:t>Zbraně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940" y="332656"/>
            <a:ext cx="41719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452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28184" y="4077072"/>
            <a:ext cx="2664296" cy="1143000"/>
          </a:xfrm>
        </p:spPr>
        <p:txBody>
          <a:bodyPr/>
          <a:lstStyle/>
          <a:p>
            <a:r>
              <a:rPr lang="cs-CZ" dirty="0" smtClean="0"/>
              <a:t>HUSITÉ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Po smrti Jana Husa se </a:t>
            </a:r>
            <a:r>
              <a:rPr lang="cs-CZ" dirty="0" smtClean="0"/>
              <a:t>lid </a:t>
            </a:r>
            <a:r>
              <a:rPr lang="cs-CZ" dirty="0"/>
              <a:t>bouří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Mnozí z nich vyhánějí nehodné kněží z kostelů.</a:t>
            </a:r>
            <a:endParaRPr lang="cs-CZ" dirty="0"/>
          </a:p>
          <a:p>
            <a:r>
              <a:rPr lang="cs-CZ" dirty="0"/>
              <a:t>Lidé vyznávající Husovo učení se spojí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K husitství se hlásila část šlechty, měšťané a nejvíce chudina.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6195041" cy="3380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73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8104" y="4221088"/>
            <a:ext cx="3312368" cy="1793136"/>
          </a:xfrm>
        </p:spPr>
        <p:txBody>
          <a:bodyPr/>
          <a:lstStyle/>
          <a:p>
            <a:r>
              <a:rPr lang="cs-CZ" dirty="0" smtClean="0"/>
              <a:t>HUSITSKÝ SYMBOL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 znaku si dali KALICH – </a:t>
            </a:r>
            <a:r>
              <a:rPr lang="cs-CZ" dirty="0"/>
              <a:t>symbol rovnosti</a:t>
            </a:r>
          </a:p>
          <a:p>
            <a:r>
              <a:rPr lang="cs-CZ" dirty="0" smtClean="0"/>
              <a:t>Kalich představuje přijímání pod obojí.</a:t>
            </a:r>
          </a:p>
          <a:p>
            <a:r>
              <a:rPr lang="cs-CZ" dirty="0" smtClean="0"/>
              <a:t>V té době přijímat směli jen kněží.</a:t>
            </a:r>
          </a:p>
          <a:p>
            <a:r>
              <a:rPr lang="cs-CZ" dirty="0" smtClean="0"/>
              <a:t>Husité nedělali rozdíly mezi prostými věřícími a kněžími – všichni přijímají stejně.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284984"/>
            <a:ext cx="3528392" cy="3103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34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TÁBOR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64704"/>
            <a:ext cx="6400800" cy="3001515"/>
          </a:xfrm>
        </p:spPr>
        <p:txBody>
          <a:bodyPr/>
          <a:lstStyle/>
          <a:p>
            <a:r>
              <a:rPr lang="cs-CZ" dirty="0" smtClean="0"/>
              <a:t>Husité si vybudovali opevněné město.</a:t>
            </a:r>
          </a:p>
          <a:p>
            <a:r>
              <a:rPr lang="cs-CZ" dirty="0" smtClean="0"/>
              <a:t>Leží na jihu Čech nad řekou Lužnicí.</a:t>
            </a:r>
          </a:p>
          <a:p>
            <a:r>
              <a:rPr lang="cs-CZ" dirty="0" smtClean="0"/>
              <a:t>Společný majetek ku prospěchu všech</a:t>
            </a:r>
          </a:p>
          <a:p>
            <a:r>
              <a:rPr lang="cs-CZ" dirty="0" smtClean="0"/>
              <a:t>Zde si lidé měli být rovni.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08720"/>
            <a:ext cx="2424112" cy="285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92" y="2636912"/>
            <a:ext cx="5178152" cy="3883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507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553244"/>
            <a:ext cx="6512511" cy="1143000"/>
          </a:xfrm>
        </p:spPr>
        <p:txBody>
          <a:bodyPr/>
          <a:lstStyle/>
          <a:p>
            <a:r>
              <a:rPr lang="cs-CZ" dirty="0" smtClean="0"/>
              <a:t>JAN ŽIŽKA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499670" y="1844823"/>
            <a:ext cx="4464818" cy="4374059"/>
          </a:xfrm>
        </p:spPr>
        <p:txBody>
          <a:bodyPr/>
          <a:lstStyle/>
          <a:p>
            <a:r>
              <a:rPr lang="cs-CZ" dirty="0" smtClean="0"/>
              <a:t>Z chudého zemanského rodu.</a:t>
            </a:r>
          </a:p>
          <a:p>
            <a:r>
              <a:rPr lang="cs-CZ" dirty="0" smtClean="0"/>
              <a:t>Přišel v mládí o oko, když sloužil v královském vojsku.</a:t>
            </a:r>
          </a:p>
          <a:p>
            <a:r>
              <a:rPr lang="cs-CZ" dirty="0" smtClean="0"/>
              <a:t>Stal se hejtmanem.</a:t>
            </a:r>
          </a:p>
          <a:p>
            <a:r>
              <a:rPr lang="cs-CZ" dirty="0" smtClean="0"/>
              <a:t>Nikdy nepoznal porážku. </a:t>
            </a:r>
          </a:p>
          <a:p>
            <a:r>
              <a:rPr lang="cs-CZ" dirty="0" smtClean="0"/>
              <a:t>Poslední bitvy vedl již slepý.</a:t>
            </a:r>
          </a:p>
          <a:p>
            <a:r>
              <a:rPr lang="cs-CZ" dirty="0" smtClean="0"/>
              <a:t>Po jeho smrti si husité říkali sirotci.</a:t>
            </a:r>
          </a:p>
          <a:p>
            <a:r>
              <a:rPr lang="cs-CZ" dirty="0" smtClean="0"/>
              <a:t>Zemřel při obléhání hradu u města Přibyslav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8208"/>
            <a:ext cx="4248150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637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KŘIŽÁCKÉ VÝPRAVY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280920" cy="5256584"/>
          </a:xfrm>
        </p:spPr>
        <p:txBody>
          <a:bodyPr/>
          <a:lstStyle/>
          <a:p>
            <a:r>
              <a:rPr lang="cs-CZ" dirty="0" smtClean="0"/>
              <a:t>Najatí vojáci nosili na šatech kříž – KŘIŽÁCI.</a:t>
            </a:r>
          </a:p>
          <a:p>
            <a:r>
              <a:rPr lang="cs-CZ" dirty="0" smtClean="0"/>
              <a:t>Papež je posílal proti nepřátelům katolické víry – křižácké výpravy.</a:t>
            </a:r>
          </a:p>
          <a:p>
            <a:r>
              <a:rPr lang="cs-CZ" dirty="0" smtClean="0"/>
              <a:t>S jejich pomocí se chtěl Zikmund zmocnit českého trůnu.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86" y="3353923"/>
            <a:ext cx="3132348" cy="2349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8104" y="3342345"/>
            <a:ext cx="2233923" cy="245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1259632" y="5949280"/>
            <a:ext cx="2304256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husité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5508104" y="5949280"/>
            <a:ext cx="2304256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křižáci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79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24128" y="4221088"/>
            <a:ext cx="2952328" cy="1143000"/>
          </a:xfrm>
        </p:spPr>
        <p:txBody>
          <a:bodyPr/>
          <a:lstStyle/>
          <a:p>
            <a:r>
              <a:rPr lang="cs-CZ" dirty="0" smtClean="0"/>
              <a:t>ZBRANĚ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632848" cy="3129528"/>
          </a:xfrm>
        </p:spPr>
        <p:txBody>
          <a:bodyPr/>
          <a:lstStyle/>
          <a:p>
            <a:r>
              <a:rPr lang="cs-CZ" dirty="0" smtClean="0"/>
              <a:t>Vlastnili velmi málo zbraní.</a:t>
            </a:r>
          </a:p>
          <a:p>
            <a:r>
              <a:rPr lang="cs-CZ" dirty="0" smtClean="0"/>
              <a:t>Nejdůležitější byla vozová hradba sestavená ze sedláckých vozů.</a:t>
            </a:r>
          </a:p>
          <a:p>
            <a:r>
              <a:rPr lang="cs-CZ" dirty="0" smtClean="0"/>
              <a:t>Zbraně si vyrobili ze zemědělského náčiní. (cepy, kosy), na které byli zvyklí.</a:t>
            </a:r>
          </a:p>
          <a:p>
            <a:r>
              <a:rPr lang="cs-CZ" dirty="0" smtClean="0"/>
              <a:t>V boji používali důvtip a lest.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84" y="3662511"/>
            <a:ext cx="209550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3707904" y="3941799"/>
            <a:ext cx="1872208" cy="223224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ŘEMDIH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Nejobávanější zbraň husitů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982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404664"/>
            <a:ext cx="820891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Soubor:Hugo</a:t>
            </a:r>
            <a:r>
              <a:rPr lang="cs-CZ" sz="900" dirty="0"/>
              <a:t> </a:t>
            </a:r>
            <a:r>
              <a:rPr lang="cs-CZ" sz="900" dirty="0" err="1"/>
              <a:t>Schüllinger</a:t>
            </a:r>
            <a:r>
              <a:rPr lang="cs-CZ" sz="900" dirty="0"/>
              <a:t> - Čechové u moře Baltského.jpg.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9. 1. 2009, 20:28 [cit. 2012-01-12]. Dostupné z: http://cs.wikipedia.org/wiki/Soubor:Hugo_Sch%C3%BCllinger_-_%C4%8Cechov%C3%A9_u_mo%C5%99e_Baltsk%C3%A9ho.jpg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5536" y="1052736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Soubor:Husité</a:t>
            </a:r>
            <a:r>
              <a:rPr lang="cs-CZ" sz="900" dirty="0"/>
              <a:t> - Jenský kodex.jpg.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12. 11. 2011, 13:40 [cit. 2012-01-12]. Dostupné z: http://cs.wikipedia.org/wiki/Soubor:Husit%C3%A9_-_Jensk%C3%BD_kodex.jpg </a:t>
            </a:r>
          </a:p>
        </p:txBody>
      </p:sp>
      <p:sp>
        <p:nvSpPr>
          <p:cNvPr id="6" name="Obdélník 5"/>
          <p:cNvSpPr/>
          <p:nvPr/>
        </p:nvSpPr>
        <p:spPr>
          <a:xfrm>
            <a:off x="416354" y="1557916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Soubor:Mikoláš</a:t>
            </a:r>
            <a:r>
              <a:rPr lang="cs-CZ" sz="900" dirty="0"/>
              <a:t> Aleš - Husitský tábor.jpg.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9. 1. 2009, 15:23 [cit. 2012-01-12]. Dostupné z: http://cs.wikipedia.org/wiki/Soubor:Mikol%C3%A1%C5%A1_Ale%C5%A1_-_Husitsk%C3%BD_t%C3%A1bor.jpg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7953" y="1908020"/>
            <a:ext cx="81880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Soubor:Hussite</a:t>
            </a:r>
            <a:r>
              <a:rPr lang="cs-CZ" sz="900" dirty="0"/>
              <a:t> banner.png.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23. 2. 2011, 16:53 Náhled verze z 23. 2. 2011, 16: [cit. 2012-01-12]. Dostupné z: http://cs.wikipedia.org/wiki/Soubor:Hussite_banner.png </a:t>
            </a:r>
          </a:p>
        </p:txBody>
      </p:sp>
      <p:sp>
        <p:nvSpPr>
          <p:cNvPr id="8" name="Obdélník 7"/>
          <p:cNvSpPr/>
          <p:nvPr/>
        </p:nvSpPr>
        <p:spPr>
          <a:xfrm>
            <a:off x="416354" y="2298938"/>
            <a:ext cx="8383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Soubor:Tabor</a:t>
            </a:r>
            <a:r>
              <a:rPr lang="cs-CZ" sz="900" dirty="0"/>
              <a:t> </a:t>
            </a:r>
            <a:r>
              <a:rPr lang="cs-CZ" sz="900" dirty="0" err="1"/>
              <a:t>CoA</a:t>
            </a:r>
            <a:r>
              <a:rPr lang="cs-CZ" sz="900" dirty="0"/>
              <a:t> CZ.png.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5. 12. 2006, 13:57, 29. 7. 2008, 23:42 [cit. 2012-01-12]. Dostupné z: http://cs.wikipedia.org/wiki/Soubor:Tabor_CoA_CZ.png </a:t>
            </a:r>
          </a:p>
        </p:txBody>
      </p:sp>
      <p:sp>
        <p:nvSpPr>
          <p:cNvPr id="9" name="Obdélník 8"/>
          <p:cNvSpPr/>
          <p:nvPr/>
        </p:nvSpPr>
        <p:spPr>
          <a:xfrm>
            <a:off x="477953" y="2766536"/>
            <a:ext cx="82601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Soubor:Tabor</a:t>
            </a:r>
            <a:r>
              <a:rPr lang="cs-CZ" sz="900" dirty="0"/>
              <a:t> CZ </a:t>
            </a:r>
            <a:r>
              <a:rPr lang="cs-CZ" sz="900" dirty="0" err="1"/>
              <a:t>Zizka</a:t>
            </a:r>
            <a:r>
              <a:rPr lang="cs-CZ" sz="900" dirty="0"/>
              <a:t> </a:t>
            </a:r>
            <a:r>
              <a:rPr lang="cs-CZ" sz="900" dirty="0" err="1"/>
              <a:t>Memorial</a:t>
            </a:r>
            <a:r>
              <a:rPr lang="cs-CZ" sz="900" dirty="0"/>
              <a:t> 323.jpg.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16. 2. 2008, 20:01 [cit. 2012-01-12]. Dostupné z: http://cs.wikipedia.org/wiki/Soubor:Tabor_CZ_Zizka_Memorial_323.jpg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1" y="3135868"/>
            <a:ext cx="8321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Soubor:Mikolas</a:t>
            </a:r>
            <a:r>
              <a:rPr lang="cs-CZ" sz="900" dirty="0"/>
              <a:t> </a:t>
            </a:r>
            <a:r>
              <a:rPr lang="cs-CZ" sz="900" dirty="0" err="1"/>
              <a:t>ales</a:t>
            </a:r>
            <a:r>
              <a:rPr lang="cs-CZ" sz="900" dirty="0"/>
              <a:t> zizka.jpg.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19. 3. 2006, 18:52 Náhled verze z 19. 3. 2006, 18: [cit. 2012-01-12]. Dostupné z: http://cs.wikipedia.org/wiki/Soubor:Mikolas_ales_zizka.jpg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77953" y="3496940"/>
            <a:ext cx="8321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Soubor:Husitská</a:t>
            </a:r>
            <a:r>
              <a:rPr lang="cs-CZ" sz="900" dirty="0"/>
              <a:t> korouhev.png.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10. 6. 2011, 14:47 [cit. 2012-01-12]. Dostupné z: http://cs.wikipedia.org/wiki/Soubor:Husitsk%C3%A1_korouhev.png 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16355" y="3866272"/>
            <a:ext cx="8321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Soubor:Cross</a:t>
            </a:r>
            <a:r>
              <a:rPr lang="cs-CZ" sz="900" dirty="0"/>
              <a:t> </a:t>
            </a:r>
            <a:r>
              <a:rPr lang="cs-CZ" sz="900" dirty="0" err="1"/>
              <a:t>demo.svg</a:t>
            </a:r>
            <a:r>
              <a:rPr lang="cs-CZ" sz="900" dirty="0"/>
              <a:t>. In: .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4. 8. 2008, 05:35 [cit. 2012-01-12]. Dostupné z: http://cs.wikipedia.org/wiki/Soubor:Cross_demo.svg 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05945" y="4235604"/>
            <a:ext cx="83425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err="1"/>
              <a:t>Soubor:Klassischer-Flegel.jpg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14. 3. 2006, 11:09 [cit. 2012-01-12]. Dostupné z: http://cs.wikipedia.org/wiki/Soubor:Klassischer-Flegel.jpg </a:t>
            </a:r>
          </a:p>
        </p:txBody>
      </p:sp>
    </p:spTree>
    <p:extLst>
      <p:ext uri="{BB962C8B-B14F-4D97-AF65-F5344CB8AC3E}">
        <p14:creationId xmlns:p14="http://schemas.microsoft.com/office/powerpoint/2010/main" val="3280457844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193</TotalTime>
  <Words>769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ANOTACE</vt:lpstr>
      <vt:lpstr>HUSITÉ</vt:lpstr>
      <vt:lpstr>OBSAH</vt:lpstr>
      <vt:lpstr>HUSITÉ</vt:lpstr>
      <vt:lpstr>HUSITSKÝ SYMBOL</vt:lpstr>
      <vt:lpstr>TÁBOR</vt:lpstr>
      <vt:lpstr>JAN ŽIŽKA</vt:lpstr>
      <vt:lpstr>KŘIŽÁCKÉ VÝPRAVY</vt:lpstr>
      <vt:lpstr>ZBRANĚ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HUSITÉ</dc:title>
  <dc:creator>MP</dc:creator>
  <cp:lastModifiedBy>MP</cp:lastModifiedBy>
  <cp:revision>21</cp:revision>
  <dcterms:created xsi:type="dcterms:W3CDTF">2012-01-06T15:41:47Z</dcterms:created>
  <dcterms:modified xsi:type="dcterms:W3CDTF">2012-02-29T16:32:05Z</dcterms:modified>
</cp:coreProperties>
</file>