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5" r:id="rId3"/>
    <p:sldId id="256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2" r:id="rId14"/>
    <p:sldId id="270" r:id="rId15"/>
    <p:sldId id="257" r:id="rId16"/>
    <p:sldId id="258" r:id="rId17"/>
    <p:sldId id="271" r:id="rId18"/>
    <p:sldId id="259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5AB4154-B68F-40E5-9BB3-AC850D19856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22C0507-2A3C-472B-90D3-24A71657EA4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6989633"/>
              </p:ext>
            </p:extLst>
          </p:nvPr>
        </p:nvGraphicFramePr>
        <p:xfrm>
          <a:off x="1349375" y="2782888"/>
          <a:ext cx="6751017" cy="18157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37825"/>
                <a:gridCol w="5113192"/>
              </a:tblGrid>
              <a:tr h="3380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80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80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VY_32_INOVACE_407_HUSITSKÉ</a:t>
                      </a:r>
                      <a:r>
                        <a:rPr lang="cs-CZ" sz="1100" baseline="0" dirty="0" smtClean="0">
                          <a:effectLst/>
                        </a:rPr>
                        <a:t> BITVY, ZBRANĚ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01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POPIS,</a:t>
                      </a:r>
                      <a:r>
                        <a:rPr lang="cs-CZ" sz="1100" baseline="0" dirty="0" smtClean="0">
                          <a:effectLst/>
                        </a:rPr>
                        <a:t> NEJZNÁMĚJŠÍ HUSITSKÉ BITVY , ZBRANĚ , VÁLEČNÁ TAKTIKA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139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49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49288"/>
            <a:ext cx="5956169" cy="12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349375" y="18684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349375" y="23256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58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2120" y="5373216"/>
            <a:ext cx="2653680" cy="857032"/>
          </a:xfrm>
        </p:spPr>
        <p:txBody>
          <a:bodyPr/>
          <a:lstStyle/>
          <a:p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ANOTACE</a:t>
            </a:r>
            <a:endParaRPr lang="cs-CZ" sz="3200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124744"/>
            <a:ext cx="7704856" cy="4032448"/>
          </a:xfrm>
        </p:spPr>
        <p:txBody>
          <a:bodyPr/>
          <a:lstStyle/>
          <a:p>
            <a:r>
              <a:rPr lang="cs-CZ" dirty="0" smtClean="0"/>
              <a:t>Prezentace je určena žákům 4. tříd v hodině </a:t>
            </a:r>
            <a:r>
              <a:rPr lang="cs-CZ" dirty="0" err="1" smtClean="0"/>
              <a:t>ČaS</a:t>
            </a:r>
            <a:r>
              <a:rPr lang="cs-CZ" dirty="0" smtClean="0"/>
              <a:t>, vlastivěda dějiny, slouží k jejímu výkladu.</a:t>
            </a:r>
          </a:p>
          <a:p>
            <a:r>
              <a:rPr lang="cs-CZ" dirty="0" smtClean="0"/>
              <a:t>Žáci vypráví o husitském vojsku, jeho složení, za co bojovali.</a:t>
            </a:r>
          </a:p>
          <a:p>
            <a:r>
              <a:rPr lang="cs-CZ" dirty="0" smtClean="0"/>
              <a:t>Detailně popíší pomocí obrázků jednotlivé zbraně.</a:t>
            </a:r>
          </a:p>
          <a:p>
            <a:r>
              <a:rPr lang="cs-CZ" dirty="0" smtClean="0"/>
              <a:t>Vysvětlí pojem spanilé jízdy.</a:t>
            </a:r>
          </a:p>
          <a:p>
            <a:r>
              <a:rPr lang="cs-CZ" dirty="0" smtClean="0"/>
              <a:t>Dokáží popsat průběh nejznámějších husitských bitev.</a:t>
            </a:r>
          </a:p>
          <a:p>
            <a:r>
              <a:rPr lang="cs-CZ" dirty="0" smtClean="0"/>
              <a:t>Zodpoví na otázky k poslední bitvě: proč k ní vůbec došlo, kdo s kým bojoval a jak bitva dopadla.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23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91273" y="2301466"/>
            <a:ext cx="5637010" cy="8821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4509120"/>
            <a:ext cx="7175351" cy="1793167"/>
          </a:xfrm>
        </p:spPr>
        <p:txBody>
          <a:bodyPr/>
          <a:lstStyle/>
          <a:p>
            <a:r>
              <a:rPr lang="cs-CZ" dirty="0" smtClean="0"/>
              <a:t>HUSITSKÉ ZBRANĚ A BITVY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09712"/>
            <a:ext cx="6768752" cy="3937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774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4581128"/>
            <a:ext cx="3157736" cy="1143000"/>
          </a:xfrm>
        </p:spPr>
        <p:txBody>
          <a:bodyPr/>
          <a:lstStyle/>
          <a:p>
            <a:r>
              <a:rPr lang="cs-CZ" dirty="0" smtClean="0"/>
              <a:t>VOJSKO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716016" y="731520"/>
            <a:ext cx="4104456" cy="4425672"/>
          </a:xfrm>
        </p:spPr>
        <p:txBody>
          <a:bodyPr/>
          <a:lstStyle/>
          <a:p>
            <a:r>
              <a:rPr lang="cs-CZ" b="1" dirty="0" smtClean="0"/>
              <a:t>Husitské vojsko - špatně vyzbrojená chudina</a:t>
            </a:r>
          </a:p>
          <a:p>
            <a:r>
              <a:rPr lang="cs-CZ" b="1" dirty="0" smtClean="0"/>
              <a:t>Neměli skoro žádné ochranné prvky- přilby…</a:t>
            </a:r>
          </a:p>
          <a:p>
            <a:r>
              <a:rPr lang="cs-CZ" b="1" dirty="0" smtClean="0"/>
              <a:t>Neprošli žádným vojenským výcvikem.</a:t>
            </a:r>
          </a:p>
          <a:p>
            <a:r>
              <a:rPr lang="cs-CZ" b="1" dirty="0" smtClean="0"/>
              <a:t>Jejich největší zbraní bylo velké nadšení a přesvědčení.</a:t>
            </a:r>
            <a:endParaRPr lang="cs-CZ" b="1" dirty="0"/>
          </a:p>
        </p:txBody>
      </p:sp>
      <p:pic>
        <p:nvPicPr>
          <p:cNvPr id="1027" name="Picture 3" descr="C:\Documents and Settings\MP\Plocha\DSCF788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26084"/>
            <a:ext cx="4248472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2857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437112"/>
            <a:ext cx="3312368" cy="1656184"/>
          </a:xfrm>
        </p:spPr>
        <p:txBody>
          <a:bodyPr/>
          <a:lstStyle/>
          <a:p>
            <a:r>
              <a:rPr lang="cs-CZ" dirty="0" smtClean="0"/>
              <a:t>VOZOVÁ HRADBA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332656"/>
            <a:ext cx="8856984" cy="453650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Jejich nejdůležitější a největší zbraň </a:t>
            </a:r>
          </a:p>
          <a:p>
            <a:r>
              <a:rPr lang="cs-CZ" b="1" dirty="0"/>
              <a:t>Začátek bitvy – husité schováni za </a:t>
            </a:r>
            <a:r>
              <a:rPr lang="cs-CZ" b="1" dirty="0" smtClean="0"/>
              <a:t>hradbou</a:t>
            </a:r>
            <a:r>
              <a:rPr lang="cs-CZ" b="1" dirty="0"/>
              <a:t>, děly odstřelují </a:t>
            </a:r>
            <a:r>
              <a:rPr lang="cs-CZ" b="1" dirty="0" smtClean="0"/>
              <a:t>nepřátele.</a:t>
            </a:r>
          </a:p>
          <a:p>
            <a:r>
              <a:rPr lang="cs-CZ" b="1" dirty="0" smtClean="0"/>
              <a:t>Bojovník na voze byl stejně velký 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jako rytíř na koni.</a:t>
            </a:r>
          </a:p>
          <a:p>
            <a:r>
              <a:rPr lang="cs-CZ" b="1" dirty="0" smtClean="0"/>
              <a:t>Sestavili vozy jako hradbu a umístili</a:t>
            </a:r>
          </a:p>
          <a:p>
            <a:pPr marL="4572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mezi ně děla.</a:t>
            </a:r>
          </a:p>
          <a:p>
            <a:endParaRPr lang="cs-CZ" dirty="0"/>
          </a:p>
        </p:txBody>
      </p:sp>
      <p:pic>
        <p:nvPicPr>
          <p:cNvPr id="2050" name="Picture 2" descr="C:\Documents and Settings\MP\Plocha\vů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516" y="2492896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68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830668"/>
            <a:ext cx="3600400" cy="1440160"/>
          </a:xfrm>
        </p:spPr>
        <p:txBody>
          <a:bodyPr/>
          <a:lstStyle/>
          <a:p>
            <a:r>
              <a:rPr lang="cs-CZ" dirty="0" smtClean="0"/>
              <a:t>KROPÁČ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052736"/>
            <a:ext cx="3456384" cy="3474720"/>
          </a:xfrm>
        </p:spPr>
        <p:txBody>
          <a:bodyPr/>
          <a:lstStyle/>
          <a:p>
            <a:r>
              <a:rPr lang="cs-CZ" b="1" dirty="0" smtClean="0"/>
              <a:t>Nazývala se tak, protože se s ní kropili nepřátele.</a:t>
            </a:r>
          </a:p>
          <a:p>
            <a:r>
              <a:rPr lang="cs-CZ" b="1" dirty="0" smtClean="0"/>
              <a:t>Koule byla přímo na násadě bez řetězu.</a:t>
            </a:r>
            <a:endParaRPr lang="cs-CZ" b="1" dirty="0"/>
          </a:p>
        </p:txBody>
      </p:sp>
      <p:pic>
        <p:nvPicPr>
          <p:cNvPr id="4098" name="Picture 2" descr="C:\Documents and Settings\MP\Plocha\kropáč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170758" y="1978003"/>
            <a:ext cx="4938125" cy="3703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5741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4653136"/>
            <a:ext cx="3877816" cy="1143000"/>
          </a:xfrm>
        </p:spPr>
        <p:txBody>
          <a:bodyPr/>
          <a:lstStyle/>
          <a:p>
            <a:r>
              <a:rPr lang="cs-CZ" dirty="0" smtClean="0"/>
              <a:t>SUDLICE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764704"/>
            <a:ext cx="3528392" cy="1569328"/>
          </a:xfrm>
        </p:spPr>
        <p:txBody>
          <a:bodyPr/>
          <a:lstStyle/>
          <a:p>
            <a:r>
              <a:rPr lang="cs-CZ" b="1" dirty="0" smtClean="0"/>
              <a:t>Bodná i sečná zbraň na dřevěné násadě</a:t>
            </a:r>
            <a:endParaRPr lang="cs-CZ" b="1" dirty="0"/>
          </a:p>
        </p:txBody>
      </p:sp>
      <p:pic>
        <p:nvPicPr>
          <p:cNvPr id="5122" name="Picture 2" descr="C:\Documents and Settings\MP\Plocha\sudl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5296" y="2369080"/>
            <a:ext cx="4770107" cy="3577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MP\Plocha\sudlice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52736"/>
            <a:ext cx="4140179" cy="3105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544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4509120"/>
            <a:ext cx="2160240" cy="1143000"/>
          </a:xfrm>
        </p:spPr>
        <p:txBody>
          <a:bodyPr/>
          <a:lstStyle/>
          <a:p>
            <a:r>
              <a:rPr lang="cs-CZ" dirty="0" smtClean="0"/>
              <a:t>MEČ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475656" y="4553744"/>
            <a:ext cx="4176464" cy="2304256"/>
          </a:xfrm>
        </p:spPr>
        <p:txBody>
          <a:bodyPr/>
          <a:lstStyle/>
          <a:p>
            <a:r>
              <a:rPr lang="cs-CZ" dirty="0" smtClean="0"/>
              <a:t>Klasický meč</a:t>
            </a:r>
          </a:p>
          <a:p>
            <a:r>
              <a:rPr lang="cs-CZ" dirty="0" smtClean="0"/>
              <a:t>Husité jej používali bez jakéhokoliv zdobení.</a:t>
            </a:r>
            <a:endParaRPr lang="cs-CZ" dirty="0"/>
          </a:p>
        </p:txBody>
      </p:sp>
      <p:pic>
        <p:nvPicPr>
          <p:cNvPr id="6146" name="Picture 2" descr="C:\Documents and Settings\MP\Plocha\meč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1763688" y="475310"/>
            <a:ext cx="5544615" cy="3577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13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68649" y="4372168"/>
            <a:ext cx="2237151" cy="1143000"/>
          </a:xfrm>
        </p:spPr>
        <p:txBody>
          <a:bodyPr/>
          <a:lstStyle/>
          <a:p>
            <a:r>
              <a:rPr lang="cs-CZ" dirty="0" smtClean="0"/>
              <a:t>CEP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84168" y="2420888"/>
            <a:ext cx="2376264" cy="2073384"/>
          </a:xfrm>
        </p:spPr>
        <p:txBody>
          <a:bodyPr/>
          <a:lstStyle/>
          <a:p>
            <a:r>
              <a:rPr lang="cs-CZ" b="1" dirty="0" smtClean="0"/>
              <a:t>Okovaný cep s bodáky</a:t>
            </a:r>
          </a:p>
          <a:p>
            <a:r>
              <a:rPr lang="cs-CZ" b="1" dirty="0" smtClean="0"/>
              <a:t>Nejobávanější zbraň</a:t>
            </a:r>
            <a:endParaRPr lang="cs-CZ" b="1" dirty="0"/>
          </a:p>
        </p:txBody>
      </p:sp>
      <p:pic>
        <p:nvPicPr>
          <p:cNvPr id="7170" name="Picture 2" descr="C:\Documents and Settings\MP\Plocha\ce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5745121" cy="5467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693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717032"/>
            <a:ext cx="4309864" cy="1143000"/>
          </a:xfrm>
        </p:spPr>
        <p:txBody>
          <a:bodyPr/>
          <a:lstStyle/>
          <a:p>
            <a:r>
              <a:rPr lang="cs-CZ" dirty="0" smtClean="0"/>
              <a:t>HALAPARTNA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1" y="1676427"/>
            <a:ext cx="4392488" cy="2112613"/>
          </a:xfrm>
        </p:spPr>
        <p:txBody>
          <a:bodyPr/>
          <a:lstStyle/>
          <a:p>
            <a:r>
              <a:rPr lang="cs-CZ" b="1" dirty="0" smtClean="0"/>
              <a:t>Bodná i sečná zbraň na dlouhé násadě</a:t>
            </a:r>
          </a:p>
          <a:p>
            <a:r>
              <a:rPr lang="cs-CZ" b="1" dirty="0" smtClean="0"/>
              <a:t>Vytvářela se přivázáním kosy souběžně s násadou.</a:t>
            </a:r>
            <a:endParaRPr lang="cs-CZ" b="1" dirty="0"/>
          </a:p>
        </p:txBody>
      </p:sp>
      <p:pic>
        <p:nvPicPr>
          <p:cNvPr id="8194" name="Picture 2" descr="C:\Documents and Settings\MP\Plocha\halapart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287771" y="1480981"/>
            <a:ext cx="5154149" cy="386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88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4048" y="4581128"/>
            <a:ext cx="2448272" cy="1143000"/>
          </a:xfrm>
        </p:spPr>
        <p:txBody>
          <a:bodyPr/>
          <a:lstStyle/>
          <a:p>
            <a:r>
              <a:rPr lang="cs-CZ" dirty="0" smtClean="0"/>
              <a:t>ŠÍDLO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788024" y="1556792"/>
            <a:ext cx="3384376" cy="2721456"/>
          </a:xfrm>
        </p:spPr>
        <p:txBody>
          <a:bodyPr/>
          <a:lstStyle/>
          <a:p>
            <a:r>
              <a:rPr lang="cs-CZ" b="1" dirty="0" smtClean="0"/>
              <a:t>Zbraň s protáhlou špicí na dřevěné násadě</a:t>
            </a:r>
          </a:p>
          <a:p>
            <a:r>
              <a:rPr lang="cs-CZ" b="1" dirty="0" smtClean="0"/>
              <a:t>Sloužila k bodání do nepřítele.</a:t>
            </a:r>
            <a:endParaRPr lang="cs-CZ" b="1" dirty="0"/>
          </a:p>
        </p:txBody>
      </p:sp>
      <p:pic>
        <p:nvPicPr>
          <p:cNvPr id="9218" name="Picture 2" descr="C:\Documents and Settings\MP\Plocha\kop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59614" y="1507886"/>
            <a:ext cx="4942751" cy="40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715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3356992"/>
            <a:ext cx="3711910" cy="2009160"/>
          </a:xfrm>
        </p:spPr>
        <p:txBody>
          <a:bodyPr/>
          <a:lstStyle/>
          <a:p>
            <a:r>
              <a:rPr lang="cs-CZ" dirty="0" smtClean="0"/>
              <a:t>SUDLICE UŠATÁ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932040" y="1700808"/>
            <a:ext cx="3024336" cy="2505432"/>
          </a:xfrm>
        </p:spPr>
        <p:txBody>
          <a:bodyPr/>
          <a:lstStyle/>
          <a:p>
            <a:r>
              <a:rPr lang="cs-CZ" b="1" dirty="0" smtClean="0"/>
              <a:t>Uši tvoří bodáky, které jsou po stranách </a:t>
            </a:r>
            <a:endParaRPr lang="cs-CZ" b="1" dirty="0"/>
          </a:p>
        </p:txBody>
      </p:sp>
      <p:pic>
        <p:nvPicPr>
          <p:cNvPr id="11266" name="Picture 2" descr="C:\Documents and Settings\MP\Plocha\sudlice ušat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327248" y="1532198"/>
            <a:ext cx="5328592" cy="350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0955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301208"/>
            <a:ext cx="6512511" cy="1143000"/>
          </a:xfrm>
        </p:spPr>
        <p:txBody>
          <a:bodyPr/>
          <a:lstStyle/>
          <a:p>
            <a:r>
              <a:rPr lang="cs-CZ" dirty="0" smtClean="0"/>
              <a:t>STŘELNÉ ZBRANĚ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663105"/>
            <a:ext cx="6984776" cy="3566095"/>
          </a:xfrm>
        </p:spPr>
        <p:txBody>
          <a:bodyPr>
            <a:normAutofit/>
          </a:bodyPr>
          <a:lstStyle/>
          <a:p>
            <a:r>
              <a:rPr lang="cs-CZ" dirty="0"/>
              <a:t>Hákovnice - </a:t>
            </a:r>
            <a:r>
              <a:rPr lang="cs-CZ" dirty="0" smtClean="0"/>
              <a:t>ruční </a:t>
            </a:r>
            <a:r>
              <a:rPr lang="cs-CZ" dirty="0"/>
              <a:t>palná zbraň s hákem, </a:t>
            </a:r>
            <a:r>
              <a:rPr lang="cs-CZ" dirty="0" smtClean="0"/>
              <a:t>tense </a:t>
            </a:r>
            <a:r>
              <a:rPr lang="cs-CZ" dirty="0"/>
              <a:t>používal k tlumení zpětného </a:t>
            </a:r>
            <a:r>
              <a:rPr lang="cs-CZ" dirty="0" smtClean="0"/>
              <a:t>rázu</a:t>
            </a:r>
          </a:p>
          <a:p>
            <a:r>
              <a:rPr lang="cs-CZ" dirty="0" smtClean="0"/>
              <a:t>Kuše, prak</a:t>
            </a:r>
          </a:p>
          <a:p>
            <a:r>
              <a:rPr lang="pl-PL" dirty="0" smtClean="0"/>
              <a:t>Houfnice – </a:t>
            </a:r>
            <a:r>
              <a:rPr lang="pl-PL" dirty="0"/>
              <a:t>polní dělo opatřené podstavcem na </a:t>
            </a:r>
            <a:r>
              <a:rPr lang="pl-PL" dirty="0" smtClean="0"/>
              <a:t>kolech</a:t>
            </a:r>
          </a:p>
          <a:p>
            <a:r>
              <a:rPr lang="pl-PL" dirty="0" smtClean="0"/>
              <a:t>Bombarda - </a:t>
            </a:r>
            <a:r>
              <a:rPr lang="cs-CZ" dirty="0"/>
              <a:t>těžké obléhací dělo </a:t>
            </a:r>
            <a:endParaRPr lang="cs-CZ" dirty="0" smtClean="0"/>
          </a:p>
          <a:p>
            <a:r>
              <a:rPr lang="cs-CZ" dirty="0"/>
              <a:t>Píšťala - předchůdce pušky, s dřevěnou nebo </a:t>
            </a:r>
            <a:r>
              <a:rPr lang="cs-CZ" dirty="0" smtClean="0"/>
              <a:t>kovovou pažbou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858000" cy="111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048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411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3139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81800" y="3068960"/>
            <a:ext cx="2228056" cy="1143000"/>
          </a:xfrm>
        </p:spPr>
        <p:txBody>
          <a:bodyPr/>
          <a:lstStyle/>
          <a:p>
            <a:r>
              <a:rPr lang="cs-CZ" dirty="0" smtClean="0"/>
              <a:t>BITVY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267744" y="836712"/>
            <a:ext cx="6400800" cy="3186688"/>
          </a:xfrm>
        </p:spPr>
        <p:txBody>
          <a:bodyPr/>
          <a:lstStyle/>
          <a:p>
            <a:r>
              <a:rPr lang="cs-CZ" dirty="0" smtClean="0"/>
              <a:t>Všechny vyhrané bitvy byly proti křižákům.</a:t>
            </a:r>
            <a:endParaRPr lang="cs-CZ" dirty="0"/>
          </a:p>
        </p:txBody>
      </p:sp>
      <p:pic>
        <p:nvPicPr>
          <p:cNvPr id="12290" name="Picture 2" descr="C:\Documents and Settings\MP\Plocha\křižá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6114256" cy="487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296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4509120"/>
            <a:ext cx="4320479" cy="1647056"/>
          </a:xfrm>
        </p:spPr>
        <p:txBody>
          <a:bodyPr/>
          <a:lstStyle/>
          <a:p>
            <a:r>
              <a:rPr lang="cs-CZ" dirty="0"/>
              <a:t>BITVA U SUDOMĚŘE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836712"/>
            <a:ext cx="4896544" cy="3960440"/>
          </a:xfrm>
        </p:spPr>
        <p:txBody>
          <a:bodyPr/>
          <a:lstStyle/>
          <a:p>
            <a:r>
              <a:rPr lang="cs-CZ" dirty="0"/>
              <a:t>Odehrála se mezi dvěma rybníky u Sudoměře.</a:t>
            </a:r>
          </a:p>
          <a:p>
            <a:r>
              <a:rPr lang="cs-CZ" dirty="0" err="1"/>
              <a:t>Křížácké</a:t>
            </a:r>
            <a:r>
              <a:rPr lang="cs-CZ" dirty="0"/>
              <a:t> vojsko – lepší vojenské vybavení (železní páni).</a:t>
            </a:r>
          </a:p>
          <a:p>
            <a:r>
              <a:rPr lang="cs-CZ" dirty="0"/>
              <a:t>Vozová hradba stála před vypuštěným rybníkem.</a:t>
            </a:r>
          </a:p>
          <a:p>
            <a:r>
              <a:rPr lang="cs-CZ" dirty="0"/>
              <a:t>Křižáci v těžkém železné zbroji zapadli hluboko do jeho bahna.</a:t>
            </a:r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776" y="836712"/>
            <a:ext cx="3390900" cy="496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0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5976" y="4149080"/>
            <a:ext cx="3733800" cy="1793136"/>
          </a:xfrm>
        </p:spPr>
        <p:txBody>
          <a:bodyPr/>
          <a:lstStyle/>
          <a:p>
            <a:r>
              <a:rPr lang="cs-CZ" dirty="0"/>
              <a:t>BITVA U DOMAŽLIC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211960" y="692696"/>
            <a:ext cx="4672608" cy="3600400"/>
          </a:xfrm>
        </p:spPr>
        <p:txBody>
          <a:bodyPr/>
          <a:lstStyle/>
          <a:p>
            <a:r>
              <a:rPr lang="cs-CZ" dirty="0"/>
              <a:t>K samotné bitvě nedošlo.</a:t>
            </a:r>
          </a:p>
          <a:p>
            <a:r>
              <a:rPr lang="cs-CZ" dirty="0"/>
              <a:t>Z dálky slyšely křižáci zpěv husitů a dunění kol od vozové hradby.</a:t>
            </a:r>
          </a:p>
          <a:p>
            <a:r>
              <a:rPr lang="cs-CZ" dirty="0"/>
              <a:t>V jejich řadách vypukla panika.</a:t>
            </a:r>
          </a:p>
          <a:p>
            <a:r>
              <a:rPr lang="cs-CZ" dirty="0"/>
              <a:t>Křižáci se dali na útěk.</a:t>
            </a:r>
          </a:p>
          <a:p>
            <a:r>
              <a:rPr lang="cs-CZ" dirty="0"/>
              <a:t>Husité pronásledovali prchající vojsko dlouho do noci.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37909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504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4797152"/>
            <a:ext cx="4597896" cy="1143000"/>
          </a:xfrm>
        </p:spPr>
        <p:txBody>
          <a:bodyPr/>
          <a:lstStyle/>
          <a:p>
            <a:r>
              <a:rPr lang="cs-CZ" dirty="0" smtClean="0"/>
              <a:t>SPANILÉ JÍZDY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556792"/>
            <a:ext cx="3592488" cy="3474720"/>
          </a:xfrm>
        </p:spPr>
        <p:txBody>
          <a:bodyPr/>
          <a:lstStyle/>
          <a:p>
            <a:r>
              <a:rPr lang="cs-CZ" dirty="0" smtClean="0"/>
              <a:t>Výpravy </a:t>
            </a:r>
            <a:r>
              <a:rPr lang="cs-CZ" dirty="0"/>
              <a:t>za hranice země </a:t>
            </a:r>
            <a:endParaRPr lang="cs-CZ" dirty="0" smtClean="0"/>
          </a:p>
          <a:p>
            <a:r>
              <a:rPr lang="cs-CZ" dirty="0" smtClean="0"/>
              <a:t>Jejich cílem bylo: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šířit </a:t>
            </a:r>
            <a:r>
              <a:rPr lang="cs-CZ" dirty="0"/>
              <a:t>husitství, </a:t>
            </a:r>
            <a:r>
              <a:rPr lang="cs-CZ" dirty="0" smtClean="0"/>
              <a:t>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zastrašovat</a:t>
            </a:r>
            <a:r>
              <a:rPr lang="cs-CZ" dirty="0"/>
              <a:t>, plenit, 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získávat kořist.</a:t>
            </a:r>
            <a:endParaRPr lang="cs-CZ" dirty="0"/>
          </a:p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64704"/>
            <a:ext cx="4104456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884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56176" y="4941478"/>
            <a:ext cx="2664296" cy="1799890"/>
          </a:xfrm>
        </p:spPr>
        <p:txBody>
          <a:bodyPr/>
          <a:lstStyle/>
          <a:p>
            <a:r>
              <a:rPr lang="cs-CZ" dirty="0"/>
              <a:t>BITVA U LIPAN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5616624" cy="3672408"/>
          </a:xfrm>
        </p:spPr>
        <p:txBody>
          <a:bodyPr>
            <a:normAutofit/>
          </a:bodyPr>
          <a:lstStyle/>
          <a:p>
            <a:r>
              <a:rPr lang="cs-CZ" b="1" dirty="0" smtClean="0"/>
              <a:t>Neustálé </a:t>
            </a:r>
            <a:r>
              <a:rPr lang="cs-CZ" b="1" dirty="0"/>
              <a:t>války všechny vyčerpávali.</a:t>
            </a:r>
          </a:p>
          <a:p>
            <a:r>
              <a:rPr lang="cs-CZ" b="1" dirty="0"/>
              <a:t>Rozdělení husitů na dva tábory.</a:t>
            </a:r>
          </a:p>
          <a:p>
            <a:r>
              <a:rPr lang="cs-CZ" b="1" dirty="0"/>
              <a:t>Střetli se v bitvě – Čech proti Čechovi.</a:t>
            </a:r>
          </a:p>
          <a:p>
            <a:r>
              <a:rPr lang="cs-CZ" b="1" dirty="0"/>
              <a:t>Předstíraný útěk vylákal husity z vozové </a:t>
            </a:r>
            <a:r>
              <a:rPr lang="cs-CZ" b="1" dirty="0" smtClean="0"/>
              <a:t>hradby. Znali jejich taktiku.</a:t>
            </a:r>
            <a:endParaRPr lang="cs-CZ" b="1" dirty="0"/>
          </a:p>
          <a:p>
            <a:r>
              <a:rPr lang="cs-CZ" b="1" dirty="0"/>
              <a:t>Husité jsou poraženi a vojsko zaniká.</a:t>
            </a:r>
          </a:p>
          <a:p>
            <a:r>
              <a:rPr lang="cs-CZ" b="1" dirty="0"/>
              <a:t>Zikmund je na krátko zvolen českým </a:t>
            </a:r>
            <a:endParaRPr lang="cs-CZ" b="1" dirty="0" smtClean="0"/>
          </a:p>
          <a:p>
            <a:pPr marL="45720" indent="0">
              <a:buNone/>
            </a:pPr>
            <a:r>
              <a:rPr lang="cs-CZ" b="1" dirty="0" smtClean="0"/>
              <a:t>  králem</a:t>
            </a:r>
            <a:r>
              <a:rPr lang="cs-CZ" b="1" dirty="0"/>
              <a:t>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97796"/>
            <a:ext cx="5472608" cy="2878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2" name="Picture 2" descr="C:\Documents and Settings\MP\Plocha\kališní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6632"/>
            <a:ext cx="3209535" cy="472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581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76673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err="1"/>
              <a:t>Soubor:Husitsky</a:t>
            </a:r>
            <a:r>
              <a:rPr lang="cs-CZ" sz="900" dirty="0"/>
              <a:t> </a:t>
            </a:r>
            <a:r>
              <a:rPr lang="cs-CZ" sz="900" dirty="0" err="1"/>
              <a:t>bojovy</a:t>
            </a:r>
            <a:r>
              <a:rPr lang="cs-CZ" sz="900" dirty="0"/>
              <a:t> </a:t>
            </a:r>
            <a:r>
              <a:rPr lang="cs-CZ" sz="900" dirty="0" err="1"/>
              <a:t>vuz</a:t>
            </a:r>
            <a:r>
              <a:rPr lang="cs-CZ" sz="900" dirty="0"/>
              <a:t> replika.jpg.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26. 7. 2007, 19:31 [cit. 2012-01-12]. Dostupné z: http://cs.wikipedia.org/wiki/Soubor:Husitsky_bojovy_vuz_replika.jpg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980728"/>
            <a:ext cx="76328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err="1"/>
              <a:t>Soubor:Hakenbuechse.png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21. 3. 2005, 13:49 Náhled verze z 21. 3. 2005, 13: [cit. 2012-01-12]. Dostupné z: http://cs.wikipedia.org/wiki/Soubor:Hakenbuechse.png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1541316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err="1"/>
              <a:t>Soubor:Hetteš</a:t>
            </a:r>
            <a:r>
              <a:rPr lang="cs-CZ" sz="900" dirty="0"/>
              <a:t>, Ferdinand - Porážka železných pánů u Sudoměře dne 25. března 1420.jpg.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8. 1. 2009, 18:24 [cit. 2012-01-12]. Dostupné z: http://cs.wikipedia.org/wiki/Soubor:Hette%C5%A1,_Ferdinand_-_Por%C3%A1%C5%BEka_%C5%BEelezn%C3%BDch_p%C3%A1n%C5%AF_u_Sudom%C4%9B%C5%99e_dne_25._b%C5%99ezna_1420.jpg </a:t>
            </a:r>
          </a:p>
        </p:txBody>
      </p:sp>
      <p:sp>
        <p:nvSpPr>
          <p:cNvPr id="7" name="Obdélník 6"/>
          <p:cNvSpPr/>
          <p:nvPr/>
        </p:nvSpPr>
        <p:spPr>
          <a:xfrm>
            <a:off x="755576" y="2274838"/>
            <a:ext cx="7416824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err="1"/>
              <a:t>Soubor:Bitva</a:t>
            </a:r>
            <a:r>
              <a:rPr lang="cs-CZ" sz="900" dirty="0"/>
              <a:t> u Domažlic (</a:t>
            </a:r>
            <a:r>
              <a:rPr lang="cs-CZ" sz="900" dirty="0" err="1"/>
              <a:t>Battle</a:t>
            </a:r>
            <a:r>
              <a:rPr lang="cs-CZ" sz="900" dirty="0"/>
              <a:t> </a:t>
            </a:r>
            <a:r>
              <a:rPr lang="cs-CZ" sz="900" dirty="0" err="1"/>
              <a:t>of</a:t>
            </a:r>
            <a:r>
              <a:rPr lang="cs-CZ" sz="900" dirty="0"/>
              <a:t> Domažlice).</a:t>
            </a:r>
            <a:r>
              <a:rPr lang="cs-CZ" sz="900" dirty="0" err="1"/>
              <a:t>jpg</a:t>
            </a:r>
            <a:r>
              <a:rPr lang="cs-CZ" sz="900" dirty="0"/>
              <a:t>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30. 9. 2011, 13:29 [cit. 2012-01-12]. Dostupné z: http://cs.wikipedia.org/wiki/Soubor:Bitva_u_Doma%C5%BElic_%28Battle_of_Doma%C5%BElice%29.jpg </a:t>
            </a:r>
          </a:p>
        </p:txBody>
      </p:sp>
      <p:sp>
        <p:nvSpPr>
          <p:cNvPr id="8" name="Obdélník 7"/>
          <p:cNvSpPr/>
          <p:nvPr/>
        </p:nvSpPr>
        <p:spPr>
          <a:xfrm>
            <a:off x="719572" y="3051433"/>
            <a:ext cx="7488832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err="1"/>
              <a:t>Soubor:Adolf</a:t>
            </a:r>
            <a:r>
              <a:rPr lang="cs-CZ" sz="900" dirty="0"/>
              <a:t> </a:t>
            </a:r>
            <a:r>
              <a:rPr lang="cs-CZ" sz="900" dirty="0" err="1"/>
              <a:t>Liebscher</a:t>
            </a:r>
            <a:r>
              <a:rPr lang="cs-CZ" sz="900" dirty="0"/>
              <a:t> - Čechové na Baltu.jpg.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9. 1. 2009, 20:27 Náhled verze z 9. 1. 2009, 20:27 [cit. 2012-01-12]. Dostupné z: http://cs.wikipedia.org/wiki/Soubor:Adolf_Liebscher_-_%C4%8Cechov%C3%A9_na_Baltu.jpg </a:t>
            </a:r>
          </a:p>
        </p:txBody>
      </p:sp>
      <p:sp>
        <p:nvSpPr>
          <p:cNvPr id="9" name="Obdélník 8"/>
          <p:cNvSpPr/>
          <p:nvPr/>
        </p:nvSpPr>
        <p:spPr>
          <a:xfrm>
            <a:off x="737574" y="3707740"/>
            <a:ext cx="76688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00" dirty="0" err="1"/>
              <a:t>Soubor:Josef</a:t>
            </a:r>
            <a:r>
              <a:rPr lang="cs-CZ" sz="900" dirty="0"/>
              <a:t> </a:t>
            </a:r>
            <a:r>
              <a:rPr lang="cs-CZ" sz="900" dirty="0" err="1"/>
              <a:t>Mathauser</a:t>
            </a:r>
            <a:r>
              <a:rPr lang="cs-CZ" sz="900" dirty="0"/>
              <a:t> - Bitva u Lipan roku 1434.jpg. In: </a:t>
            </a:r>
            <a:r>
              <a:rPr lang="cs-CZ" sz="900" i="1" dirty="0" err="1"/>
              <a:t>Wikipedia</a:t>
            </a:r>
            <a:r>
              <a:rPr lang="cs-CZ" sz="900" dirty="0"/>
              <a:t>: </a:t>
            </a:r>
            <a:r>
              <a:rPr lang="cs-CZ" sz="900" i="1" dirty="0" err="1"/>
              <a:t>the</a:t>
            </a:r>
            <a:r>
              <a:rPr lang="cs-CZ" sz="900" i="1" dirty="0"/>
              <a:t> free </a:t>
            </a:r>
            <a:r>
              <a:rPr lang="cs-CZ" sz="900" i="1" dirty="0" err="1"/>
              <a:t>encyclopedia</a:t>
            </a:r>
            <a:r>
              <a:rPr lang="cs-CZ" sz="900" dirty="0"/>
              <a:t> [online]. San Francisco (CA): </a:t>
            </a:r>
            <a:r>
              <a:rPr lang="cs-CZ" sz="900" dirty="0" err="1"/>
              <a:t>Wikimedia</a:t>
            </a:r>
            <a:r>
              <a:rPr lang="cs-CZ" sz="900" dirty="0"/>
              <a:t> </a:t>
            </a:r>
            <a:r>
              <a:rPr lang="cs-CZ" sz="900" dirty="0" err="1"/>
              <a:t>Foundation</a:t>
            </a:r>
            <a:r>
              <a:rPr lang="cs-CZ" sz="900" dirty="0"/>
              <a:t>, 9. 1. 2009, 21:15 [cit. 2012-01-12]. Dostupné z: http://cs.wikipedia.org/wiki/Soubor:Josef_Mathauser_-_Bitva_u_Lipan_roku_1434.jpg </a:t>
            </a:r>
            <a:endParaRPr lang="cs-CZ" sz="900" dirty="0" smtClean="0"/>
          </a:p>
          <a:p>
            <a:endParaRPr lang="cs-CZ" sz="900" dirty="0"/>
          </a:p>
          <a:p>
            <a:r>
              <a:rPr lang="cs-CZ" sz="900" dirty="0" smtClean="0"/>
              <a:t>VLASTNÍ ZDROJE</a:t>
            </a:r>
            <a:endParaRPr lang="cs-CZ" sz="900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294584" y="4941168"/>
            <a:ext cx="4093840" cy="92904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POUŽITÉ ZDROJE</a:t>
            </a:r>
            <a:endParaRPr lang="cs-CZ" sz="3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228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</TotalTime>
  <Words>756</Words>
  <Application>Microsoft Office PowerPoint</Application>
  <PresentationFormat>Předvádění na obrazovce (4:3)</PresentationFormat>
  <Paragraphs>93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Aerodynamika</vt:lpstr>
      <vt:lpstr>Prezentace aplikace PowerPoint</vt:lpstr>
      <vt:lpstr>ANOTACE</vt:lpstr>
      <vt:lpstr>HUSITSKÉ ZBRANĚ A BITVY</vt:lpstr>
      <vt:lpstr>VOJSKO</vt:lpstr>
      <vt:lpstr>VOZOVÁ HRADBA</vt:lpstr>
      <vt:lpstr>KROPÁČ </vt:lpstr>
      <vt:lpstr>SUDLICE</vt:lpstr>
      <vt:lpstr>MEČ</vt:lpstr>
      <vt:lpstr>CEP</vt:lpstr>
      <vt:lpstr>HALAPARTNA</vt:lpstr>
      <vt:lpstr>ŠÍDLO</vt:lpstr>
      <vt:lpstr>SUDLICE UŠATÁ</vt:lpstr>
      <vt:lpstr>STŘELNÉ ZBRANĚ </vt:lpstr>
      <vt:lpstr>BITVY</vt:lpstr>
      <vt:lpstr>BITVA U SUDOMĚŘE</vt:lpstr>
      <vt:lpstr>BITVA U DOMAŽLIC</vt:lpstr>
      <vt:lpstr>SPANILÉ JÍZDY</vt:lpstr>
      <vt:lpstr>BITVA U LIPAN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HUSITSKÉ ZBRANĚ A BITVY</dc:title>
  <dc:creator>MP</dc:creator>
  <cp:lastModifiedBy>MP</cp:lastModifiedBy>
  <cp:revision>24</cp:revision>
  <dcterms:created xsi:type="dcterms:W3CDTF">2012-01-09T12:51:52Z</dcterms:created>
  <dcterms:modified xsi:type="dcterms:W3CDTF">2012-05-12T15:55:19Z</dcterms:modified>
</cp:coreProperties>
</file>