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E2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9CD177E-6248-4F81-AB66-706E3DC3FEBC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41A30E7-4E93-4F93-9452-88250D1F32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dolf_Liebscher_-_Ji%C5%99%C3%AD_z_Pod%C4%9Bbrad_nad_obkl%C3%AD%C4%8Den%C3%BDmi_vojsky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2534959"/>
              </p:ext>
            </p:extLst>
          </p:nvPr>
        </p:nvGraphicFramePr>
        <p:xfrm>
          <a:off x="1259632" y="3356992"/>
          <a:ext cx="669674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9"/>
                <a:gridCol w="5072085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2E23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2E23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2E23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2E23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2E23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2E2300"/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rgbClr val="2E2300"/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2E23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2E23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2E2300"/>
                          </a:solidFill>
                          <a:effectLst/>
                        </a:rPr>
                        <a:t>VY_32_INOVACE_409_ČESKÉ</a:t>
                      </a:r>
                      <a:r>
                        <a:rPr lang="cs-CZ" sz="1100" baseline="0" dirty="0" smtClean="0">
                          <a:solidFill>
                            <a:srgbClr val="2E2300"/>
                          </a:solidFill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rgbClr val="2E2300"/>
                          </a:solidFill>
                          <a:effectLst/>
                        </a:rPr>
                        <a:t>KRÁLOVSTVÍ PO HUSITSKÝCH VÁLKÁCH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2E23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2E23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2E2300"/>
                          </a:solidFill>
                          <a:effectLst/>
                        </a:rPr>
                        <a:t>ZIKMUND</a:t>
                      </a:r>
                      <a:r>
                        <a:rPr lang="cs-CZ" sz="1100" baseline="0" dirty="0" smtClean="0">
                          <a:solidFill>
                            <a:srgbClr val="2E2300"/>
                          </a:solidFill>
                          <a:effectLst/>
                        </a:rPr>
                        <a:t> LUCEMBURSKÝ, ALBRECHT HABSBURSKÝ, LADISLAV POHROBEK, JIŘÍ Z PODĚBRAD, JEJICH VLÁDA NA ČESKÉM TRŮNĚ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2E23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2E23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2E23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2E23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2E23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5879" y="1608286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58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492896"/>
            <a:ext cx="7745505" cy="3628925"/>
          </a:xfrm>
        </p:spPr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2E2300"/>
                </a:solidFill>
              </a:rPr>
              <a:t>URČENO PRO ŽÁKY 4. TŘÍD – </a:t>
            </a:r>
            <a:r>
              <a:rPr lang="cs-CZ" sz="1800" dirty="0" smtClean="0">
                <a:solidFill>
                  <a:srgbClr val="2E2300"/>
                </a:solidFill>
              </a:rPr>
              <a:t>VLASTIVĚDA - DĚJINY, JAKO HODINA VÝKLADOVÁ.</a:t>
            </a:r>
            <a:endParaRPr lang="cs-CZ" sz="1800" dirty="0" smtClean="0">
              <a:solidFill>
                <a:srgbClr val="2E2300"/>
              </a:solidFill>
            </a:endParaRPr>
          </a:p>
          <a:p>
            <a:r>
              <a:rPr lang="cs-CZ" sz="1800" dirty="0" smtClean="0">
                <a:solidFill>
                  <a:srgbClr val="2E2300"/>
                </a:solidFill>
              </a:rPr>
              <a:t>Žáci se seznámí s panovníky po husitských bouřích.</a:t>
            </a:r>
          </a:p>
          <a:p>
            <a:r>
              <a:rPr lang="cs-CZ" sz="1800" dirty="0" smtClean="0">
                <a:solidFill>
                  <a:srgbClr val="2E2300"/>
                </a:solidFill>
              </a:rPr>
              <a:t>Popíší krátkou vládu Ladislava Pohrobka.</a:t>
            </a:r>
          </a:p>
          <a:p>
            <a:r>
              <a:rPr lang="cs-CZ" sz="1800" dirty="0" smtClean="0">
                <a:solidFill>
                  <a:srgbClr val="2E2300"/>
                </a:solidFill>
              </a:rPr>
              <a:t>Vypráví o jediném Českém králi, bez královského původu, na našem trůně – Jiřím z Poděbrad. </a:t>
            </a:r>
          </a:p>
          <a:p>
            <a:r>
              <a:rPr lang="cs-CZ" sz="1800" dirty="0" smtClean="0">
                <a:solidFill>
                  <a:srgbClr val="2E2300"/>
                </a:solidFill>
              </a:rPr>
              <a:t>Zodpoví na otázky týkající se vlády Jiřího z Poděbrad: Čím předběhl svou dobu? S kým neúnavně bojoval? Jak přišel k trůnu a kdo ho o trůn připravil? Koho doporučil </a:t>
            </a:r>
            <a:r>
              <a:rPr lang="cs-CZ" sz="1800" dirty="0" smtClean="0">
                <a:solidFill>
                  <a:srgbClr val="2E2300"/>
                </a:solidFill>
              </a:rPr>
              <a:t>před smrtí </a:t>
            </a:r>
            <a:r>
              <a:rPr lang="cs-CZ" sz="1800" dirty="0" smtClean="0">
                <a:solidFill>
                  <a:srgbClr val="2E2300"/>
                </a:solidFill>
              </a:rPr>
              <a:t>na </a:t>
            </a:r>
            <a:r>
              <a:rPr lang="cs-CZ" sz="1800" dirty="0">
                <a:solidFill>
                  <a:srgbClr val="2E2300"/>
                </a:solidFill>
              </a:rPr>
              <a:t>č</a:t>
            </a:r>
            <a:r>
              <a:rPr lang="cs-CZ" sz="1800" dirty="0" smtClean="0">
                <a:solidFill>
                  <a:srgbClr val="2E2300"/>
                </a:solidFill>
              </a:rPr>
              <a:t>eský </a:t>
            </a:r>
            <a:r>
              <a:rPr lang="cs-CZ" sz="1800" dirty="0" smtClean="0">
                <a:solidFill>
                  <a:srgbClr val="2E2300"/>
                </a:solidFill>
              </a:rPr>
              <a:t>trůn?</a:t>
            </a:r>
          </a:p>
          <a:p>
            <a:endParaRPr lang="cs-CZ" sz="1800" dirty="0" smtClean="0">
              <a:solidFill>
                <a:srgbClr val="2E2300"/>
              </a:solidFill>
            </a:endParaRPr>
          </a:p>
          <a:p>
            <a:endParaRPr lang="cs-CZ" sz="1800" dirty="0">
              <a:solidFill>
                <a:srgbClr val="2E2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11760" y="548680"/>
            <a:ext cx="4392488" cy="1054250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15684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2276872"/>
            <a:ext cx="7470648" cy="344271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KRÁLOVSTVÍ PO HUSITSKÝCH VÁLKÁCH</a:t>
            </a:r>
            <a:endParaRPr lang="cs-CZ" sz="5400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9032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3968" y="2348879"/>
            <a:ext cx="4536504" cy="4104457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bitvě u Lipan, uznán českým králem.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Zajistil husitům ústupky.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 po vládnutí umírá.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Nemá mužského potomka – rod vymírá po meči.</a:t>
            </a:r>
            <a:endParaRPr lang="cs-CZ" sz="28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40960" cy="1584176"/>
          </a:xfrm>
        </p:spPr>
        <p:txBody>
          <a:bodyPr/>
          <a:lstStyle/>
          <a:p>
            <a: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ZIKMUND LUCEMBURSKÝ</a:t>
            </a:r>
            <a:endParaRPr lang="cs-CZ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16832"/>
            <a:ext cx="3857260" cy="4724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692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2132856"/>
            <a:ext cx="4608512" cy="4381500"/>
          </a:xfrm>
        </p:spPr>
        <p:txBody>
          <a:bodyPr>
            <a:normAutofit/>
          </a:bodyPr>
          <a:lstStyle/>
          <a:p>
            <a:endParaRPr lang="cs-CZ" sz="2800" dirty="0" smtClean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jeho 7 let – Zikmund poručníkem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Vzal si za ženu Alžbětu  dceru Zikmunda.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vláda netrvá dlouho.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Umírá při tažení na </a:t>
            </a:r>
            <a:r>
              <a:rPr lang="cs-CZ" sz="2800" dirty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urky.</a:t>
            </a:r>
          </a:p>
          <a:p>
            <a:endParaRPr lang="cs-CZ" sz="28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56263" cy="1656184"/>
          </a:xfrm>
        </p:spPr>
        <p:txBody>
          <a:bodyPr/>
          <a:lstStyle/>
          <a:p>
            <a: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ALBRECHT II. HABSBURSKÝ</a:t>
            </a:r>
            <a:endParaRPr lang="cs-CZ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32856"/>
            <a:ext cx="3533775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3893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55976" y="2132856"/>
            <a:ext cx="4592833" cy="43924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Narozen po Albrechtově smrti – Pohrobek.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 získat Českou a Uherskou korunu.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17 letech během příprav na svatbu onemocněl a za 3 dny záhadně zemřel.</a:t>
            </a:r>
            <a:endParaRPr lang="cs-CZ" sz="28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188311" cy="1296144"/>
          </a:xfrm>
        </p:spPr>
        <p:txBody>
          <a:bodyPr/>
          <a:lstStyle/>
          <a:p>
            <a: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LADISLAV POHROBEK</a:t>
            </a:r>
            <a:endParaRPr lang="cs-CZ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09" y="1916832"/>
            <a:ext cx="3348005" cy="4771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9237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916833"/>
            <a:ext cx="4248472" cy="4532362"/>
          </a:xfrm>
        </p:spPr>
        <p:txBody>
          <a:bodyPr>
            <a:normAutofit/>
          </a:bodyPr>
          <a:lstStyle/>
          <a:p>
            <a:endParaRPr lang="cs-CZ" sz="2800" dirty="0" smtClean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Výborný diplomat – od papeže získal titul zemský správce.</a:t>
            </a:r>
            <a:endParaRPr lang="cs-CZ" sz="28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Nezletilý Ladislav Pohrobek je korunován, ale stále nemůže vládnout, Jiří nadále spravuje zemi.</a:t>
            </a:r>
            <a:endParaRPr lang="cs-CZ" sz="28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692696"/>
            <a:ext cx="7756263" cy="1054250"/>
          </a:xfrm>
        </p:spPr>
        <p:txBody>
          <a:bodyPr/>
          <a:lstStyle/>
          <a:p>
            <a: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Z PODĚBRAD</a:t>
            </a:r>
            <a:endParaRPr lang="cs-CZ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70762"/>
            <a:ext cx="3168352" cy="427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808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51920" y="2420888"/>
            <a:ext cx="4592832" cy="370527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Jediný panovník bez královského původu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Vládl pevnou rukou a spravedlivě.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Vysílal poselství o zachování míru v Evropě.</a:t>
            </a:r>
            <a:endParaRPr lang="cs-CZ" sz="28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56263" cy="1584176"/>
          </a:xfrm>
        </p:spPr>
        <p:txBody>
          <a:bodyPr/>
          <a:lstStyle/>
          <a:p>
            <a:r>
              <a:rPr lang="cs-CZ" b="1" dirty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usitský král </a:t>
            </a:r>
            <a:b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z Poděbrad</a:t>
            </a:r>
            <a:endParaRPr lang="cs-CZ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920" y="2348880"/>
            <a:ext cx="3376765" cy="3430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190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rot="10800000" flipV="1">
            <a:off x="4807730" y="5949280"/>
            <a:ext cx="4320865" cy="792088"/>
          </a:xfrm>
        </p:spPr>
        <p:txBody>
          <a:bodyPr/>
          <a:lstStyle/>
          <a:p>
            <a:r>
              <a:rPr lang="cs-CZ" sz="24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Obklíčená vojska krále Matyáše </a:t>
            </a:r>
            <a:endParaRPr lang="cs-CZ" sz="24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0" y="476672"/>
            <a:ext cx="4608512" cy="612068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Šlechta se spojila s uherským králem Matyášem.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Přitáhl s vojskem do Čech – Matyáš obklíčen a zajat.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Sjednání mírové smlouvy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Matyáš slib nedodržel.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Války pokračovaly. Matyáš odtrhl od Čech Moravu a Slezsko.</a:t>
            </a:r>
          </a:p>
          <a:p>
            <a:r>
              <a:rPr lang="cs-CZ" sz="2800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Uprostřed bojů s Matyášem Jiří umírá.</a:t>
            </a:r>
          </a:p>
          <a:p>
            <a:endParaRPr lang="cs-CZ" sz="2800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7739" y="116632"/>
            <a:ext cx="4019141" cy="5626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819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07904" y="2132856"/>
            <a:ext cx="4824536" cy="446449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před smrtí doporučil na český trůn Vladislava Jagellonského, ačkoliv sám měl syny.</a:t>
            </a:r>
          </a:p>
          <a:p>
            <a:r>
              <a:rPr lang="cs-CZ" sz="3200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Chtěl pro svou zem spojence v Evropě.</a:t>
            </a:r>
            <a:endParaRPr lang="cs-CZ" sz="3200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JAGELLONCI</a:t>
            </a:r>
            <a:endParaRPr lang="cs-CZ" b="1" dirty="0">
              <a:solidFill>
                <a:srgbClr val="2E2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61108"/>
            <a:ext cx="2606783" cy="5049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100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92696"/>
            <a:ext cx="835292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900" dirty="0" smtClean="0">
              <a:solidFill>
                <a:srgbClr val="2E2300"/>
              </a:solidFill>
            </a:endParaRPr>
          </a:p>
          <a:p>
            <a:endParaRPr lang="cs-CZ" sz="900" dirty="0">
              <a:solidFill>
                <a:srgbClr val="2E2300"/>
              </a:solidFill>
            </a:endParaRPr>
          </a:p>
          <a:p>
            <a:endParaRPr lang="cs-CZ" sz="900" dirty="0" smtClean="0">
              <a:solidFill>
                <a:srgbClr val="2E2300"/>
              </a:solidFill>
            </a:endParaRPr>
          </a:p>
          <a:p>
            <a:endParaRPr lang="cs-CZ" sz="900" dirty="0">
              <a:solidFill>
                <a:srgbClr val="2E2300"/>
              </a:solidFill>
            </a:endParaRPr>
          </a:p>
          <a:p>
            <a:r>
              <a:rPr lang="cs-CZ" sz="3200" b="1" dirty="0" smtClean="0">
                <a:solidFill>
                  <a:srgbClr val="2E2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</a:p>
          <a:p>
            <a:endParaRPr lang="cs-CZ" sz="900" dirty="0">
              <a:solidFill>
                <a:srgbClr val="2E2300"/>
              </a:solidFill>
            </a:endParaRPr>
          </a:p>
          <a:p>
            <a:endParaRPr lang="cs-CZ" sz="900" dirty="0" smtClean="0">
              <a:solidFill>
                <a:srgbClr val="2E2300"/>
              </a:solidFill>
            </a:endParaRPr>
          </a:p>
          <a:p>
            <a:endParaRPr lang="cs-CZ" sz="900" dirty="0">
              <a:solidFill>
                <a:srgbClr val="2E2300"/>
              </a:solidFill>
            </a:endParaRPr>
          </a:p>
          <a:p>
            <a:r>
              <a:rPr lang="cs-CZ" sz="900" dirty="0" err="1" smtClean="0">
                <a:solidFill>
                  <a:srgbClr val="2E2300"/>
                </a:solidFill>
              </a:rPr>
              <a:t>Soubor:Zikmund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Zhořelecka</a:t>
            </a:r>
            <a:r>
              <a:rPr lang="cs-CZ" sz="900" dirty="0" smtClean="0">
                <a:solidFill>
                  <a:srgbClr val="2E2300"/>
                </a:solidFill>
              </a:rPr>
              <a:t> radnice.jpg. In: </a:t>
            </a:r>
            <a:r>
              <a:rPr lang="cs-CZ" sz="900" i="1" dirty="0" err="1" smtClean="0">
                <a:solidFill>
                  <a:srgbClr val="2E2300"/>
                </a:solidFill>
              </a:rPr>
              <a:t>Wikipedia</a:t>
            </a:r>
            <a:r>
              <a:rPr lang="cs-CZ" sz="900" dirty="0" smtClean="0">
                <a:solidFill>
                  <a:srgbClr val="2E2300"/>
                </a:solidFill>
              </a:rPr>
              <a:t>: </a:t>
            </a:r>
            <a:r>
              <a:rPr lang="cs-CZ" sz="900" i="1" dirty="0" err="1" smtClean="0">
                <a:solidFill>
                  <a:srgbClr val="2E2300"/>
                </a:solidFill>
              </a:rPr>
              <a:t>the</a:t>
            </a:r>
            <a:r>
              <a:rPr lang="cs-CZ" sz="900" i="1" dirty="0" smtClean="0">
                <a:solidFill>
                  <a:srgbClr val="2E2300"/>
                </a:solidFill>
              </a:rPr>
              <a:t> free </a:t>
            </a:r>
            <a:r>
              <a:rPr lang="cs-CZ" sz="900" i="1" dirty="0" err="1" smtClean="0">
                <a:solidFill>
                  <a:srgbClr val="2E2300"/>
                </a:solidFill>
              </a:rPr>
              <a:t>encyclopedia</a:t>
            </a:r>
            <a:r>
              <a:rPr lang="cs-CZ" sz="900" dirty="0" smtClean="0">
                <a:solidFill>
                  <a:srgbClr val="2E2300"/>
                </a:solidFill>
              </a:rPr>
              <a:t> [online]. San Francisco (CA): </a:t>
            </a:r>
            <a:r>
              <a:rPr lang="cs-CZ" sz="900" dirty="0" err="1" smtClean="0">
                <a:solidFill>
                  <a:srgbClr val="2E2300"/>
                </a:solidFill>
              </a:rPr>
              <a:t>Wikimedia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Foundation</a:t>
            </a:r>
            <a:r>
              <a:rPr lang="cs-CZ" sz="900" dirty="0" smtClean="0">
                <a:solidFill>
                  <a:srgbClr val="2E2300"/>
                </a:solidFill>
              </a:rPr>
              <a:t>, 1. 9. 2008, 18:13 [cit. 2012-01-30]. Dostupné z: http://cs.wikipedia.org/wiki/Soubor:Zikmund_Zho%C5%99elecka_radnice.jpg </a:t>
            </a:r>
          </a:p>
          <a:p>
            <a:endParaRPr lang="cs-CZ" sz="900" dirty="0">
              <a:solidFill>
                <a:srgbClr val="2E2300"/>
              </a:solidFill>
            </a:endParaRPr>
          </a:p>
          <a:p>
            <a:r>
              <a:rPr lang="cs-CZ" sz="900" dirty="0" err="1" smtClean="0">
                <a:solidFill>
                  <a:srgbClr val="2E2300"/>
                </a:solidFill>
              </a:rPr>
              <a:t>Soubor:Anonym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Koenig</a:t>
            </a:r>
            <a:r>
              <a:rPr lang="cs-CZ" sz="900" dirty="0" smtClean="0">
                <a:solidFill>
                  <a:srgbClr val="2E2300"/>
                </a:solidFill>
              </a:rPr>
              <a:t> Albrecht II.jpg. In: </a:t>
            </a:r>
            <a:r>
              <a:rPr lang="cs-CZ" sz="900" i="1" dirty="0" err="1" smtClean="0">
                <a:solidFill>
                  <a:srgbClr val="2E2300"/>
                </a:solidFill>
              </a:rPr>
              <a:t>Wikipedia</a:t>
            </a:r>
            <a:r>
              <a:rPr lang="cs-CZ" sz="900" dirty="0" smtClean="0">
                <a:solidFill>
                  <a:srgbClr val="2E2300"/>
                </a:solidFill>
              </a:rPr>
              <a:t>: </a:t>
            </a:r>
            <a:r>
              <a:rPr lang="cs-CZ" sz="900" i="1" dirty="0" err="1" smtClean="0">
                <a:solidFill>
                  <a:srgbClr val="2E2300"/>
                </a:solidFill>
              </a:rPr>
              <a:t>the</a:t>
            </a:r>
            <a:r>
              <a:rPr lang="cs-CZ" sz="900" i="1" dirty="0" smtClean="0">
                <a:solidFill>
                  <a:srgbClr val="2E2300"/>
                </a:solidFill>
              </a:rPr>
              <a:t> free </a:t>
            </a:r>
            <a:r>
              <a:rPr lang="cs-CZ" sz="900" i="1" dirty="0" err="1" smtClean="0">
                <a:solidFill>
                  <a:srgbClr val="2E2300"/>
                </a:solidFill>
              </a:rPr>
              <a:t>encyclopedia</a:t>
            </a:r>
            <a:r>
              <a:rPr lang="cs-CZ" sz="900" dirty="0" smtClean="0">
                <a:solidFill>
                  <a:srgbClr val="2E2300"/>
                </a:solidFill>
              </a:rPr>
              <a:t> [online]. San Francisco (CA): </a:t>
            </a:r>
            <a:r>
              <a:rPr lang="cs-CZ" sz="900" dirty="0" err="1" smtClean="0">
                <a:solidFill>
                  <a:srgbClr val="2E2300"/>
                </a:solidFill>
              </a:rPr>
              <a:t>Wikimedia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Foundation</a:t>
            </a:r>
            <a:r>
              <a:rPr lang="cs-CZ" sz="900" dirty="0" smtClean="0">
                <a:solidFill>
                  <a:srgbClr val="2E2300"/>
                </a:solidFill>
              </a:rPr>
              <a:t>, 27. 10. 2008, 01:28, 31. 10. 2008, 16:05 Náhled verze z 31. 10. 2008, 16:05 [cit. 2012-01-30]. Dostupné z: http://cs.wikipedia.org/wiki/Soubor:Anonym_Koenig_Albrecht_II.jpg </a:t>
            </a:r>
          </a:p>
          <a:p>
            <a:endParaRPr lang="cs-CZ" sz="900" dirty="0">
              <a:solidFill>
                <a:srgbClr val="2E2300"/>
              </a:solidFill>
            </a:endParaRPr>
          </a:p>
          <a:p>
            <a:r>
              <a:rPr lang="cs-CZ" sz="900" dirty="0" err="1" smtClean="0">
                <a:solidFill>
                  <a:srgbClr val="2E2300"/>
                </a:solidFill>
              </a:rPr>
              <a:t>Soubor:Ladislas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the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Posthumous</a:t>
            </a:r>
            <a:r>
              <a:rPr lang="cs-CZ" sz="900" dirty="0" smtClean="0">
                <a:solidFill>
                  <a:srgbClr val="2E2300"/>
                </a:solidFill>
              </a:rPr>
              <a:t> 001.jpg. In: </a:t>
            </a:r>
            <a:r>
              <a:rPr lang="cs-CZ" sz="900" i="1" dirty="0" err="1" smtClean="0">
                <a:solidFill>
                  <a:srgbClr val="2E2300"/>
                </a:solidFill>
              </a:rPr>
              <a:t>Wikipedia</a:t>
            </a:r>
            <a:r>
              <a:rPr lang="cs-CZ" sz="900" dirty="0" smtClean="0">
                <a:solidFill>
                  <a:srgbClr val="2E2300"/>
                </a:solidFill>
              </a:rPr>
              <a:t>: </a:t>
            </a:r>
            <a:r>
              <a:rPr lang="cs-CZ" sz="900" i="1" dirty="0" err="1" smtClean="0">
                <a:solidFill>
                  <a:srgbClr val="2E2300"/>
                </a:solidFill>
              </a:rPr>
              <a:t>the</a:t>
            </a:r>
            <a:r>
              <a:rPr lang="cs-CZ" sz="900" i="1" dirty="0" smtClean="0">
                <a:solidFill>
                  <a:srgbClr val="2E2300"/>
                </a:solidFill>
              </a:rPr>
              <a:t> free </a:t>
            </a:r>
            <a:r>
              <a:rPr lang="cs-CZ" sz="900" i="1" dirty="0" err="1" smtClean="0">
                <a:solidFill>
                  <a:srgbClr val="2E2300"/>
                </a:solidFill>
              </a:rPr>
              <a:t>encyclopedia</a:t>
            </a:r>
            <a:r>
              <a:rPr lang="cs-CZ" sz="900" dirty="0" smtClean="0">
                <a:solidFill>
                  <a:srgbClr val="2E2300"/>
                </a:solidFill>
              </a:rPr>
              <a:t> [online]. San Francisco (CA): </a:t>
            </a:r>
            <a:r>
              <a:rPr lang="cs-CZ" sz="900" dirty="0" err="1" smtClean="0">
                <a:solidFill>
                  <a:srgbClr val="2E2300"/>
                </a:solidFill>
              </a:rPr>
              <a:t>Wikimedia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Foundation</a:t>
            </a:r>
            <a:r>
              <a:rPr lang="cs-CZ" sz="900" dirty="0" smtClean="0">
                <a:solidFill>
                  <a:srgbClr val="2E2300"/>
                </a:solidFill>
              </a:rPr>
              <a:t>, 25. 8. 2008, 01:57, 12. 12. 2010, 07:51 [cit. 2012-01-30]. Dostupné z: http://cs.wikipedia.org/wiki/Soubor:Ladislas_the_Posthumous_001.jpg </a:t>
            </a:r>
          </a:p>
          <a:p>
            <a:endParaRPr lang="cs-CZ" sz="900" dirty="0" smtClean="0">
              <a:solidFill>
                <a:srgbClr val="2E2300"/>
              </a:solidFill>
            </a:endParaRPr>
          </a:p>
          <a:p>
            <a:r>
              <a:rPr lang="cs-CZ" sz="900" dirty="0" err="1" smtClean="0">
                <a:solidFill>
                  <a:srgbClr val="2E2300"/>
                </a:solidFill>
              </a:rPr>
              <a:t>Soubor:Georg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of</a:t>
            </a:r>
            <a:r>
              <a:rPr lang="cs-CZ" sz="900" dirty="0" smtClean="0">
                <a:solidFill>
                  <a:srgbClr val="2E2300"/>
                </a:solidFill>
              </a:rPr>
              <a:t> Podebrady.jpg. In: </a:t>
            </a:r>
            <a:r>
              <a:rPr lang="cs-CZ" sz="900" i="1" dirty="0" err="1" smtClean="0">
                <a:solidFill>
                  <a:srgbClr val="2E2300"/>
                </a:solidFill>
              </a:rPr>
              <a:t>Wikipedia</a:t>
            </a:r>
            <a:r>
              <a:rPr lang="cs-CZ" sz="900" dirty="0" smtClean="0">
                <a:solidFill>
                  <a:srgbClr val="2E2300"/>
                </a:solidFill>
              </a:rPr>
              <a:t>: </a:t>
            </a:r>
            <a:r>
              <a:rPr lang="cs-CZ" sz="900" i="1" dirty="0" err="1" smtClean="0">
                <a:solidFill>
                  <a:srgbClr val="2E2300"/>
                </a:solidFill>
              </a:rPr>
              <a:t>the</a:t>
            </a:r>
            <a:r>
              <a:rPr lang="cs-CZ" sz="900" i="1" dirty="0" smtClean="0">
                <a:solidFill>
                  <a:srgbClr val="2E2300"/>
                </a:solidFill>
              </a:rPr>
              <a:t> free </a:t>
            </a:r>
            <a:r>
              <a:rPr lang="cs-CZ" sz="900" i="1" dirty="0" err="1" smtClean="0">
                <a:solidFill>
                  <a:srgbClr val="2E2300"/>
                </a:solidFill>
              </a:rPr>
              <a:t>encyclopedia</a:t>
            </a:r>
            <a:r>
              <a:rPr lang="cs-CZ" sz="900" dirty="0" smtClean="0">
                <a:solidFill>
                  <a:srgbClr val="2E2300"/>
                </a:solidFill>
              </a:rPr>
              <a:t> [online]. San Francisco (CA): </a:t>
            </a:r>
            <a:r>
              <a:rPr lang="cs-CZ" sz="900" dirty="0" err="1" smtClean="0">
                <a:solidFill>
                  <a:srgbClr val="2E2300"/>
                </a:solidFill>
              </a:rPr>
              <a:t>Wikimedia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Foundation</a:t>
            </a:r>
            <a:r>
              <a:rPr lang="cs-CZ" sz="900" dirty="0" smtClean="0">
                <a:solidFill>
                  <a:srgbClr val="2E2300"/>
                </a:solidFill>
              </a:rPr>
              <a:t>, 2. 5. 2008, 16:42 [cit. 2012-01-30]. Dostupné z: http://cs.wikipedia.org/wiki/Soubor:Georg_of_Podebrady.jpg </a:t>
            </a:r>
            <a:endParaRPr lang="cs-CZ" sz="900" dirty="0">
              <a:solidFill>
                <a:srgbClr val="2E2300"/>
              </a:solidFill>
            </a:endParaRPr>
          </a:p>
          <a:p>
            <a:endParaRPr lang="cs-CZ" sz="900" dirty="0">
              <a:solidFill>
                <a:srgbClr val="2E2300"/>
              </a:solidFill>
            </a:endParaRPr>
          </a:p>
          <a:p>
            <a:r>
              <a:rPr lang="cs-CZ" sz="900" dirty="0" err="1" smtClean="0">
                <a:solidFill>
                  <a:srgbClr val="2E2300"/>
                </a:solidFill>
              </a:rPr>
              <a:t>Soubor:Nuremberg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chronicles</a:t>
            </a:r>
            <a:r>
              <a:rPr lang="cs-CZ" sz="900" dirty="0" smtClean="0">
                <a:solidFill>
                  <a:srgbClr val="2E2300"/>
                </a:solidFill>
              </a:rPr>
              <a:t> f 251v 2 (</a:t>
            </a:r>
            <a:r>
              <a:rPr lang="cs-CZ" sz="900" dirty="0" err="1" smtClean="0">
                <a:solidFill>
                  <a:srgbClr val="2E2300"/>
                </a:solidFill>
              </a:rPr>
              <a:t>Georgius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rex</a:t>
            </a:r>
            <a:r>
              <a:rPr lang="cs-CZ" sz="900" dirty="0" smtClean="0">
                <a:solidFill>
                  <a:srgbClr val="2E2300"/>
                </a:solidFill>
              </a:rPr>
              <a:t> bohemie).</a:t>
            </a:r>
            <a:r>
              <a:rPr lang="cs-CZ" sz="900" dirty="0" err="1" smtClean="0">
                <a:solidFill>
                  <a:srgbClr val="2E2300"/>
                </a:solidFill>
              </a:rPr>
              <a:t>jpg</a:t>
            </a:r>
            <a:r>
              <a:rPr lang="cs-CZ" sz="900" dirty="0" smtClean="0">
                <a:solidFill>
                  <a:srgbClr val="2E2300"/>
                </a:solidFill>
              </a:rPr>
              <a:t>. In: </a:t>
            </a:r>
            <a:r>
              <a:rPr lang="cs-CZ" sz="900" i="1" dirty="0" err="1" smtClean="0">
                <a:solidFill>
                  <a:srgbClr val="2E2300"/>
                </a:solidFill>
              </a:rPr>
              <a:t>Wikipedia</a:t>
            </a:r>
            <a:r>
              <a:rPr lang="cs-CZ" sz="900" dirty="0" smtClean="0">
                <a:solidFill>
                  <a:srgbClr val="2E2300"/>
                </a:solidFill>
              </a:rPr>
              <a:t>: </a:t>
            </a:r>
            <a:r>
              <a:rPr lang="cs-CZ" sz="900" i="1" dirty="0" err="1" smtClean="0">
                <a:solidFill>
                  <a:srgbClr val="2E2300"/>
                </a:solidFill>
              </a:rPr>
              <a:t>the</a:t>
            </a:r>
            <a:r>
              <a:rPr lang="cs-CZ" sz="900" i="1" dirty="0" smtClean="0">
                <a:solidFill>
                  <a:srgbClr val="2E2300"/>
                </a:solidFill>
              </a:rPr>
              <a:t> free </a:t>
            </a:r>
            <a:r>
              <a:rPr lang="cs-CZ" sz="900" i="1" dirty="0" err="1" smtClean="0">
                <a:solidFill>
                  <a:srgbClr val="2E2300"/>
                </a:solidFill>
              </a:rPr>
              <a:t>encyclopedia</a:t>
            </a:r>
            <a:r>
              <a:rPr lang="cs-CZ" sz="900" dirty="0" smtClean="0">
                <a:solidFill>
                  <a:srgbClr val="2E2300"/>
                </a:solidFill>
              </a:rPr>
              <a:t> [online]. San Francisco (CA): </a:t>
            </a:r>
            <a:r>
              <a:rPr lang="cs-CZ" sz="900" dirty="0" err="1" smtClean="0">
                <a:solidFill>
                  <a:srgbClr val="2E2300"/>
                </a:solidFill>
              </a:rPr>
              <a:t>Wikimedia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Foundation</a:t>
            </a:r>
            <a:r>
              <a:rPr lang="cs-CZ" sz="900" dirty="0" smtClean="0">
                <a:solidFill>
                  <a:srgbClr val="2E2300"/>
                </a:solidFill>
              </a:rPr>
              <a:t>, 30. 4. 2009, 01:02 [cit. 2012-01-30]. Dostupné z: http://cs.wikipedia.org/wiki/Soubor:Nuremberg_chronicles_f_251v_2_%28Georgius_rex_bohemie%29.jpg </a:t>
            </a:r>
          </a:p>
          <a:p>
            <a:endParaRPr lang="cs-CZ" sz="900" dirty="0">
              <a:solidFill>
                <a:srgbClr val="2E2300"/>
              </a:solidFill>
            </a:endParaRPr>
          </a:p>
          <a:p>
            <a:r>
              <a:rPr lang="cs-CZ" sz="900" dirty="0" err="1" smtClean="0">
                <a:solidFill>
                  <a:srgbClr val="2E2300"/>
                </a:solidFill>
              </a:rPr>
              <a:t>Soubor:Adolf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Liebscher</a:t>
            </a:r>
            <a:r>
              <a:rPr lang="cs-CZ" sz="900" dirty="0" smtClean="0">
                <a:solidFill>
                  <a:srgbClr val="2E2300"/>
                </a:solidFill>
              </a:rPr>
              <a:t> - Jiří z Poděbrad nad obklíčenými vojsky.jpg. In: </a:t>
            </a:r>
            <a:r>
              <a:rPr lang="cs-CZ" sz="900" i="1" dirty="0" err="1" smtClean="0">
                <a:solidFill>
                  <a:srgbClr val="2E2300"/>
                </a:solidFill>
              </a:rPr>
              <a:t>Wikipedia</a:t>
            </a:r>
            <a:r>
              <a:rPr lang="cs-CZ" sz="900" dirty="0" smtClean="0">
                <a:solidFill>
                  <a:srgbClr val="2E2300"/>
                </a:solidFill>
              </a:rPr>
              <a:t>: </a:t>
            </a:r>
            <a:r>
              <a:rPr lang="cs-CZ" sz="900" i="1" dirty="0" err="1" smtClean="0">
                <a:solidFill>
                  <a:srgbClr val="2E2300"/>
                </a:solidFill>
              </a:rPr>
              <a:t>the</a:t>
            </a:r>
            <a:r>
              <a:rPr lang="cs-CZ" sz="900" i="1" dirty="0" smtClean="0">
                <a:solidFill>
                  <a:srgbClr val="2E2300"/>
                </a:solidFill>
              </a:rPr>
              <a:t> free </a:t>
            </a:r>
            <a:r>
              <a:rPr lang="cs-CZ" sz="900" i="1" dirty="0" err="1" smtClean="0">
                <a:solidFill>
                  <a:srgbClr val="2E2300"/>
                </a:solidFill>
              </a:rPr>
              <a:t>encyclopedia</a:t>
            </a:r>
            <a:r>
              <a:rPr lang="cs-CZ" sz="900" dirty="0" smtClean="0">
                <a:solidFill>
                  <a:srgbClr val="2E2300"/>
                </a:solidFill>
              </a:rPr>
              <a:t> [online]. San Francisco (CA): </a:t>
            </a:r>
            <a:r>
              <a:rPr lang="cs-CZ" sz="900" dirty="0" err="1" smtClean="0">
                <a:solidFill>
                  <a:srgbClr val="2E2300"/>
                </a:solidFill>
              </a:rPr>
              <a:t>Wikimedia</a:t>
            </a:r>
            <a:r>
              <a:rPr lang="cs-CZ" sz="900" dirty="0" smtClean="0">
                <a:solidFill>
                  <a:srgbClr val="2E2300"/>
                </a:solidFill>
              </a:rPr>
              <a:t> </a:t>
            </a:r>
            <a:r>
              <a:rPr lang="cs-CZ" sz="900" dirty="0" err="1" smtClean="0">
                <a:solidFill>
                  <a:srgbClr val="2E2300"/>
                </a:solidFill>
              </a:rPr>
              <a:t>Foundation</a:t>
            </a:r>
            <a:r>
              <a:rPr lang="cs-CZ" sz="900" dirty="0" smtClean="0">
                <a:solidFill>
                  <a:srgbClr val="2E2300"/>
                </a:solidFill>
              </a:rPr>
              <a:t>, 20. 3. 2009, 20:10 Náhled verze z 20. 3. 2009, 20: [cit. 2012-01-30]. Dostupné z: </a:t>
            </a:r>
            <a:r>
              <a:rPr lang="cs-CZ" sz="900" dirty="0" smtClean="0">
                <a:solidFill>
                  <a:srgbClr val="2E2300"/>
                </a:solidFill>
                <a:hlinkClick r:id="rId2"/>
              </a:rPr>
              <a:t>http://cs.wikipedia.org/wiki/Soubor:Adolf_Liebscher_-_Ji%C5%99%C3%AD_z_Pod%C4%9Bbrad_nad_obkl%C3%AD%C4%8Den%C3%BDmi_vojsky.jpg</a:t>
            </a:r>
            <a:endParaRPr lang="cs-CZ" sz="900" dirty="0" smtClean="0">
              <a:solidFill>
                <a:srgbClr val="2E2300"/>
              </a:solidFill>
            </a:endParaRPr>
          </a:p>
          <a:p>
            <a:endParaRPr lang="cs-CZ" sz="900" dirty="0">
              <a:solidFill>
                <a:srgbClr val="2E2300"/>
              </a:solidFill>
            </a:endParaRPr>
          </a:p>
          <a:p>
            <a:r>
              <a:rPr lang="cs-CZ" sz="900" dirty="0" err="1">
                <a:solidFill>
                  <a:srgbClr val="2E2300"/>
                </a:solidFill>
              </a:rPr>
              <a:t>Soubor:Vladislaus</a:t>
            </a:r>
            <a:r>
              <a:rPr lang="cs-CZ" sz="900" dirty="0">
                <a:solidFill>
                  <a:srgbClr val="2E2300"/>
                </a:solidFill>
              </a:rPr>
              <a:t> II </a:t>
            </a:r>
            <a:r>
              <a:rPr lang="cs-CZ" sz="900" dirty="0" err="1">
                <a:solidFill>
                  <a:srgbClr val="2E2300"/>
                </a:solidFill>
              </a:rPr>
              <a:t>of</a:t>
            </a:r>
            <a:r>
              <a:rPr lang="cs-CZ" sz="900" dirty="0">
                <a:solidFill>
                  <a:srgbClr val="2E2300"/>
                </a:solidFill>
              </a:rPr>
              <a:t> Bohemia and Hungary.jpg. In: </a:t>
            </a:r>
            <a:r>
              <a:rPr lang="cs-CZ" sz="900" i="1" dirty="0" err="1">
                <a:solidFill>
                  <a:srgbClr val="2E2300"/>
                </a:solidFill>
              </a:rPr>
              <a:t>Wikipedia</a:t>
            </a:r>
            <a:r>
              <a:rPr lang="cs-CZ" sz="900" dirty="0">
                <a:solidFill>
                  <a:srgbClr val="2E2300"/>
                </a:solidFill>
              </a:rPr>
              <a:t>: </a:t>
            </a:r>
            <a:r>
              <a:rPr lang="cs-CZ" sz="900" i="1" dirty="0" err="1">
                <a:solidFill>
                  <a:srgbClr val="2E2300"/>
                </a:solidFill>
              </a:rPr>
              <a:t>the</a:t>
            </a:r>
            <a:r>
              <a:rPr lang="cs-CZ" sz="900" i="1" dirty="0">
                <a:solidFill>
                  <a:srgbClr val="2E2300"/>
                </a:solidFill>
              </a:rPr>
              <a:t> free </a:t>
            </a:r>
            <a:r>
              <a:rPr lang="cs-CZ" sz="900" i="1" dirty="0" err="1">
                <a:solidFill>
                  <a:srgbClr val="2E2300"/>
                </a:solidFill>
              </a:rPr>
              <a:t>encyclopedia</a:t>
            </a:r>
            <a:r>
              <a:rPr lang="cs-CZ" sz="900" dirty="0">
                <a:solidFill>
                  <a:srgbClr val="2E2300"/>
                </a:solidFill>
              </a:rPr>
              <a:t> [online]. San Francisco (CA): </a:t>
            </a:r>
            <a:r>
              <a:rPr lang="cs-CZ" sz="900" dirty="0" err="1">
                <a:solidFill>
                  <a:srgbClr val="2E2300"/>
                </a:solidFill>
              </a:rPr>
              <a:t>Wikimedia</a:t>
            </a:r>
            <a:r>
              <a:rPr lang="cs-CZ" sz="900" dirty="0">
                <a:solidFill>
                  <a:srgbClr val="2E2300"/>
                </a:solidFill>
              </a:rPr>
              <a:t> </a:t>
            </a:r>
            <a:r>
              <a:rPr lang="cs-CZ" sz="900" dirty="0" err="1">
                <a:solidFill>
                  <a:srgbClr val="2E2300"/>
                </a:solidFill>
              </a:rPr>
              <a:t>Foundation</a:t>
            </a:r>
            <a:r>
              <a:rPr lang="cs-CZ" sz="900" dirty="0">
                <a:solidFill>
                  <a:srgbClr val="2E2300"/>
                </a:solidFill>
              </a:rPr>
              <a:t>, 21. 12. 2007, 16:44 [cit. 2012-02-28]. Dostupné z: http://cs.wikipedia.org/wiki/Soubor:Vladislaus_II_of_Bohemia_and_Hungary.jpg</a:t>
            </a:r>
            <a:endParaRPr lang="cs-CZ" sz="900" dirty="0" smtClean="0">
              <a:solidFill>
                <a:srgbClr val="2E2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28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Vlastní 7">
      <a:dk1>
        <a:srgbClr val="D467A8"/>
      </a:dk1>
      <a:lt1>
        <a:srgbClr val="FFC000"/>
      </a:lt1>
      <a:dk2>
        <a:srgbClr val="D467A8"/>
      </a:dk2>
      <a:lt2>
        <a:srgbClr val="FF0000"/>
      </a:lt2>
      <a:accent1>
        <a:srgbClr val="AE9638"/>
      </a:accent1>
      <a:accent2>
        <a:srgbClr val="D467A8"/>
      </a:accent2>
      <a:accent3>
        <a:srgbClr val="FFC000"/>
      </a:accent3>
      <a:accent4>
        <a:srgbClr val="C00000"/>
      </a:accent4>
      <a:accent5>
        <a:srgbClr val="FFFF00"/>
      </a:accent5>
      <a:accent6>
        <a:srgbClr val="D467A8"/>
      </a:accent6>
      <a:hlink>
        <a:srgbClr val="E29AC5"/>
      </a:hlink>
      <a:folHlink>
        <a:srgbClr val="C00000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126</TotalTime>
  <Words>664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Prezentace aplikace PowerPoint</vt:lpstr>
      <vt:lpstr>ANOTACE</vt:lpstr>
      <vt:lpstr>ČESKÉ KRÁLOVSTVÍ PO HUSITSKÝCH VÁLKÁCH</vt:lpstr>
      <vt:lpstr>ZIKMUND LUCEMBURSKÝ</vt:lpstr>
      <vt:lpstr>ALBRECHT II. HABSBURSKÝ</vt:lpstr>
      <vt:lpstr>LADISLAV POHROBEK</vt:lpstr>
      <vt:lpstr>JIŘÍ Z PODĚBRAD</vt:lpstr>
      <vt:lpstr>husitský král  Jiří z Poděbrad</vt:lpstr>
      <vt:lpstr>Obklíčená vojska krále Matyáše </vt:lpstr>
      <vt:lpstr>JAGELLONCI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15</cp:revision>
  <dcterms:created xsi:type="dcterms:W3CDTF">2012-01-30T12:56:29Z</dcterms:created>
  <dcterms:modified xsi:type="dcterms:W3CDTF">2012-03-01T15:54:07Z</dcterms:modified>
</cp:coreProperties>
</file>