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7" r:id="rId2"/>
    <p:sldId id="268" r:id="rId3"/>
    <p:sldId id="256" r:id="rId4"/>
    <p:sldId id="258" r:id="rId5"/>
    <p:sldId id="259" r:id="rId6"/>
    <p:sldId id="260" r:id="rId7"/>
    <p:sldId id="263" r:id="rId8"/>
    <p:sldId id="265" r:id="rId9"/>
    <p:sldId id="266" r:id="rId10"/>
    <p:sldId id="264" r:id="rId11"/>
    <p:sldId id="262" r:id="rId12"/>
    <p:sldId id="261" r:id="rId13"/>
    <p:sldId id="25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0F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2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E8466-EED2-41C1-98B3-082329A348C8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2AA7C-8A5D-4FF7-A5B7-659F02B085BB}" type="slidenum">
              <a:rPr lang="cs-CZ" smtClean="0"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E8466-EED2-41C1-98B3-082329A348C8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2AA7C-8A5D-4FF7-A5B7-659F02B085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E8466-EED2-41C1-98B3-082329A348C8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2AA7C-8A5D-4FF7-A5B7-659F02B085B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E8466-EED2-41C1-98B3-082329A348C8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2AA7C-8A5D-4FF7-A5B7-659F02B085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E8466-EED2-41C1-98B3-082329A348C8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2AA7C-8A5D-4FF7-A5B7-659F02B085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E8466-EED2-41C1-98B3-082329A348C8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2AA7C-8A5D-4FF7-A5B7-659F02B085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E8466-EED2-41C1-98B3-082329A348C8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2AA7C-8A5D-4FF7-A5B7-659F02B085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E8466-EED2-41C1-98B3-082329A348C8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2AA7C-8A5D-4FF7-A5B7-659F02B085BB}" type="slidenum">
              <a:rPr lang="cs-CZ" smtClean="0"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E8466-EED2-41C1-98B3-082329A348C8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2AA7C-8A5D-4FF7-A5B7-659F02B085BB}" type="slidenum">
              <a:rPr lang="cs-CZ" smtClean="0"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E8466-EED2-41C1-98B3-082329A348C8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2AA7C-8A5D-4FF7-A5B7-659F02B085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E8466-EED2-41C1-98B3-082329A348C8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2AA7C-8A5D-4FF7-A5B7-659F02B085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228E8466-EED2-41C1-98B3-082329A348C8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3E92AA7C-8A5D-4FF7-A5B7-659F02B085BB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Nuremberg_Chronicle_f_229v_230r.jpg" TargetMode="External"/><Relationship Id="rId2" Type="http://schemas.openxmlformats.org/officeDocument/2006/relationships/hyperlink" Target="http://cs.wikipedia.org/wiki/Soubor:Rudolf2c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hyperlink" Target="http://cs.wikipedia.org/wiki/Soubor:Universum.jpg" TargetMode="External"/><Relationship Id="rId4" Type="http://schemas.openxmlformats.org/officeDocument/2006/relationships/hyperlink" Target="http://cs.wikipedia.org/wiki/Soubor:Clay-golem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6762097"/>
              </p:ext>
            </p:extLst>
          </p:nvPr>
        </p:nvGraphicFramePr>
        <p:xfrm>
          <a:off x="1043609" y="3262976"/>
          <a:ext cx="6522734" cy="16434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2443"/>
                <a:gridCol w="4940291"/>
              </a:tblGrid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bg1"/>
                          </a:solidFill>
                          <a:effectLst/>
                        </a:rPr>
                        <a:t>Název školy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</a:t>
                      </a:r>
                      <a:r>
                        <a:rPr lang="cs-CZ" sz="11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ŠKOLA PODBOŘANY, HUSOVA 276, OKRES LOUNY</a:t>
                      </a:r>
                      <a:endParaRPr lang="cs-CZ" sz="1100" dirty="0" smtClean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bg1"/>
                          </a:solidFill>
                          <a:effectLst/>
                        </a:rPr>
                        <a:t>Autor: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 </a:t>
                      </a:r>
                      <a:r>
                        <a:rPr lang="cs-CZ" sz="1200" dirty="0" smtClean="0">
                          <a:effectLst/>
                        </a:rPr>
                        <a:t>Mgr. Petra Pláničková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bg1"/>
                          </a:solidFill>
                          <a:effectLst/>
                        </a:rPr>
                        <a:t>Název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smtClean="0">
                          <a:effectLst/>
                        </a:rPr>
                        <a:t>VY_32_INOVACE_411_RUDOLF</a:t>
                      </a:r>
                      <a:r>
                        <a:rPr lang="cs-CZ" sz="1100" baseline="0" smtClean="0">
                          <a:effectLst/>
                        </a:rPr>
                        <a:t> </a:t>
                      </a:r>
                      <a:r>
                        <a:rPr lang="cs-CZ" sz="1100" baseline="0" dirty="0" smtClean="0">
                          <a:effectLst/>
                        </a:rPr>
                        <a:t>II.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58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bg1"/>
                          </a:solidFill>
                          <a:effectLst/>
                        </a:rPr>
                        <a:t>Téma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VLÁDA </a:t>
                      </a:r>
                      <a:r>
                        <a:rPr lang="cs-CZ" sz="1100" dirty="0" smtClean="0">
                          <a:effectLst/>
                        </a:rPr>
                        <a:t>HABSBURKŮ, RUDOLF II. NA ČESKÉM</a:t>
                      </a:r>
                      <a:r>
                        <a:rPr lang="cs-CZ" sz="1100" baseline="0" dirty="0" smtClean="0">
                          <a:effectLst/>
                        </a:rPr>
                        <a:t> TRŮNĚ A JEHO </a:t>
                      </a:r>
                      <a:r>
                        <a:rPr lang="cs-CZ" sz="1100" baseline="0" dirty="0" smtClean="0">
                          <a:effectLst/>
                        </a:rPr>
                        <a:t>VLÁDA, ASTRONOMIE,  GOLEM, 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570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bg1"/>
                          </a:solidFill>
                          <a:effectLst/>
                        </a:rPr>
                        <a:t>Číslo projektu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F0F0F"/>
                          </a:solidFill>
                          <a:effectLst/>
                        </a:rPr>
                        <a:t>CZ.1.07/1.4.00/21.</a:t>
                      </a:r>
                      <a:r>
                        <a:rPr lang="cs-CZ" sz="1100" baseline="0" dirty="0" smtClean="0">
                          <a:solidFill>
                            <a:srgbClr val="0F0F0F"/>
                          </a:solidFill>
                          <a:effectLst/>
                        </a:rPr>
                        <a:t> 2975</a:t>
                      </a:r>
                      <a:endParaRPr lang="cs-CZ" sz="1100" dirty="0">
                        <a:solidFill>
                          <a:srgbClr val="0F0F0F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2049" name="Obrázek 1" descr="Popis: C:\Users\pc\Desktop\OPV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196752"/>
            <a:ext cx="3978275" cy="833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577975" y="32623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577975" y="37195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1577975" y="37195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0365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347864" y="476672"/>
            <a:ext cx="2530624" cy="868958"/>
          </a:xfrm>
        </p:spPr>
        <p:txBody>
          <a:bodyPr/>
          <a:lstStyle/>
          <a:p>
            <a:r>
              <a:rPr lang="cs-CZ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endParaRPr lang="cs-CZ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Vypracováno pro žáky 4. tříd – vlastivěda, </a:t>
            </a:r>
            <a:r>
              <a:rPr lang="cs-CZ" sz="3200" b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dějiny, jako výkladová hodina.</a:t>
            </a:r>
            <a:endParaRPr lang="cs-CZ" sz="3200" b="1" dirty="0" smtClean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200" b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Žáci se seznámí s vládou Rudolfa II. a novým vládnoucím rodem – Habsburkové.</a:t>
            </a:r>
          </a:p>
          <a:p>
            <a:r>
              <a:rPr lang="cs-CZ" sz="3200" b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Popíší rozkvět Prahy, sídelní město císaře.</a:t>
            </a:r>
          </a:p>
          <a:p>
            <a:r>
              <a:rPr lang="cs-CZ" sz="3200" b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Seznámí se s pověstí o GOLEMOVI a novými pojmy (astrologie, astronom).</a:t>
            </a:r>
          </a:p>
          <a:p>
            <a:r>
              <a:rPr lang="cs-CZ" sz="3200" b="1" dirty="0" smtClean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Dokáží vyjmenovat záliby Rudolfa II. </a:t>
            </a:r>
            <a:endParaRPr lang="cs-CZ" sz="3200" b="1" dirty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3200" b="1" dirty="0" smtClean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3200" b="1" dirty="0" smtClean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3200" b="1" dirty="0">
              <a:solidFill>
                <a:schemeClr val="tx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538187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1115616" y="5084912"/>
            <a:ext cx="6336704" cy="1512440"/>
          </a:xfrm>
        </p:spPr>
        <p:txBody>
          <a:bodyPr>
            <a:noAutofit/>
          </a:bodyPr>
          <a:lstStyle/>
          <a:p>
            <a:r>
              <a:rPr lang="cs-CZ" sz="96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RUDOLF II.</a:t>
            </a:r>
            <a:endParaRPr lang="cs-CZ" sz="96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04664"/>
            <a:ext cx="3608834" cy="4579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903114"/>
            <a:ext cx="2788642" cy="3582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2906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44008" y="980728"/>
            <a:ext cx="4042792" cy="4752528"/>
          </a:xfrm>
        </p:spPr>
        <p:txBody>
          <a:bodyPr>
            <a:normAutofit fontScale="90000"/>
          </a:bodyPr>
          <a:lstStyle/>
          <a:p>
            <a:r>
              <a:rPr lang="cs-CZ" sz="4000" dirty="0" smtClean="0">
                <a:solidFill>
                  <a:srgbClr val="0F0F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Panovník z rodu Habsburků.</a:t>
            </a:r>
            <a:br>
              <a:rPr lang="cs-CZ" sz="4000" dirty="0" smtClean="0">
                <a:solidFill>
                  <a:srgbClr val="0F0F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4000" dirty="0" smtClean="0">
                <a:solidFill>
                  <a:srgbClr val="0F0F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Císař Svaté říše římské, český, uherský a chorvatský král a rakouský arcivévoda</a:t>
            </a:r>
            <a:endParaRPr lang="cs-CZ" sz="4000" dirty="0">
              <a:solidFill>
                <a:srgbClr val="0F0F0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64704"/>
            <a:ext cx="4105633" cy="54894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958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938338"/>
          </a:xfrm>
        </p:spPr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0F0F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Jediný panovník, který vládl celé říši z Prahy.</a:t>
            </a:r>
            <a:br>
              <a:rPr lang="cs-CZ" sz="4000" dirty="0" smtClean="0">
                <a:solidFill>
                  <a:srgbClr val="0F0F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4000" dirty="0" smtClean="0">
                <a:solidFill>
                  <a:srgbClr val="0F0F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Praha vzkvétala jako za dob vlády Karla IV.</a:t>
            </a:r>
            <a:endParaRPr lang="cs-CZ" sz="4000" dirty="0">
              <a:solidFill>
                <a:srgbClr val="0F0F0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427413"/>
            <a:ext cx="7620000" cy="301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8539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908720"/>
            <a:ext cx="8229600" cy="4968552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0F0F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Více než vládnout ho zajímala věda a umění. </a:t>
            </a:r>
            <a:br>
              <a:rPr lang="cs-CZ" dirty="0" smtClean="0">
                <a:solidFill>
                  <a:srgbClr val="0F0F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 smtClean="0">
                <a:solidFill>
                  <a:srgbClr val="0F0F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svém dvoře hostil významné malíře, sochaře, astrology, ale i šarlatány, kteří si na vědce pouze hráli. </a:t>
            </a:r>
            <a:br>
              <a:rPr lang="cs-CZ" dirty="0" smtClean="0">
                <a:solidFill>
                  <a:srgbClr val="0F0F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 smtClean="0">
                <a:solidFill>
                  <a:srgbClr val="0F0F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Věřil, že existuje kámen mudrců, elixír mládí, že se dá obyčejný kov přeměnit na zlato a hledal bájného Golema.</a:t>
            </a:r>
            <a:endParaRPr lang="cs-CZ" dirty="0">
              <a:solidFill>
                <a:srgbClr val="0F0F0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6836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43696"/>
            <a:ext cx="4752528" cy="5846836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0F0F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GOLEM</a:t>
            </a:r>
            <a:r>
              <a:rPr lang="cs-CZ" sz="4000" dirty="0" smtClean="0">
                <a:solidFill>
                  <a:srgbClr val="0F0F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4000" dirty="0" smtClean="0">
                <a:solidFill>
                  <a:srgbClr val="0F0F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4000" dirty="0" smtClean="0">
                <a:solidFill>
                  <a:srgbClr val="0F0F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4000" dirty="0" smtClean="0">
                <a:solidFill>
                  <a:srgbClr val="0F0F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200" dirty="0" smtClean="0">
                <a:solidFill>
                  <a:srgbClr val="0F0F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Podle pověsti ho stvořil židovský rabín </a:t>
            </a:r>
            <a:r>
              <a:rPr lang="cs-CZ" sz="3200" dirty="0" err="1" smtClean="0">
                <a:solidFill>
                  <a:srgbClr val="0F0F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Löw</a:t>
            </a:r>
            <a:r>
              <a:rPr lang="cs-CZ" sz="3200" dirty="0" smtClean="0">
                <a:solidFill>
                  <a:srgbClr val="0F0F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aby je chránil. K životu se uváděl pomocí šému. Poslouchal toho, kdo ho oživil. Sám rabín ho zničil. Je prý uložen na půdě Staronové synagogy.</a:t>
            </a:r>
            <a:endParaRPr lang="cs-CZ" sz="3200" dirty="0">
              <a:solidFill>
                <a:srgbClr val="0F0F0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822524"/>
            <a:ext cx="3897464" cy="5570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7258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>
                <a:solidFill>
                  <a:srgbClr val="0F0F0F"/>
                </a:solidFill>
              </a:rPr>
              <a:t>a</a:t>
            </a:r>
            <a:r>
              <a:rPr lang="cs-CZ" sz="5400" dirty="0" smtClean="0">
                <a:solidFill>
                  <a:srgbClr val="0F0F0F"/>
                </a:solidFill>
              </a:rPr>
              <a:t>stronom – Tycho Brahe</a:t>
            </a:r>
            <a:endParaRPr lang="cs-CZ" sz="5400" dirty="0">
              <a:solidFill>
                <a:srgbClr val="0F0F0F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779912" y="1600200"/>
            <a:ext cx="4906888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b="1" dirty="0" smtClean="0">
                <a:solidFill>
                  <a:srgbClr val="0F0F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Dánský astronom, astrolog, alchymista.</a:t>
            </a:r>
          </a:p>
          <a:p>
            <a:pPr marL="0" indent="0">
              <a:buNone/>
            </a:pPr>
            <a:r>
              <a:rPr lang="cs-CZ" sz="4000" b="1" dirty="0" smtClean="0">
                <a:solidFill>
                  <a:srgbClr val="0F0F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Považován za nejlepšího a nejpřesnějšího pozorovatele hvězdné oblohy.</a:t>
            </a:r>
            <a:endParaRPr lang="cs-CZ" sz="4000" b="1" dirty="0">
              <a:solidFill>
                <a:srgbClr val="0F0F0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73684"/>
            <a:ext cx="2886075" cy="428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8187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>
                <a:solidFill>
                  <a:srgbClr val="0F0F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Johannes Kepler (Jan)</a:t>
            </a:r>
            <a:endParaRPr lang="cs-CZ" sz="5400" dirty="0">
              <a:solidFill>
                <a:srgbClr val="0F0F0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4186808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b="1" dirty="0" smtClean="0">
                <a:solidFill>
                  <a:srgbClr val="0F0F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Praze formuloval dva ze svých tří Keplerových zákonů (zákony pohybu nebeských těles).</a:t>
            </a:r>
            <a:endParaRPr lang="cs-CZ" sz="4000" b="1" dirty="0">
              <a:solidFill>
                <a:srgbClr val="0F0F0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340768"/>
            <a:ext cx="3838421" cy="5273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9418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46250"/>
          </a:xfrm>
        </p:spPr>
        <p:txBody>
          <a:bodyPr>
            <a:normAutofit/>
          </a:bodyPr>
          <a:lstStyle/>
          <a:p>
            <a:r>
              <a:rPr lang="cs-CZ" sz="4000" dirty="0">
                <a:solidFill>
                  <a:srgbClr val="0F0F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sz="4000" dirty="0" smtClean="0">
                <a:solidFill>
                  <a:srgbClr val="0F0F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strologie – </a:t>
            </a:r>
            <a:r>
              <a:rPr lang="cs-CZ" sz="4000" dirty="0" err="1" smtClean="0">
                <a:solidFill>
                  <a:srgbClr val="0F0F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hvězdopravectví</a:t>
            </a:r>
            <a:r>
              <a:rPr lang="cs-CZ" sz="4000" dirty="0" smtClean="0">
                <a:solidFill>
                  <a:srgbClr val="0F0F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4000" dirty="0" smtClean="0">
                <a:solidFill>
                  <a:srgbClr val="0F0F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4000" dirty="0" smtClean="0">
                <a:solidFill>
                  <a:srgbClr val="0F0F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Nechával si pravidelně sestavovat podrobné horoskopy.</a:t>
            </a:r>
            <a:endParaRPr lang="cs-CZ" sz="4000" dirty="0">
              <a:solidFill>
                <a:srgbClr val="0F0F0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526308"/>
            <a:ext cx="6552727" cy="4054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0902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6232" y="548680"/>
            <a:ext cx="4232597" cy="5602634"/>
          </a:xfrm>
        </p:spPr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0F0F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Obrazárna Pražského hradu vznikla jako galerie Rudolfa II. </a:t>
            </a:r>
            <a:br>
              <a:rPr lang="cs-CZ" sz="4000" dirty="0" smtClean="0">
                <a:solidFill>
                  <a:srgbClr val="0F0F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4000" dirty="0" smtClean="0">
                <a:solidFill>
                  <a:srgbClr val="0F0F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4000" dirty="0" smtClean="0">
                <a:solidFill>
                  <a:srgbClr val="0F0F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4000" dirty="0" smtClean="0">
                <a:solidFill>
                  <a:srgbClr val="0F0F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Odhadní cena jeho sbírky byla 17 miliónů  zlatých. </a:t>
            </a:r>
            <a:endParaRPr lang="cs-CZ" sz="4000" dirty="0">
              <a:solidFill>
                <a:srgbClr val="0F0F0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6125" y="692696"/>
            <a:ext cx="428625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863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99992" y="274638"/>
            <a:ext cx="4186808" cy="4378498"/>
          </a:xfrm>
        </p:spPr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0F0F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trůn ho připravil jeho vlastní bratr Matyáš. Zanedlouho poté Rudolf II. umírá.</a:t>
            </a:r>
            <a:endParaRPr lang="cs-CZ" sz="4000" dirty="0">
              <a:solidFill>
                <a:srgbClr val="0F0F0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644" y="1268760"/>
            <a:ext cx="3790950" cy="476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4464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504056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 ZDROJE</a:t>
            </a:r>
            <a:r>
              <a:rPr lang="cs-CZ" sz="900" b="0" dirty="0" smtClean="0">
                <a:solidFill>
                  <a:srgbClr val="0F0F0F"/>
                </a:solidFill>
              </a:rPr>
              <a:t/>
            </a:r>
            <a:br>
              <a:rPr lang="cs-CZ" sz="900" b="0" dirty="0" smtClean="0">
                <a:solidFill>
                  <a:srgbClr val="0F0F0F"/>
                </a:solidFill>
              </a:rPr>
            </a:br>
            <a:r>
              <a:rPr lang="cs-CZ" sz="900" b="0" dirty="0">
                <a:solidFill>
                  <a:srgbClr val="0F0F0F"/>
                </a:solidFill>
              </a:rPr>
              <a:t/>
            </a:r>
            <a:br>
              <a:rPr lang="cs-CZ" sz="900" b="0" dirty="0">
                <a:solidFill>
                  <a:srgbClr val="0F0F0F"/>
                </a:solidFill>
              </a:rPr>
            </a:br>
            <a:r>
              <a:rPr lang="cs-CZ" sz="900" b="0" dirty="0" smtClean="0">
                <a:solidFill>
                  <a:srgbClr val="0F0F0F"/>
                </a:solidFill>
              </a:rPr>
              <a:t/>
            </a:r>
            <a:br>
              <a:rPr lang="cs-CZ" sz="900" b="0" dirty="0" smtClean="0">
                <a:solidFill>
                  <a:srgbClr val="0F0F0F"/>
                </a:solidFill>
              </a:rPr>
            </a:br>
            <a:r>
              <a:rPr lang="cs-CZ" sz="900" b="0" dirty="0" smtClean="0">
                <a:solidFill>
                  <a:srgbClr val="0F0F0F"/>
                </a:solidFill>
              </a:rPr>
              <a:t/>
            </a:r>
            <a:br>
              <a:rPr lang="cs-CZ" sz="900" b="0" dirty="0" smtClean="0">
                <a:solidFill>
                  <a:srgbClr val="0F0F0F"/>
                </a:solidFill>
              </a:rPr>
            </a:br>
            <a:r>
              <a:rPr lang="cs-CZ" sz="900" b="0" dirty="0" err="1" smtClean="0">
                <a:solidFill>
                  <a:srgbClr val="0F0F0F"/>
                </a:solidFill>
              </a:rPr>
              <a:t>oubor:Hans</a:t>
            </a:r>
            <a:r>
              <a:rPr lang="cs-CZ" sz="900" b="0" dirty="0" smtClean="0">
                <a:solidFill>
                  <a:srgbClr val="0F0F0F"/>
                </a:solidFill>
              </a:rPr>
              <a:t> </a:t>
            </a:r>
            <a:r>
              <a:rPr lang="cs-CZ" sz="900" b="0" dirty="0">
                <a:solidFill>
                  <a:srgbClr val="0F0F0F"/>
                </a:solidFill>
              </a:rPr>
              <a:t>von </a:t>
            </a:r>
            <a:r>
              <a:rPr lang="cs-CZ" sz="900" b="0" dirty="0" err="1">
                <a:solidFill>
                  <a:srgbClr val="0F0F0F"/>
                </a:solidFill>
              </a:rPr>
              <a:t>Aachen</a:t>
            </a:r>
            <a:r>
              <a:rPr lang="cs-CZ" sz="900" b="0" dirty="0">
                <a:solidFill>
                  <a:srgbClr val="0F0F0F"/>
                </a:solidFill>
              </a:rPr>
              <a:t> 003.jpg. In: </a:t>
            </a:r>
            <a:r>
              <a:rPr lang="cs-CZ" sz="900" b="0" i="1" dirty="0" err="1">
                <a:solidFill>
                  <a:srgbClr val="0F0F0F"/>
                </a:solidFill>
              </a:rPr>
              <a:t>Wikipedia</a:t>
            </a:r>
            <a:r>
              <a:rPr lang="cs-CZ" sz="900" b="0" dirty="0">
                <a:solidFill>
                  <a:srgbClr val="0F0F0F"/>
                </a:solidFill>
              </a:rPr>
              <a:t>: </a:t>
            </a:r>
            <a:r>
              <a:rPr lang="cs-CZ" sz="900" b="0" i="1" dirty="0" err="1">
                <a:solidFill>
                  <a:srgbClr val="0F0F0F"/>
                </a:solidFill>
              </a:rPr>
              <a:t>the</a:t>
            </a:r>
            <a:r>
              <a:rPr lang="cs-CZ" sz="900" b="0" i="1" dirty="0">
                <a:solidFill>
                  <a:srgbClr val="0F0F0F"/>
                </a:solidFill>
              </a:rPr>
              <a:t> free </a:t>
            </a:r>
            <a:r>
              <a:rPr lang="cs-CZ" sz="900" b="0" i="1" dirty="0" err="1">
                <a:solidFill>
                  <a:srgbClr val="0F0F0F"/>
                </a:solidFill>
              </a:rPr>
              <a:t>encyclopedia</a:t>
            </a:r>
            <a:r>
              <a:rPr lang="cs-CZ" sz="900" b="0" dirty="0">
                <a:solidFill>
                  <a:srgbClr val="0F0F0F"/>
                </a:solidFill>
              </a:rPr>
              <a:t> [online]. San Francisco (CA): </a:t>
            </a:r>
            <a:r>
              <a:rPr lang="cs-CZ" sz="900" b="0" dirty="0" err="1">
                <a:solidFill>
                  <a:srgbClr val="0F0F0F"/>
                </a:solidFill>
              </a:rPr>
              <a:t>Wikimedia</a:t>
            </a:r>
            <a:r>
              <a:rPr lang="cs-CZ" sz="900" b="0" dirty="0">
                <a:solidFill>
                  <a:srgbClr val="0F0F0F"/>
                </a:solidFill>
              </a:rPr>
              <a:t> </a:t>
            </a:r>
            <a:r>
              <a:rPr lang="cs-CZ" sz="900" b="0" dirty="0" err="1">
                <a:solidFill>
                  <a:srgbClr val="0F0F0F"/>
                </a:solidFill>
              </a:rPr>
              <a:t>Foundation</a:t>
            </a:r>
            <a:r>
              <a:rPr lang="cs-CZ" sz="900" b="0" dirty="0">
                <a:solidFill>
                  <a:srgbClr val="0F0F0F"/>
                </a:solidFill>
              </a:rPr>
              <a:t>, 25. 8. 2008, 01:54 [cit. 2012-01-28]. Dostupné z: http://cs.wikipedia.org/wiki/Soubor:Hans_von_Aachen_003.jpg </a:t>
            </a:r>
            <a:r>
              <a:rPr lang="cs-CZ" sz="900" b="0" dirty="0" smtClean="0">
                <a:solidFill>
                  <a:srgbClr val="0F0F0F"/>
                </a:solidFill>
              </a:rPr>
              <a:t/>
            </a:r>
            <a:br>
              <a:rPr lang="cs-CZ" sz="900" b="0" dirty="0" smtClean="0">
                <a:solidFill>
                  <a:srgbClr val="0F0F0F"/>
                </a:solidFill>
              </a:rPr>
            </a:br>
            <a:r>
              <a:rPr lang="cs-CZ" sz="900" b="0" dirty="0">
                <a:solidFill>
                  <a:srgbClr val="0F0F0F"/>
                </a:solidFill>
              </a:rPr>
              <a:t/>
            </a:r>
            <a:br>
              <a:rPr lang="cs-CZ" sz="900" b="0" dirty="0">
                <a:solidFill>
                  <a:srgbClr val="0F0F0F"/>
                </a:solidFill>
              </a:rPr>
            </a:br>
            <a:r>
              <a:rPr lang="cs-CZ" sz="900" dirty="0" err="1"/>
              <a:t>Soubor:Familienwappen</a:t>
            </a:r>
            <a:r>
              <a:rPr lang="cs-CZ" sz="900" dirty="0"/>
              <a:t> Habsburg-Stroehl.jpg.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14. 2. 2011, 11:23 Náhled verze z 14. 2. 2011, 11:, 15. 2. 2011, 08:40 Náhled verze z 15. 2. 2011, 08:40 [cit. 2012-01-28]. Dostupné z: http://cs.wikipedia.org/wiki/Soubor:Familienwappen_Habsburg-Stroehl.jpg </a:t>
            </a:r>
            <a:r>
              <a:rPr lang="cs-CZ" sz="900" b="0" dirty="0" smtClean="0">
                <a:solidFill>
                  <a:srgbClr val="0F0F0F"/>
                </a:solidFill>
              </a:rPr>
              <a:t/>
            </a:r>
            <a:br>
              <a:rPr lang="cs-CZ" sz="900" b="0" dirty="0" smtClean="0">
                <a:solidFill>
                  <a:srgbClr val="0F0F0F"/>
                </a:solidFill>
              </a:rPr>
            </a:br>
            <a:r>
              <a:rPr lang="cs-CZ" sz="900" b="0" dirty="0">
                <a:solidFill>
                  <a:srgbClr val="0F0F0F"/>
                </a:solidFill>
              </a:rPr>
              <a:t/>
            </a:r>
            <a:br>
              <a:rPr lang="cs-CZ" sz="900" b="0" dirty="0">
                <a:solidFill>
                  <a:srgbClr val="0F0F0F"/>
                </a:solidFill>
              </a:rPr>
            </a:br>
            <a:r>
              <a:rPr lang="cs-CZ" sz="900" dirty="0"/>
              <a:t>Soubor:Rudolf2c.jpg.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28. 1. 2006, 23:34 [cit. 2012-01-28]. Dostupné z: </a:t>
            </a:r>
            <a:r>
              <a:rPr lang="cs-CZ" sz="900" dirty="0">
                <a:hlinkClick r:id="rId2"/>
              </a:rPr>
              <a:t>http://</a:t>
            </a:r>
            <a:r>
              <a:rPr lang="cs-CZ" sz="900" dirty="0" smtClean="0">
                <a:hlinkClick r:id="rId2"/>
              </a:rPr>
              <a:t>cs.wikipedia.org/wiki/Soubor:Rudolf2c.jpg</a:t>
            </a:r>
            <a:r>
              <a:rPr lang="cs-CZ" sz="900" dirty="0" smtClean="0"/>
              <a:t/>
            </a:r>
            <a:br>
              <a:rPr lang="cs-CZ" sz="900" dirty="0" smtClean="0"/>
            </a:br>
            <a:r>
              <a:rPr lang="cs-CZ" sz="900" dirty="0"/>
              <a:t/>
            </a:r>
            <a:br>
              <a:rPr lang="cs-CZ" sz="900" dirty="0"/>
            </a:br>
            <a:r>
              <a:rPr lang="cs-CZ" sz="900" dirty="0" err="1"/>
              <a:t>Soubor:Nuremberg</a:t>
            </a:r>
            <a:r>
              <a:rPr lang="cs-CZ" sz="900" dirty="0"/>
              <a:t> </a:t>
            </a:r>
            <a:r>
              <a:rPr lang="cs-CZ" sz="900" dirty="0" err="1"/>
              <a:t>Chronicle</a:t>
            </a:r>
            <a:r>
              <a:rPr lang="cs-CZ" sz="900" dirty="0"/>
              <a:t> f 229v 230r.jpg.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7. 5. 2009, 12:54 Náhled verze z 7. 5. 2009, 12:54 [cit. 2012-01-28]. Dostupné z: </a:t>
            </a:r>
            <a:r>
              <a:rPr lang="cs-CZ" sz="900" dirty="0">
                <a:hlinkClick r:id="rId3"/>
              </a:rPr>
              <a:t>http://</a:t>
            </a:r>
            <a:r>
              <a:rPr lang="cs-CZ" sz="900" dirty="0" smtClean="0">
                <a:hlinkClick r:id="rId3"/>
              </a:rPr>
              <a:t>cs.wikipedia.org/wiki/Soubor:Nuremberg_Chronicle_f_229v_230r.jpg</a:t>
            </a:r>
            <a:r>
              <a:rPr lang="cs-CZ" sz="900" dirty="0" smtClean="0"/>
              <a:t/>
            </a:r>
            <a:br>
              <a:rPr lang="cs-CZ" sz="900" dirty="0" smtClean="0"/>
            </a:br>
            <a:r>
              <a:rPr lang="cs-CZ" sz="900" dirty="0"/>
              <a:t/>
            </a:r>
            <a:br>
              <a:rPr lang="cs-CZ" sz="900" dirty="0"/>
            </a:br>
            <a:r>
              <a:rPr lang="cs-CZ" sz="900" dirty="0" err="1"/>
              <a:t>Soubor:Clay-golem.jpg</a:t>
            </a:r>
            <a:r>
              <a:rPr lang="cs-CZ" sz="900" dirty="0"/>
              <a:t>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18. 1. 2008, 13:06 [cit. 2012-01-28]. Dostupné z: </a:t>
            </a:r>
            <a:r>
              <a:rPr lang="cs-CZ" sz="900" dirty="0">
                <a:hlinkClick r:id="rId4"/>
              </a:rPr>
              <a:t>http://</a:t>
            </a:r>
            <a:r>
              <a:rPr lang="cs-CZ" sz="900" dirty="0" smtClean="0">
                <a:hlinkClick r:id="rId4"/>
              </a:rPr>
              <a:t>cs.wikipedia.org/wiki/Soubor:Clay-golem.jpg</a:t>
            </a:r>
            <a:r>
              <a:rPr lang="cs-CZ" sz="900" dirty="0" smtClean="0"/>
              <a:t/>
            </a:r>
            <a:br>
              <a:rPr lang="cs-CZ" sz="900" dirty="0" smtClean="0"/>
            </a:br>
            <a:r>
              <a:rPr lang="cs-CZ" sz="900" dirty="0"/>
              <a:t/>
            </a:r>
            <a:br>
              <a:rPr lang="cs-CZ" sz="900" dirty="0"/>
            </a:br>
            <a:r>
              <a:rPr lang="cs-CZ" sz="900" dirty="0" err="1"/>
              <a:t>Soubor:Tycho</a:t>
            </a:r>
            <a:r>
              <a:rPr lang="cs-CZ" sz="900" dirty="0"/>
              <a:t> Brahe.JPG.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29. 5. 2006, 20:48, 6. 1. 2008, 09:22 [cit. 2012-01-28]. Dostupné z: http://cs.wikipedia.org/wiki/Soubor:Tycho_Brahe.JPG </a:t>
            </a:r>
            <a:r>
              <a:rPr lang="cs-CZ" sz="900" dirty="0" smtClean="0"/>
              <a:t/>
            </a:r>
            <a:br>
              <a:rPr lang="cs-CZ" sz="900" dirty="0" smtClean="0"/>
            </a:br>
            <a:r>
              <a:rPr lang="cs-CZ" sz="900" dirty="0"/>
              <a:t/>
            </a:r>
            <a:br>
              <a:rPr lang="cs-CZ" sz="900" dirty="0"/>
            </a:br>
            <a:r>
              <a:rPr lang="cs-CZ" sz="900" dirty="0" err="1"/>
              <a:t>Soubor:Johannes</a:t>
            </a:r>
            <a:r>
              <a:rPr lang="cs-CZ" sz="900" dirty="0"/>
              <a:t> Kepler 1610.jpg.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20. 12. 2005, 22:36 [cit. 2012-01-28]. Dostupné z: http://cs.wikipedia.org/wiki/Soubor:Johannes_Kepler_1610.jpg </a:t>
            </a:r>
            <a:r>
              <a:rPr lang="cs-CZ" sz="900" dirty="0" smtClean="0"/>
              <a:t/>
            </a:r>
            <a:br>
              <a:rPr lang="cs-CZ" sz="900" dirty="0" smtClean="0"/>
            </a:br>
            <a:r>
              <a:rPr lang="cs-CZ" sz="900" dirty="0"/>
              <a:t/>
            </a:r>
            <a:br>
              <a:rPr lang="cs-CZ" sz="900" dirty="0"/>
            </a:br>
            <a:r>
              <a:rPr lang="cs-CZ" sz="900" dirty="0" err="1"/>
              <a:t>Soubor:Universum.jpg</a:t>
            </a:r>
            <a:r>
              <a:rPr lang="cs-CZ" sz="900" dirty="0"/>
              <a:t>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4. 4. 2006, 00:57 [cit. 2012-01-28]. Dostupné z: </a:t>
            </a:r>
            <a:r>
              <a:rPr lang="cs-CZ" sz="900" dirty="0">
                <a:hlinkClick r:id="rId5"/>
              </a:rPr>
              <a:t>http://</a:t>
            </a:r>
            <a:r>
              <a:rPr lang="cs-CZ" sz="900" dirty="0" smtClean="0">
                <a:hlinkClick r:id="rId5"/>
              </a:rPr>
              <a:t>cs.wikipedia.org/wiki/Soubor:Universum.jpg</a:t>
            </a:r>
            <a:r>
              <a:rPr lang="cs-CZ" sz="900" dirty="0" smtClean="0"/>
              <a:t/>
            </a:r>
            <a:br>
              <a:rPr lang="cs-CZ" sz="900" dirty="0" smtClean="0"/>
            </a:br>
            <a:r>
              <a:rPr lang="cs-CZ" sz="900" dirty="0"/>
              <a:t/>
            </a:r>
            <a:br>
              <a:rPr lang="cs-CZ" sz="900" dirty="0"/>
            </a:br>
            <a:r>
              <a:rPr lang="cs-CZ" sz="900" dirty="0" err="1"/>
              <a:t>Soubor:Pražský</a:t>
            </a:r>
            <a:r>
              <a:rPr lang="cs-CZ" sz="900" dirty="0"/>
              <a:t> hrad, 2. nádvoří 05.jpg.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14. 3. 2010, 14:37 [cit. 2012-01-28]. Dostupné z: http://cs.wikipedia.org/wiki/Soubor:Pra%C5%BEsk%C3%BD_hrad,_2._n%C3%A1dvo%C5%99%C3%AD_05.jpg </a:t>
            </a:r>
            <a:r>
              <a:rPr lang="cs-CZ" sz="900" dirty="0" smtClean="0"/>
              <a:t/>
            </a:r>
            <a:br>
              <a:rPr lang="cs-CZ" sz="900" dirty="0" smtClean="0"/>
            </a:br>
            <a:r>
              <a:rPr lang="cs-CZ" sz="900" dirty="0"/>
              <a:t/>
            </a:r>
            <a:br>
              <a:rPr lang="cs-CZ" sz="900" dirty="0"/>
            </a:br>
            <a:r>
              <a:rPr lang="cs-CZ" sz="900" dirty="0" err="1"/>
              <a:t>Soubor:Aachen</a:t>
            </a:r>
            <a:r>
              <a:rPr lang="cs-CZ" sz="900" dirty="0"/>
              <a:t>, Hans von - </a:t>
            </a:r>
            <a:r>
              <a:rPr lang="cs-CZ" sz="900" dirty="0" err="1"/>
              <a:t>Emperador</a:t>
            </a:r>
            <a:r>
              <a:rPr lang="cs-CZ" sz="900" dirty="0"/>
              <a:t> Matthias (1612).</a:t>
            </a:r>
            <a:r>
              <a:rPr lang="cs-CZ" sz="900" dirty="0" err="1"/>
              <a:t>jpg</a:t>
            </a:r>
            <a:r>
              <a:rPr lang="cs-CZ" sz="900" dirty="0"/>
              <a:t>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24. 3. 2008, 19:38 [cit. 2012-01-28]. Dostupné z: http://cs.wikipedia.org/wiki/Soubor:Aachen,_Hans_von_-_Emperador_Matthias_%281612%29.jpg </a:t>
            </a:r>
            <a:endParaRPr lang="cs-CZ" sz="900" b="0" dirty="0">
              <a:solidFill>
                <a:srgbClr val="0F0F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662703"/>
      </p:ext>
    </p:extLst>
  </p:cSld>
  <p:clrMapOvr>
    <a:masterClrMapping/>
  </p:clrMapOvr>
</p:sld>
</file>

<file path=ppt/theme/theme1.xml><?xml version="1.0" encoding="utf-8"?>
<a:theme xmlns:a="http://schemas.openxmlformats.org/drawingml/2006/main" name="Došky">
  <a:themeElements>
    <a:clrScheme name="Vlastní 1">
      <a:dk1>
        <a:srgbClr val="693400"/>
      </a:dk1>
      <a:lt1>
        <a:srgbClr val="FFC000"/>
      </a:lt1>
      <a:dk2>
        <a:srgbClr val="86714C"/>
      </a:dk2>
      <a:lt2>
        <a:srgbClr val="EFD3B3"/>
      </a:lt2>
      <a:accent1>
        <a:srgbClr val="FFA54B"/>
      </a:accent1>
      <a:accent2>
        <a:srgbClr val="FE7979"/>
      </a:accent2>
      <a:accent3>
        <a:srgbClr val="FFA54B"/>
      </a:accent3>
      <a:accent4>
        <a:srgbClr val="AF6E24"/>
      </a:accent4>
      <a:accent5>
        <a:srgbClr val="FE7979"/>
      </a:accent5>
      <a:accent6>
        <a:srgbClr val="730E00"/>
      </a:accent6>
      <a:hlink>
        <a:srgbClr val="FF7461"/>
      </a:hlink>
      <a:folHlink>
        <a:srgbClr val="D8924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161</TotalTime>
  <Words>189</Words>
  <Application>Microsoft Office PowerPoint</Application>
  <PresentationFormat>Předvádění na obrazovce (4:3)</PresentationFormat>
  <Paragraphs>33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Došky</vt:lpstr>
      <vt:lpstr>Prezentace aplikace PowerPoint</vt:lpstr>
      <vt:lpstr>ANOTACE</vt:lpstr>
      <vt:lpstr>RUDOLF II.</vt:lpstr>
      <vt:lpstr>Panovník z rodu Habsburků. Císař Svaté říše římské, český, uherský a chorvatský král a rakouský arcivévoda</vt:lpstr>
      <vt:lpstr>Jediný panovník, který vládl celé říši z Prahy. Praha vzkvétala jako za dob vlády Karla IV.</vt:lpstr>
      <vt:lpstr>Více než vládnout ho zajímala věda a umění.  Na svém dvoře hostil významné malíře, sochaře, astrology, ale i šarlatány, kteří si na vědce pouze hráli.  Věřil, že existuje kámen mudrců, elixír mládí, že se dá obyčejný kov přeměnit na zlato a hledal bájného Golema.</vt:lpstr>
      <vt:lpstr>GOLEM  Podle pověsti ho stvořil židovský rabín Löw, aby je chránil. K životu se uváděl pomocí šému. Poslouchal toho, kdo ho oživil. Sám rabín ho zničil. Je prý uložen na půdě Staronové synagogy.</vt:lpstr>
      <vt:lpstr>astronom – Tycho Brahe</vt:lpstr>
      <vt:lpstr>Johannes Kepler (Jan)</vt:lpstr>
      <vt:lpstr>astrologie – hvězdopravectví Nechával si pravidelně sestavovat podrobné horoskopy.</vt:lpstr>
      <vt:lpstr>Obrazárna Pražského hradu vznikla jako galerie Rudolfa II.   Odhadní cena jeho sbírky byla 17 miliónů  zlatých. </vt:lpstr>
      <vt:lpstr>O trůn ho připravil jeho vlastní bratr Matyáš. Zanedlouho poté Rudolf II. umírá.</vt:lpstr>
      <vt:lpstr>POUŽITÉ  ZDROJE    oubor:Hans von Aachen 003.jpg. In: Wikipedia: the free encyclopedia [online]. San Francisco (CA): Wikimedia Foundation, 25. 8. 2008, 01:54 [cit. 2012-01-28]. Dostupné z: http://cs.wikipedia.org/wiki/Soubor:Hans_von_Aachen_003.jpg   Soubor:Familienwappen Habsburg-Stroehl.jpg. In: Wikipedia: the free encyclopedia [online]. San Francisco (CA): Wikimedia Foundation, 14. 2. 2011, 11:23 Náhled verze z 14. 2. 2011, 11:, 15. 2. 2011, 08:40 Náhled verze z 15. 2. 2011, 08:40 [cit. 2012-01-28]. Dostupné z: http://cs.wikipedia.org/wiki/Soubor:Familienwappen_Habsburg-Stroehl.jpg   Soubor:Rudolf2c.jpg. In: Wikipedia: the free encyclopedia [online]. San Francisco (CA): Wikimedia Foundation, 28. 1. 2006, 23:34 [cit. 2012-01-28]. Dostupné z: http://cs.wikipedia.org/wiki/Soubor:Rudolf2c.jpg  Soubor:Nuremberg Chronicle f 229v 230r.jpg. In: Wikipedia: the free encyclopedia [online]. San Francisco (CA): Wikimedia Foundation, 7. 5. 2009, 12:54 Náhled verze z 7. 5. 2009, 12:54 [cit. 2012-01-28]. Dostupné z: http://cs.wikipedia.org/wiki/Soubor:Nuremberg_Chronicle_f_229v_230r.jpg  Soubor:Clay-golem.jpg. In: Wikipedia: the free encyclopedia [online]. San Francisco (CA): Wikimedia Foundation, 18. 1. 2008, 13:06 [cit. 2012-01-28]. Dostupné z: http://cs.wikipedia.org/wiki/Soubor:Clay-golem.jpg  Soubor:Tycho Brahe.JPG. In: Wikipedia: the free encyclopedia [online]. San Francisco (CA): Wikimedia Foundation, 29. 5. 2006, 20:48, 6. 1. 2008, 09:22 [cit. 2012-01-28]. Dostupné z: http://cs.wikipedia.org/wiki/Soubor:Tycho_Brahe.JPG   Soubor:Johannes Kepler 1610.jpg. In: Wikipedia: the free encyclopedia [online]. San Francisco (CA): Wikimedia Foundation, 20. 12. 2005, 22:36 [cit. 2012-01-28]. Dostupné z: http://cs.wikipedia.org/wiki/Soubor:Johannes_Kepler_1610.jpg   Soubor:Universum.jpg. In: Wikipedia: the free encyclopedia [online]. San Francisco (CA): Wikimedia Foundation, 4. 4. 2006, 00:57 [cit. 2012-01-28]. Dostupné z: http://cs.wikipedia.org/wiki/Soubor:Universum.jpg  Soubor:Pražský hrad, 2. nádvoří 05.jpg. In: Wikipedia: the free encyclopedia [online]. San Francisco (CA): Wikimedia Foundation, 14. 3. 2010, 14:37 [cit. 2012-01-28]. Dostupné z: http://cs.wikipedia.org/wiki/Soubor:Pra%C5%BEsk%C3%BD_hrad,_2._n%C3%A1dvo%C5%99%C3%AD_05.jpg   Soubor:Aachen, Hans von - Emperador Matthias (1612).jpg. In: Wikipedia: the free encyclopedia [online]. San Francisco (CA): Wikimedia Foundation, 24. 3. 2008, 19:38 [cit. 2012-01-28]. Dostupné z: http://cs.wikipedia.org/wiki/Soubor:Aachen,_Hans_von_-_Emperador_Matthias_%281612%29.jpg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MP</dc:creator>
  <cp:lastModifiedBy>MP</cp:lastModifiedBy>
  <cp:revision>19</cp:revision>
  <dcterms:created xsi:type="dcterms:W3CDTF">2012-01-28T08:45:06Z</dcterms:created>
  <dcterms:modified xsi:type="dcterms:W3CDTF">2012-03-01T16:08:33Z</dcterms:modified>
</cp:coreProperties>
</file>