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7" r:id="rId4"/>
    <p:sldId id="263" r:id="rId5"/>
    <p:sldId id="269" r:id="rId6"/>
    <p:sldId id="27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72C24A"/>
    <a:srgbClr val="FBCB43"/>
    <a:srgbClr val="ECFB2F"/>
    <a:srgbClr val="73E824"/>
    <a:srgbClr val="A3EA22"/>
    <a:srgbClr val="11CEFB"/>
    <a:srgbClr val="1EFF0D"/>
    <a:srgbClr val="52C04C"/>
    <a:srgbClr val="FA8504"/>
    <a:srgbClr val="F26F0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 ZÁKLADNÍ ŠKOLA PODBOŘANY, HUSOVA 276, OKRES LOUNY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SIMONA ŠTRANCOVÁ, DIS.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</a:t>
          </a:r>
          <a:r>
            <a:rPr lang="cs-CZ" sz="1800" smtClean="0"/>
            <a:t>: STUPŇOVÁNÍ </a:t>
          </a:r>
          <a:r>
            <a:rPr lang="cs-CZ" sz="1800" dirty="0" smtClean="0"/>
            <a:t>PŘÍDAVNÝCH JMEN </a:t>
          </a:r>
          <a:r>
            <a:rPr lang="cs-CZ" sz="1800" smtClean="0"/>
            <a:t>- NEPRAVIDELNÁ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23DE21E6-671D-41EF-A4B8-4CB61DD21CB9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CZ.1.07/1.4.00/21.2975</a:t>
          </a:r>
          <a:endParaRPr lang="cs-CZ" sz="1800" dirty="0"/>
        </a:p>
      </dgm:t>
    </dgm:pt>
    <dgm:pt modelId="{978F6357-B37A-46B6-AA24-A334613905BB}" type="parTrans" cxnId="{292EC974-04BE-4AD4-BFBB-CFAD7F4D5F3C}">
      <dgm:prSet/>
      <dgm:spPr/>
      <dgm:t>
        <a:bodyPr/>
        <a:lstStyle/>
        <a:p>
          <a:endParaRPr lang="cs-CZ"/>
        </a:p>
      </dgm:t>
    </dgm:pt>
    <dgm:pt modelId="{D754BA55-3FC7-41D4-B674-BED4087A3C3A}" type="sibTrans" cxnId="{292EC974-04BE-4AD4-BFBB-CFAD7F4D5F3C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</a:t>
          </a:r>
          <a:r>
            <a:rPr lang="cs-CZ" sz="1800" baseline="0" dirty="0" smtClean="0"/>
            <a:t>VY_32_INOVACE_680_STUPŇOVÁNÍ_PŘÍDAVNÝCH_JMEN_NEPRAVIDELNÁ</a:t>
          </a:r>
          <a:endParaRPr lang="cs-CZ" sz="18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ScaleX="100000" custScaleY="109121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B802C839-24C6-47E7-BAF8-A79343132CBC}" type="pres">
      <dgm:prSet presAssocID="{23DE21E6-671D-41EF-A4B8-4CB61DD21CB9}" presName="vertSpace5" presStyleLbl="node1" presStyleIdx="3" presStyleCnt="5"/>
      <dgm:spPr/>
    </dgm:pt>
    <dgm:pt modelId="{10B0AAF3-16BE-4B9A-A567-5D5A0E0FD953}" type="pres">
      <dgm:prSet presAssocID="{23DE21E6-671D-41EF-A4B8-4CB61DD21CB9}" presName="circle5" presStyleLbl="node1" presStyleIdx="4" presStyleCnt="5"/>
      <dgm:spPr/>
    </dgm:pt>
    <dgm:pt modelId="{20EFD393-BD0F-4866-BD5F-B29A45D964CD}" type="pres">
      <dgm:prSet presAssocID="{23DE21E6-671D-41EF-A4B8-4CB61DD21CB9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65D62F-75B8-4F0E-BC22-04FC3BAECA31}" type="pres">
      <dgm:prSet presAssocID="{23DE21E6-671D-41EF-A4B8-4CB61DD21CB9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2EC974-04BE-4AD4-BFBB-CFAD7F4D5F3C}" srcId="{757F3AB3-0718-4624-B441-E567A8F0AB56}" destId="{23DE21E6-671D-41EF-A4B8-4CB61DD21CB9}" srcOrd="4" destOrd="0" parTransId="{978F6357-B37A-46B6-AA24-A334613905BB}" sibTransId="{D754BA55-3FC7-41D4-B674-BED4087A3C3A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A03AD878-CF43-4F96-8316-656D59CB02B4}" type="presOf" srcId="{23DE21E6-671D-41EF-A4B8-4CB61DD21CB9}" destId="{D765D62F-75B8-4F0E-BC22-04FC3BAECA31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E85A2C72-F01E-472A-A605-E531046ADC9E}" type="presOf" srcId="{23DE21E6-671D-41EF-A4B8-4CB61DD21CB9}" destId="{20EFD393-BD0F-4866-BD5F-B29A45D964CD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A69A3F40-808A-431D-80B7-6AEA19874A28}" type="presParOf" srcId="{333A1088-737F-45CB-B68E-254E46348037}" destId="{B802C839-24C6-47E7-BAF8-A79343132CBC}" srcOrd="12" destOrd="0" presId="urn:microsoft.com/office/officeart/2005/8/layout/target3"/>
    <dgm:cxn modelId="{83C1035A-8BED-433E-BB38-94D39AA94E95}" type="presParOf" srcId="{333A1088-737F-45CB-B68E-254E46348037}" destId="{10B0AAF3-16BE-4B9A-A567-5D5A0E0FD953}" srcOrd="13" destOrd="0" presId="urn:microsoft.com/office/officeart/2005/8/layout/target3"/>
    <dgm:cxn modelId="{75CE20E6-530F-414F-B8BC-05348116332A}" type="presParOf" srcId="{333A1088-737F-45CB-B68E-254E46348037}" destId="{20EFD393-BD0F-4866-BD5F-B29A45D964CD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8574C848-C7D1-4B35-8C39-02BC0EBAEC7E}" type="presParOf" srcId="{333A1088-737F-45CB-B68E-254E46348037}" destId="{D765D62F-75B8-4F0E-BC22-04FC3BAECA31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408" y="0"/>
          <a:ext cx="7151079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PODBOŘANY, HUSOVA 276, OKRES LOUNY</a:t>
          </a:r>
          <a:endParaRPr lang="cs-CZ" sz="1800" kern="1200" dirty="0"/>
        </a:p>
      </dsp:txBody>
      <dsp:txXfrm>
        <a:off x="1256408" y="0"/>
        <a:ext cx="7151079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151079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SIMONA ŠTRANCOVÁ, DIS.</a:t>
          </a:r>
          <a:endParaRPr lang="cs-CZ" sz="1800" kern="1200" dirty="0"/>
        </a:p>
      </dsp:txBody>
      <dsp:txXfrm>
        <a:off x="1273857" y="407634"/>
        <a:ext cx="7151079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47879"/>
          <a:ext cx="7151079" cy="161245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</a:t>
          </a:r>
          <a:r>
            <a:rPr lang="cs-CZ" sz="1800" kern="1200" baseline="0" dirty="0" smtClean="0"/>
            <a:t>VY_32_INOVACE_680_STUPŇOVÁNÍ_PŘÍDAVNÝCH_JMEN_NEPRAVIDELNÁ</a:t>
          </a:r>
          <a:endParaRPr lang="cs-CZ" sz="1800" kern="1200" dirty="0"/>
        </a:p>
      </dsp:txBody>
      <dsp:txXfrm>
        <a:off x="1273857" y="747879"/>
        <a:ext cx="7151079" cy="44481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7151079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</a:t>
          </a:r>
          <a:r>
            <a:rPr lang="cs-CZ" sz="1800" kern="1200" smtClean="0"/>
            <a:t>: STUPŇOVÁNÍ </a:t>
          </a:r>
          <a:r>
            <a:rPr lang="cs-CZ" sz="1800" kern="1200" dirty="0" smtClean="0"/>
            <a:t>PŘÍDAVNÝCH JMEN </a:t>
          </a:r>
          <a:r>
            <a:rPr lang="cs-CZ" sz="1800" kern="1200" smtClean="0"/>
            <a:t>- NEPRAVIDELNÁ</a:t>
          </a:r>
          <a:endParaRPr lang="cs-CZ" sz="1800" kern="1200" dirty="0"/>
        </a:p>
      </dsp:txBody>
      <dsp:txXfrm>
        <a:off x="1273857" y="1222902"/>
        <a:ext cx="7151079" cy="407634"/>
      </dsp:txXfrm>
    </dsp:sp>
    <dsp:sp modelId="{10B0AAF3-16BE-4B9A-A567-5D5A0E0FD953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FD393-BD0F-4866-BD5F-B29A45D964CD}">
      <dsp:nvSpPr>
        <dsp:cNvPr id="0" name=""/>
        <dsp:cNvSpPr/>
      </dsp:nvSpPr>
      <dsp:spPr>
        <a:xfrm>
          <a:off x="1273857" y="1630536"/>
          <a:ext cx="7151079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CZ.1.07/1.4.00/21.2975</a:t>
          </a:r>
          <a:endParaRPr lang="cs-CZ" sz="1800" kern="1200" dirty="0"/>
        </a:p>
      </dsp:txBody>
      <dsp:txXfrm>
        <a:off x="1273857" y="1630536"/>
        <a:ext cx="7151079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11.4.2013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26608386"/>
              </p:ext>
            </p:extLst>
          </p:nvPr>
        </p:nvGraphicFramePr>
        <p:xfrm>
          <a:off x="323528" y="1052737"/>
          <a:ext cx="84249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526655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ABB229-8D3B-4694-996A-96F23CF144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05CE8C-CC26-4C3E-AC11-E15060ECD7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2A0455-90FF-4808-ABD0-F02540D31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40AFEC-043D-4C43-A2F9-D0F5331DF3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13FC574-E1CD-4FB4-B054-0B805CE044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9D679B-A015-4ECF-8348-D1034C574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C9F71D-1B4F-4AD9-A4A6-86ADEFC8AF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B08C86-7E15-44DC-BE7F-FFB55DD49D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B0AAF3-16BE-4B9A-A567-5D5A0E0FD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5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EFD393-BD0F-4866-BD5F-B29A45D964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sz="2800" dirty="0" smtClean="0"/>
              <a:t>Materiál je určen pro práci žáků ZŠ 2. stupeň (6. třída) v předmětu anglický jazyk. Prezentace je určena </a:t>
            </a:r>
            <a:r>
              <a:rPr lang="cs-CZ" sz="2800" dirty="0"/>
              <a:t>k </a:t>
            </a:r>
            <a:r>
              <a:rPr lang="cs-CZ" sz="2800" dirty="0" smtClean="0"/>
              <a:t>vysvětlení gramatiky stupňování přídavných jmen – nepravidelná.</a:t>
            </a:r>
          </a:p>
          <a:p>
            <a:pPr marL="0" indent="0" algn="just">
              <a:buNone/>
            </a:pPr>
            <a:r>
              <a:rPr lang="cs-CZ" sz="2800" dirty="0" smtClean="0"/>
              <a:t>Přechod snímků je též nastaven ručně při kliknutí myší, aby mohl učitel dostatečně žákům učivo vysvětlit.</a:t>
            </a:r>
          </a:p>
          <a:p>
            <a:pPr marL="0" indent="0">
              <a:buNone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811497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3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548680"/>
            <a:ext cx="8928992" cy="557748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Datum vytvoření:  </a:t>
            </a:r>
            <a:r>
              <a:rPr lang="cs-CZ" dirty="0" smtClean="0"/>
              <a:t>23. 12. 2012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 b="1" dirty="0" smtClean="0"/>
              <a:t>Klíčová slova</a:t>
            </a:r>
            <a:r>
              <a:rPr lang="cs-CZ" dirty="0" smtClean="0"/>
              <a:t>: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bad</a:t>
            </a:r>
            <a:r>
              <a:rPr lang="cs-CZ" dirty="0" smtClean="0"/>
              <a:t>, far, </a:t>
            </a:r>
            <a:r>
              <a:rPr lang="cs-CZ" dirty="0" err="1" smtClean="0"/>
              <a:t>good</a:t>
            </a:r>
            <a:r>
              <a:rPr lang="cs-CZ" dirty="0" smtClean="0"/>
              <a:t>, </a:t>
            </a:r>
            <a:r>
              <a:rPr lang="cs-CZ" dirty="0" err="1" smtClean="0"/>
              <a:t>little</a:t>
            </a:r>
            <a:r>
              <a:rPr lang="cs-CZ" dirty="0" smtClean="0"/>
              <a:t>, much, many, </a:t>
            </a:r>
            <a:r>
              <a:rPr lang="cs-CZ" dirty="0" err="1" smtClean="0"/>
              <a:t>some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78310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683568" y="1556792"/>
            <a:ext cx="7772400" cy="1362075"/>
          </a:xfrm>
        </p:spPr>
        <p:txBody>
          <a:bodyPr/>
          <a:lstStyle/>
          <a:p>
            <a:pPr algn="ctr"/>
            <a:r>
              <a:rPr lang="cs-CZ" dirty="0" smtClean="0"/>
              <a:t> </a:t>
            </a:r>
            <a:endParaRPr lang="cs-CZ" cap="none" dirty="0"/>
          </a:p>
        </p:txBody>
      </p:sp>
      <p:sp>
        <p:nvSpPr>
          <p:cNvPr id="3" name="Obdélník 2"/>
          <p:cNvSpPr/>
          <p:nvPr/>
        </p:nvSpPr>
        <p:spPr>
          <a:xfrm>
            <a:off x="143508" y="1905506"/>
            <a:ext cx="8856984" cy="304698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96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COMPARATIVES/SUPERLATIVES</a:t>
            </a:r>
            <a:endParaRPr lang="cs-CZ" sz="96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35102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0" y="1988840"/>
            <a:ext cx="9143998" cy="1080120"/>
          </a:xfrm>
        </p:spPr>
        <p:txBody>
          <a:bodyPr>
            <a:noAutofit/>
          </a:bodyPr>
          <a:lstStyle/>
          <a:p>
            <a:pPr algn="ctr"/>
            <a:r>
              <a:rPr lang="cs-CZ" sz="5400" b="1" dirty="0" smtClean="0"/>
              <a:t>Stupňují se nepravidelně.</a:t>
            </a:r>
            <a:endParaRPr lang="cs-CZ" sz="5400" dirty="0"/>
          </a:p>
        </p:txBody>
      </p:sp>
      <p:sp>
        <p:nvSpPr>
          <p:cNvPr id="5" name="Obdélník 4"/>
          <p:cNvSpPr/>
          <p:nvPr/>
        </p:nvSpPr>
        <p:spPr>
          <a:xfrm>
            <a:off x="3206968" y="404664"/>
            <a:ext cx="30698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Pravidla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4123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7304875"/>
              </p:ext>
            </p:extLst>
          </p:nvPr>
        </p:nvGraphicFramePr>
        <p:xfrm>
          <a:off x="107504" y="692696"/>
          <a:ext cx="8856983" cy="5444447"/>
        </p:xfrm>
        <a:graphic>
          <a:graphicData uri="http://schemas.openxmlformats.org/drawingml/2006/table">
            <a:tbl>
              <a:tblPr/>
              <a:tblGrid>
                <a:gridCol w="2983210"/>
                <a:gridCol w="3205561"/>
                <a:gridCol w="2668212"/>
              </a:tblGrid>
              <a:tr h="745770">
                <a:tc>
                  <a:txBody>
                    <a:bodyPr/>
                    <a:lstStyle/>
                    <a:p>
                      <a:pPr algn="ctr"/>
                      <a:r>
                        <a:rPr lang="cs-CZ" sz="1700" b="1" dirty="0"/>
                        <a:t>Nepravidelná př. </a:t>
                      </a:r>
                      <a:r>
                        <a:rPr lang="cs-CZ" sz="1700" b="1" dirty="0" err="1"/>
                        <a:t>jm</a:t>
                      </a:r>
                      <a:r>
                        <a:rPr lang="cs-CZ" sz="1700" b="1" dirty="0"/>
                        <a:t>.</a:t>
                      </a:r>
                    </a:p>
                  </a:txBody>
                  <a:tcPr marL="88744" marR="88744" marT="44372" marB="4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chemeClr val="accent3">
                            <a:lumMod val="40000"/>
                            <a:lumOff val="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 dirty="0"/>
                        <a:t>2 - </a:t>
                      </a:r>
                      <a:r>
                        <a:rPr lang="cs-CZ" sz="1700" b="1" dirty="0" err="1"/>
                        <a:t>hý</a:t>
                      </a:r>
                      <a:r>
                        <a:rPr lang="cs-CZ" sz="1700" b="1" dirty="0"/>
                        <a:t> stupeň</a:t>
                      </a:r>
                    </a:p>
                  </a:txBody>
                  <a:tcPr marL="88744" marR="88744" marT="44372" marB="4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chemeClr val="accent3">
                            <a:lumMod val="40000"/>
                            <a:lumOff val="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700" b="1" dirty="0"/>
                        <a:t>3 - </a:t>
                      </a:r>
                      <a:r>
                        <a:rPr lang="cs-CZ" sz="1700" b="1" dirty="0" err="1"/>
                        <a:t>tí</a:t>
                      </a:r>
                      <a:r>
                        <a:rPr lang="cs-CZ" sz="1700" b="1" dirty="0"/>
                        <a:t> stupeň</a:t>
                      </a:r>
                    </a:p>
                  </a:txBody>
                  <a:tcPr marL="88744" marR="88744" marT="44372" marB="44372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>
                      <a:gsLst>
                        <a:gs pos="0">
                          <a:schemeClr val="accent3">
                            <a:lumMod val="40000"/>
                            <a:lumOff val="60000"/>
                          </a:schemeClr>
                        </a:gs>
                        <a:gs pos="50000">
                          <a:schemeClr val="accent1">
                            <a:tint val="44500"/>
                            <a:satMod val="160000"/>
                          </a:schemeClr>
                        </a:gs>
                        <a:gs pos="100000">
                          <a:schemeClr val="accent1">
                            <a:tint val="23500"/>
                            <a:satMod val="160000"/>
                          </a:schemeClr>
                        </a:gs>
                      </a:gsLst>
                      <a:lin ang="5400000" scaled="0"/>
                    </a:gradFill>
                  </a:tcPr>
                </a:tc>
              </a:tr>
              <a:tr h="426154">
                <a:tc>
                  <a:txBody>
                    <a:bodyPr/>
                    <a:lstStyle/>
                    <a:p>
                      <a:pPr algn="ctr"/>
                      <a:r>
                        <a:rPr lang="cs-CZ" sz="2250" b="1" baseline="0" dirty="0" err="1"/>
                        <a:t>bad</a:t>
                      </a:r>
                      <a:endParaRPr lang="cs-CZ" sz="2250" b="1" baseline="0" dirty="0"/>
                    </a:p>
                  </a:txBody>
                  <a:tcPr marL="88744" marR="88744" marT="44372" marB="4437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50" b="1" baseline="0" dirty="0" err="1"/>
                        <a:t>worse</a:t>
                      </a:r>
                      <a:endParaRPr lang="cs-CZ" sz="2250" b="1" baseline="0" dirty="0"/>
                    </a:p>
                  </a:txBody>
                  <a:tcPr marL="88744" marR="88744" marT="44372" marB="4437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50" b="1" baseline="0" dirty="0" err="1" smtClean="0"/>
                        <a:t>The</a:t>
                      </a:r>
                      <a:r>
                        <a:rPr lang="cs-CZ" sz="2250" b="1" baseline="0" smtClean="0"/>
                        <a:t> worst</a:t>
                      </a:r>
                      <a:endParaRPr lang="cs-CZ" sz="2250" b="1" baseline="0" dirty="0"/>
                    </a:p>
                  </a:txBody>
                  <a:tcPr marL="88744" marR="88744" marT="44372" marB="4437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04617">
                <a:tc>
                  <a:txBody>
                    <a:bodyPr/>
                    <a:lstStyle/>
                    <a:p>
                      <a:pPr algn="ctr"/>
                      <a:r>
                        <a:rPr lang="it-IT" sz="2250" b="1" baseline="0" dirty="0"/>
                        <a:t>far </a:t>
                      </a:r>
                      <a:br>
                        <a:rPr lang="it-IT" sz="2250" b="1" baseline="0" dirty="0"/>
                      </a:br>
                      <a:r>
                        <a:rPr lang="it-IT" sz="2250" b="1" baseline="0" dirty="0"/>
                        <a:t>(dva tvary pro 2</a:t>
                      </a:r>
                      <a:r>
                        <a:rPr lang="it-IT" sz="2250" b="1" baseline="0" dirty="0" smtClean="0"/>
                        <a:t>.</a:t>
                      </a:r>
                      <a:r>
                        <a:rPr lang="cs-CZ" sz="2250" b="1" baseline="0" dirty="0" smtClean="0"/>
                        <a:t> </a:t>
                      </a:r>
                      <a:r>
                        <a:rPr lang="it-IT" sz="2250" b="1" baseline="0" dirty="0" smtClean="0"/>
                        <a:t>i </a:t>
                      </a:r>
                      <a:r>
                        <a:rPr lang="it-IT" sz="2250" b="1" baseline="0" dirty="0"/>
                        <a:t>3</a:t>
                      </a:r>
                      <a:r>
                        <a:rPr lang="it-IT" sz="2250" b="1" baseline="0" dirty="0" smtClean="0"/>
                        <a:t>.</a:t>
                      </a:r>
                      <a:r>
                        <a:rPr lang="cs-CZ" sz="2250" b="1" baseline="0" dirty="0" smtClean="0"/>
                        <a:t> </a:t>
                      </a:r>
                      <a:r>
                        <a:rPr lang="it-IT" sz="2250" b="1" baseline="0" dirty="0" smtClean="0"/>
                        <a:t>stupeň</a:t>
                      </a:r>
                      <a:r>
                        <a:rPr lang="it-IT" sz="2250" b="1" baseline="0" dirty="0"/>
                        <a:t>)</a:t>
                      </a:r>
                    </a:p>
                  </a:txBody>
                  <a:tcPr marL="88744" marR="88744" marT="44372" marB="4437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2250" b="1" baseline="0" dirty="0"/>
                        <a:t>father (pro </a:t>
                      </a:r>
                      <a:r>
                        <a:rPr lang="en-US" sz="2250" b="1" baseline="0" dirty="0" err="1"/>
                        <a:t>vzdálenost</a:t>
                      </a:r>
                      <a:r>
                        <a:rPr lang="en-US" sz="2250" b="1" baseline="0" dirty="0"/>
                        <a:t>)</a:t>
                      </a:r>
                      <a:br>
                        <a:rPr lang="en-US" sz="2250" b="1" baseline="0" dirty="0"/>
                      </a:br>
                      <a:r>
                        <a:rPr lang="en-US" sz="2250" b="1" baseline="0" dirty="0"/>
                        <a:t>further (</a:t>
                      </a:r>
                      <a:r>
                        <a:rPr lang="en-US" sz="2250" b="1" baseline="0" dirty="0" err="1"/>
                        <a:t>vzdálenost</a:t>
                      </a:r>
                      <a:r>
                        <a:rPr lang="en-US" sz="2250" b="1" baseline="0" dirty="0"/>
                        <a:t>+ </a:t>
                      </a:r>
                      <a:r>
                        <a:rPr lang="en-US" sz="2250" b="1" baseline="0" dirty="0" err="1"/>
                        <a:t>čas</a:t>
                      </a:r>
                      <a:r>
                        <a:rPr lang="en-US" sz="2250" b="1" baseline="0" dirty="0"/>
                        <a:t>)</a:t>
                      </a:r>
                    </a:p>
                  </a:txBody>
                  <a:tcPr marL="88744" marR="88744" marT="44372" marB="4437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50" b="1" baseline="0" dirty="0" err="1" smtClean="0"/>
                        <a:t>The</a:t>
                      </a:r>
                      <a:r>
                        <a:rPr lang="cs-CZ" sz="2250" b="1" baseline="0" dirty="0" smtClean="0"/>
                        <a:t> </a:t>
                      </a:r>
                      <a:r>
                        <a:rPr lang="cs-CZ" sz="2250" b="1" baseline="0" dirty="0" err="1" smtClean="0"/>
                        <a:t>farthest</a:t>
                      </a:r>
                      <a:r>
                        <a:rPr lang="cs-CZ" sz="2250" b="1" baseline="0" dirty="0"/>
                        <a:t/>
                      </a:r>
                      <a:br>
                        <a:rPr lang="cs-CZ" sz="2250" b="1" baseline="0" dirty="0"/>
                      </a:br>
                      <a:r>
                        <a:rPr lang="cs-CZ" sz="2250" b="1" baseline="0" dirty="0" err="1" smtClean="0"/>
                        <a:t>the</a:t>
                      </a:r>
                      <a:r>
                        <a:rPr lang="cs-CZ" sz="2250" b="1" baseline="0" dirty="0" smtClean="0"/>
                        <a:t> </a:t>
                      </a:r>
                      <a:r>
                        <a:rPr lang="cs-CZ" sz="2250" b="1" baseline="0" dirty="0" err="1" smtClean="0"/>
                        <a:t>furthest</a:t>
                      </a:r>
                      <a:r>
                        <a:rPr lang="cs-CZ" sz="2250" b="1" baseline="0" dirty="0" smtClean="0"/>
                        <a:t> </a:t>
                      </a:r>
                      <a:endParaRPr lang="cs-CZ" sz="2250" b="1" baseline="0" dirty="0"/>
                    </a:p>
                  </a:txBody>
                  <a:tcPr marL="88744" marR="88744" marT="44372" marB="4437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154">
                <a:tc>
                  <a:txBody>
                    <a:bodyPr/>
                    <a:lstStyle/>
                    <a:p>
                      <a:pPr algn="ctr"/>
                      <a:r>
                        <a:rPr lang="cs-CZ" sz="2250" b="1" baseline="0" dirty="0" err="1"/>
                        <a:t>good</a:t>
                      </a:r>
                      <a:endParaRPr lang="cs-CZ" sz="2250" b="1" baseline="0" dirty="0"/>
                    </a:p>
                  </a:txBody>
                  <a:tcPr marL="88744" marR="88744" marT="44372" marB="4437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50" b="1" baseline="0" dirty="0" err="1"/>
                        <a:t>better</a:t>
                      </a:r>
                      <a:endParaRPr lang="cs-CZ" sz="2250" b="1" baseline="0" dirty="0"/>
                    </a:p>
                  </a:txBody>
                  <a:tcPr marL="88744" marR="88744" marT="44372" marB="4437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50" b="1" baseline="0" dirty="0" err="1" smtClean="0"/>
                        <a:t>The</a:t>
                      </a:r>
                      <a:r>
                        <a:rPr lang="cs-CZ" sz="2250" b="1" baseline="0" dirty="0" smtClean="0"/>
                        <a:t> </a:t>
                      </a:r>
                      <a:r>
                        <a:rPr lang="cs-CZ" sz="2250" b="1" baseline="0" dirty="0" err="1" smtClean="0"/>
                        <a:t>best</a:t>
                      </a:r>
                      <a:endParaRPr lang="cs-CZ" sz="2250" b="1" baseline="0" dirty="0"/>
                    </a:p>
                  </a:txBody>
                  <a:tcPr marL="88744" marR="88744" marT="44372" marB="4437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385002">
                <a:tc>
                  <a:txBody>
                    <a:bodyPr/>
                    <a:lstStyle/>
                    <a:p>
                      <a:pPr algn="ctr"/>
                      <a:r>
                        <a:rPr lang="cs-CZ" sz="2250" b="1" baseline="0" dirty="0" err="1"/>
                        <a:t>little</a:t>
                      </a:r>
                      <a:r>
                        <a:rPr lang="cs-CZ" sz="2250" b="1" baseline="0" dirty="0"/>
                        <a:t> (malý )</a:t>
                      </a:r>
                      <a:br>
                        <a:rPr lang="cs-CZ" sz="2250" b="1" baseline="0" dirty="0"/>
                      </a:br>
                      <a:r>
                        <a:rPr lang="cs-CZ" sz="2250" b="1" baseline="0" dirty="0" err="1"/>
                        <a:t>little</a:t>
                      </a:r>
                      <a:r>
                        <a:rPr lang="cs-CZ" sz="2250" b="1" baseline="0" dirty="0"/>
                        <a:t> (málo) </a:t>
                      </a:r>
                    </a:p>
                  </a:txBody>
                  <a:tcPr marL="88744" marR="88744" marT="44372" marB="4437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50" b="1" baseline="0" dirty="0" err="1"/>
                        <a:t>smaller</a:t>
                      </a:r>
                      <a:r>
                        <a:rPr lang="cs-CZ" sz="2250" b="1" baseline="0" dirty="0"/>
                        <a:t> (malý - velikostí)</a:t>
                      </a:r>
                      <a:br>
                        <a:rPr lang="cs-CZ" sz="2250" b="1" baseline="0" dirty="0"/>
                      </a:br>
                      <a:r>
                        <a:rPr lang="cs-CZ" sz="2250" b="1" baseline="0" dirty="0" err="1"/>
                        <a:t>less</a:t>
                      </a:r>
                      <a:r>
                        <a:rPr lang="cs-CZ" sz="2250" b="1" baseline="0" dirty="0"/>
                        <a:t> / </a:t>
                      </a:r>
                      <a:r>
                        <a:rPr lang="cs-CZ" sz="2250" b="1" baseline="0" dirty="0" err="1"/>
                        <a:t>lesser</a:t>
                      </a:r>
                      <a:r>
                        <a:rPr lang="cs-CZ" sz="2250" b="1" baseline="0" dirty="0"/>
                        <a:t> (</a:t>
                      </a:r>
                      <a:r>
                        <a:rPr lang="cs-CZ" sz="2250" b="1" baseline="0" dirty="0" err="1"/>
                        <a:t>little</a:t>
                      </a:r>
                      <a:r>
                        <a:rPr lang="cs-CZ" sz="2250" b="1" baseline="0" dirty="0"/>
                        <a:t> </a:t>
                      </a:r>
                      <a:r>
                        <a:rPr lang="cs-CZ" sz="2250" b="1" baseline="0" dirty="0" err="1"/>
                        <a:t>money</a:t>
                      </a:r>
                      <a:r>
                        <a:rPr lang="cs-CZ" sz="2250" b="1" baseline="0" dirty="0"/>
                        <a:t>)</a:t>
                      </a:r>
                    </a:p>
                  </a:txBody>
                  <a:tcPr marL="88744" marR="88744" marT="44372" marB="4437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50" b="1" baseline="0" dirty="0" err="1" smtClean="0"/>
                        <a:t>The</a:t>
                      </a:r>
                      <a:r>
                        <a:rPr lang="cs-CZ" sz="2250" b="1" baseline="0" dirty="0" smtClean="0"/>
                        <a:t> </a:t>
                      </a:r>
                      <a:r>
                        <a:rPr lang="cs-CZ" sz="2250" b="1" baseline="0" dirty="0" err="1" smtClean="0"/>
                        <a:t>smallest</a:t>
                      </a:r>
                      <a:r>
                        <a:rPr lang="cs-CZ" sz="2250" b="1" baseline="0" dirty="0" smtClean="0"/>
                        <a:t> </a:t>
                      </a:r>
                      <a:r>
                        <a:rPr lang="cs-CZ" sz="2250" b="1" baseline="0" dirty="0"/>
                        <a:t/>
                      </a:r>
                      <a:br>
                        <a:rPr lang="cs-CZ" sz="2250" b="1" baseline="0" dirty="0"/>
                      </a:br>
                      <a:r>
                        <a:rPr lang="cs-CZ" sz="2250" b="1" baseline="0" dirty="0" err="1" smtClean="0"/>
                        <a:t>the</a:t>
                      </a:r>
                      <a:r>
                        <a:rPr lang="cs-CZ" sz="2250" b="1" baseline="0" dirty="0" smtClean="0"/>
                        <a:t> least </a:t>
                      </a:r>
                      <a:r>
                        <a:rPr lang="cs-CZ" sz="2250" b="1" baseline="0" dirty="0"/>
                        <a:t/>
                      </a:r>
                      <a:br>
                        <a:rPr lang="cs-CZ" sz="2250" b="1" baseline="0" dirty="0"/>
                      </a:br>
                      <a:endParaRPr lang="cs-CZ" sz="2250" b="1" baseline="0" dirty="0"/>
                    </a:p>
                  </a:txBody>
                  <a:tcPr marL="88744" marR="88744" marT="44372" marB="4437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5770">
                <a:tc>
                  <a:txBody>
                    <a:bodyPr/>
                    <a:lstStyle/>
                    <a:p>
                      <a:pPr algn="ctr"/>
                      <a:r>
                        <a:rPr lang="cs-CZ" sz="2250" b="1" baseline="0" dirty="0"/>
                        <a:t>much, many, </a:t>
                      </a:r>
                      <a:r>
                        <a:rPr lang="cs-CZ" sz="2250" b="1" baseline="0" dirty="0" err="1"/>
                        <a:t>some</a:t>
                      </a:r>
                      <a:endParaRPr lang="cs-CZ" sz="2250" b="1" baseline="0" dirty="0"/>
                    </a:p>
                  </a:txBody>
                  <a:tcPr marL="88744" marR="88744" marT="44372" marB="4437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50" b="1" baseline="0" dirty="0"/>
                        <a:t>more</a:t>
                      </a:r>
                    </a:p>
                  </a:txBody>
                  <a:tcPr marL="88744" marR="88744" marT="44372" marB="4437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250" b="1" baseline="0" dirty="0" err="1" smtClean="0"/>
                        <a:t>The</a:t>
                      </a:r>
                      <a:r>
                        <a:rPr lang="cs-CZ" sz="2250" b="1" baseline="0" dirty="0" smtClean="0"/>
                        <a:t> most</a:t>
                      </a:r>
                      <a:endParaRPr lang="cs-CZ" sz="2250" b="1" baseline="0" dirty="0"/>
                    </a:p>
                  </a:txBody>
                  <a:tcPr marL="88744" marR="88744" marT="44372" marB="44372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2339752" y="1584542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7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/>
            </a:r>
            <a:br>
              <a:rPr kumimoji="0" lang="cs-CZ" sz="700" b="1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</a:br>
            <a:endParaRPr kumimoji="0" lang="cs-CZ" sz="700" b="1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1024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r>
              <a:rPr lang="cs-CZ" dirty="0"/>
              <a:t>Program Microsoft Office 2010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Documents and Settings\fsc\Local Settings\Temporary Internet Files\Content.IE5\YH1P8K1E\MC9004420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861048"/>
            <a:ext cx="1857375" cy="18383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1483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594 -0.0081 L -0.04584 0.09097 L -0.00781 -0.0081 L 0.03247 0.09097 L 0.07275 -0.0081 L 0.11042 0.09097 L 0.1507 -0.0081 L 0.18872 0.09097 L 0.229 -0.0081 L 0.26928 0.09097 L 0.3073 -0.0081 L 0.34757 0.09097 L 0.38525 -0.0081 L 0.42553 0.09097 L 0.4658 -0.0081 L 0.50365 0.09097 L 0.54428 -0.0081 " pathEditMode="relative" rAng="0" ptsTypes="FFFFFFFFFFFFFFFFF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510" y="4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677</TotalTime>
  <Words>145</Words>
  <Application>Microsoft Office PowerPoint</Application>
  <PresentationFormat>Předvádění na obrazovce (4:3)</PresentationFormat>
  <Paragraphs>36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Prezentace aplikace PowerPoint</vt:lpstr>
      <vt:lpstr> </vt:lpstr>
      <vt:lpstr>Prezentace aplikace PowerPoint</vt:lpstr>
      <vt:lpstr>Prezentace aplikace PowerPoint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profesor</cp:lastModifiedBy>
  <cp:revision>106</cp:revision>
  <dcterms:created xsi:type="dcterms:W3CDTF">2011-06-20T10:40:08Z</dcterms:created>
  <dcterms:modified xsi:type="dcterms:W3CDTF">2013-04-11T15:02:25Z</dcterms:modified>
</cp:coreProperties>
</file>