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57" r:id="rId4"/>
    <p:sldId id="259" r:id="rId5"/>
    <p:sldId id="260" r:id="rId6"/>
    <p:sldId id="258" r:id="rId7"/>
    <p:sldId id="261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4EF05F06-DE6E-4150-84E8-55FF863CC319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5C463EDD-C79D-4E95-94E2-5C42AD69462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05F06-DE6E-4150-84E8-55FF863CC319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63EDD-C79D-4E95-94E2-5C42AD694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EF05F06-DE6E-4150-84E8-55FF863CC319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5C463EDD-C79D-4E95-94E2-5C42AD694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EF05F06-DE6E-4150-84E8-55FF863CC319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C463EDD-C79D-4E95-94E2-5C42AD694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EF05F06-DE6E-4150-84E8-55FF863CC319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C463EDD-C79D-4E95-94E2-5C42AD69462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05F06-DE6E-4150-84E8-55FF863CC319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63EDD-C79D-4E95-94E2-5C42AD694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05F06-DE6E-4150-84E8-55FF863CC319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63EDD-C79D-4E95-94E2-5C42AD694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EF05F06-DE6E-4150-84E8-55FF863CC319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C463EDD-C79D-4E95-94E2-5C42AD694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EF05F06-DE6E-4150-84E8-55FF863CC319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C463EDD-C79D-4E95-94E2-5C42AD69462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EF05F06-DE6E-4150-84E8-55FF863CC319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C463EDD-C79D-4E95-94E2-5C42AD694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4EF05F06-DE6E-4150-84E8-55FF863CC319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5C463EDD-C79D-4E95-94E2-5C42AD694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05F06-DE6E-4150-84E8-55FF863CC319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63EDD-C79D-4E95-94E2-5C42AD694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4EF05F06-DE6E-4150-84E8-55FF863CC319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5C463EDD-C79D-4E95-94E2-5C42AD69462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13470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3176250"/>
              </p:ext>
            </p:extLst>
          </p:nvPr>
        </p:nvGraphicFramePr>
        <p:xfrm>
          <a:off x="1427562" y="3501008"/>
          <a:ext cx="6522734" cy="14337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</a:rPr>
                        <a:t>VY_32_INOVACE_414_JARO</a:t>
                      </a:r>
                      <a:endParaRPr lang="cs-CZ" sz="110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</a:rPr>
                        <a:t>ZMĚNY V PŘÍRODĚ, JARNÍ MĚSÍCE, ZAČÁTEK JARA, ROVNÍ ROVNODENNOST</a:t>
                      </a:r>
                      <a:endParaRPr lang="cs-CZ" sz="1100" dirty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8281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123728" y="116632"/>
            <a:ext cx="4680520" cy="1152128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79512" y="1268760"/>
            <a:ext cx="8595838" cy="5328592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tříd, jako výkladová hodina přírodovědy </a:t>
            </a:r>
            <a:r>
              <a:rPr lang="cs-CZ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živá příroda.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určí správné datum začátku jara, vysvětlí pojem jarní rovnodennost.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Popíší změny v přírodě s příchodem jara ( květiny, stromy, živočichové).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Upevní si znalosti o jarních měsících a samotném začátku jara.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6: pampeliška, podběl, mochna, hlaváček, prvosenka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7: sasanka, bledule, sněženka, sedmikráska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8: krokus, fialka, jaterník</a:t>
            </a:r>
          </a:p>
          <a:p>
            <a:pPr marL="457200" indent="-457200" algn="l"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č. 9: třešeň, meruňka, jabloň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b="1" dirty="0" smtClean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ü"/>
            </a:pP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57637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638" y="1556792"/>
            <a:ext cx="8229600" cy="2088108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</a:t>
            </a:r>
            <a:endParaRPr lang="cs-CZ" sz="96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4" descr="C:\Documents and Settings\profesor\Local Settings\Temporary Internet Files\Content.IE5\2WCR1T0A\MC9003606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64704"/>
            <a:ext cx="2244604" cy="133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profesor\Local Settings\Temporary Internet Files\Content.IE5\2WCR1T0A\MC9004046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535" y="633561"/>
            <a:ext cx="2376264" cy="2081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profesor\Local Settings\Temporary Internet Files\Content.IE5\2WCR1T0A\MC9002818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93047"/>
            <a:ext cx="2520280" cy="222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profesor\Local Settings\Temporary Internet Files\Content.IE5\2WCR1T0A\MC9001228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567624"/>
            <a:ext cx="2099241" cy="267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305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6800" y="98072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ZAČÁTEK  JARA</a:t>
            </a:r>
            <a:endParaRPr lang="cs-CZ" sz="60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43672" y="2636912"/>
            <a:ext cx="5471638" cy="1440160"/>
          </a:xfrm>
        </p:spPr>
        <p:txBody>
          <a:bodyPr/>
          <a:lstStyle/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21. března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arní rovnodennost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Documents and Settings\profesor\Local Settings\Temporary Internet Files\Content.IE5\7SVVMLP3\MC9003468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12474"/>
            <a:ext cx="2952328" cy="2859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profesor\Local Settings\Temporary Internet Files\Content.IE5\7SVVMLP3\MC90043745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920046"/>
            <a:ext cx="2952328" cy="2329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3237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3116" y="1052736"/>
            <a:ext cx="8229600" cy="1647304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JARNÍ MĚSÍCE</a:t>
            </a:r>
            <a:endParaRPr lang="cs-CZ" sz="60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56248" y="2700040"/>
            <a:ext cx="22322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březen</a:t>
            </a:r>
            <a:endParaRPr lang="cs-CZ" sz="2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547892" y="5651500"/>
            <a:ext cx="22322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duben</a:t>
            </a:r>
            <a:endParaRPr lang="cs-CZ" sz="2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847232" y="3640336"/>
            <a:ext cx="22322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prosinec</a:t>
            </a:r>
            <a:endParaRPr lang="cs-CZ" sz="2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71984" y="3598168"/>
            <a:ext cx="22322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</a:t>
            </a:r>
            <a:endParaRPr lang="cs-CZ" sz="2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963356" y="4649812"/>
            <a:ext cx="22322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červenec</a:t>
            </a:r>
            <a:endParaRPr lang="cs-CZ" sz="2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588108" y="4653136"/>
            <a:ext cx="22322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únor</a:t>
            </a:r>
            <a:endParaRPr lang="cs-CZ" sz="2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635896" y="5543996"/>
            <a:ext cx="22322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listopad</a:t>
            </a:r>
            <a:endParaRPr lang="cs-CZ" sz="2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992684" y="5805264"/>
            <a:ext cx="22322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srpen</a:t>
            </a:r>
            <a:endParaRPr lang="cs-CZ" sz="2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047296" y="2852936"/>
            <a:ext cx="22322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září</a:t>
            </a:r>
            <a:endParaRPr lang="cs-CZ" sz="2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040868" y="764704"/>
            <a:ext cx="22322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květen</a:t>
            </a:r>
            <a:endParaRPr lang="cs-CZ" sz="2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19944" y="2412008"/>
            <a:ext cx="22322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říjen</a:t>
            </a:r>
            <a:endParaRPr lang="cs-CZ" sz="2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016252" y="620688"/>
            <a:ext cx="2232248" cy="576064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leden</a:t>
            </a:r>
            <a:endParaRPr lang="cs-CZ" sz="2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29409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ZMĚNY NA JAŘE</a:t>
            </a:r>
            <a:endParaRPr lang="cs-CZ" sz="72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642910" y="2492896"/>
            <a:ext cx="7772400" cy="1440160"/>
          </a:xfrm>
        </p:spPr>
        <p:txBody>
          <a:bodyPr/>
          <a:lstStyle/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Dny se prodlužují, noci zkracují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Otepluje se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817640"/>
            <a:ext cx="2736304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 descr="C:\Documents and Settings\profesor\Local Settings\Temporary Internet Files\Content.IE5\2WCR1T0A\MC9002322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01008"/>
            <a:ext cx="2520280" cy="2562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0941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1969989"/>
            <a:ext cx="7772400" cy="1440159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JARNÍ KVĚTINY</a:t>
            </a:r>
            <a:endParaRPr lang="cs-CZ" sz="72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131120"/>
            <a:ext cx="7772400" cy="1008112"/>
          </a:xfrm>
        </p:spPr>
        <p:txBody>
          <a:bodyPr/>
          <a:lstStyle/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Kvetou do odstínu žluté.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1858" y="3847665"/>
            <a:ext cx="2016224" cy="2685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555" y="200100"/>
            <a:ext cx="2871986" cy="1768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794" y="3435672"/>
            <a:ext cx="2280956" cy="3049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275733" y="3843437"/>
            <a:ext cx="2304504" cy="2483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 descr="C:\Documents and Settings\profesor\Local Settings\Temporary Internet Files\Content.IE5\7SVVMLP3\MC900436883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6632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8022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3131840" y="3104942"/>
            <a:ext cx="5662042" cy="900122"/>
          </a:xfrm>
        </p:spPr>
        <p:txBody>
          <a:bodyPr/>
          <a:lstStyle/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Kvetou v odstínu bílé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04" y="3201144"/>
            <a:ext cx="2816175" cy="281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764704"/>
            <a:ext cx="3129186" cy="2086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05064"/>
            <a:ext cx="2808312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39540"/>
            <a:ext cx="2808312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915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43608" y="1179542"/>
            <a:ext cx="4680520" cy="1440160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Kvetou do modra </a:t>
            </a:r>
          </a:p>
          <a:p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až fialova.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99622"/>
            <a:ext cx="209550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126" y="980727"/>
            <a:ext cx="3373966" cy="3900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708920"/>
            <a:ext cx="2510591" cy="33567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3421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2487827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KVETOUCÍ OVOCNÉ STROMY</a:t>
            </a:r>
            <a:endParaRPr lang="cs-CZ" sz="60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-468560" y="2602430"/>
            <a:ext cx="7772400" cy="1241850"/>
          </a:xfrm>
        </p:spPr>
        <p:txBody>
          <a:bodyPr/>
          <a:lstStyle/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květ meruňky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Nejčastěji se pěstují jabloně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916832"/>
            <a:ext cx="2016224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03119">
            <a:off x="1103949" y="3793976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93096"/>
            <a:ext cx="2880320" cy="2165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6109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332656"/>
            <a:ext cx="7772400" cy="2952328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ZVÍŘATA NA JAŘE</a:t>
            </a:r>
            <a:endParaRPr lang="cs-CZ" sz="72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11560" y="3644969"/>
            <a:ext cx="7772400" cy="1385866"/>
          </a:xfrm>
        </p:spPr>
        <p:txBody>
          <a:bodyPr/>
          <a:lstStyle/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Opouštějí svá zimoviště.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Vydávají se za potravou.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593" y="1876762"/>
            <a:ext cx="1768207" cy="1768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 descr="C:\Documents and Settings\profesor\Local Settings\Temporary Internet Files\Content.IE5\2V6I1P9X\MP90026256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320" y="1902078"/>
            <a:ext cx="2620888" cy="1742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Documents and Settings\profesor\Local Settings\Temporary Internet Files\Content.IE5\2V6I1P9X\MP9004069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595" y="4880602"/>
            <a:ext cx="2848325" cy="1898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Documents and Settings\profesor\Local Settings\Temporary Internet Files\Content.IE5\QT3M48QX\MP90018254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389" y="4880602"/>
            <a:ext cx="2554029" cy="1702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1803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55576" y="620688"/>
            <a:ext cx="7772400" cy="2232248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SAVCI</a:t>
            </a:r>
            <a:endParaRPr lang="cs-CZ" sz="96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051720" y="2597207"/>
            <a:ext cx="4979168" cy="1285557"/>
          </a:xfrm>
        </p:spPr>
        <p:txBody>
          <a:bodyPr/>
          <a:lstStyle/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Rodí se mláďata.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Líná jim zimní srst.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832" y="1052736"/>
            <a:ext cx="2116832" cy="211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380" y="3882764"/>
            <a:ext cx="2764904" cy="276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77084"/>
            <a:ext cx="2808312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2222748" cy="2222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629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23528" y="532923"/>
            <a:ext cx="7200800" cy="2592288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Obojživelníci, plazi, ryby a hmyz</a:t>
            </a:r>
            <a:endParaRPr lang="cs-CZ" sz="54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67792" y="2967687"/>
            <a:ext cx="6264696" cy="900122"/>
          </a:xfrm>
        </p:spPr>
        <p:txBody>
          <a:bodyPr/>
          <a:lstStyle/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Mláďata se líhnou z vajíček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861048"/>
            <a:ext cx="2829024" cy="2354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C:\Documents and Settings\profesor\Local Settings\Temporary Internet Files\Content.IE5\QT3M48QX\MP9004318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221088"/>
            <a:ext cx="2040707" cy="1892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rofesor\Local Settings\Temporary Internet Files\Content.IE5\QT3M48QX\MP9004331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326405"/>
            <a:ext cx="2390656" cy="1541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7609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335684" y="1268760"/>
            <a:ext cx="3888432" cy="2088232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PTÁCI</a:t>
            </a:r>
            <a:endParaRPr lang="cs-CZ" sz="80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323528" y="3140968"/>
            <a:ext cx="5400600" cy="3197572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Stěhovaví se vrací z jihu.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Hnízdní období:</a:t>
            </a:r>
          </a:p>
          <a:p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Stavějí, opravují hnízda.</a:t>
            </a:r>
          </a:p>
          <a:p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Vysedí vejce a krmí své mladé.</a:t>
            </a:r>
          </a:p>
          <a:p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717032"/>
            <a:ext cx="2477492" cy="2477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 descr="C:\Documents and Settings\profesor\Local Settings\Temporary Internet Files\Content.IE5\7SVVMLP3\MP9004072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551193"/>
            <a:ext cx="2814816" cy="1875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profesor\Local Settings\Temporary Internet Files\Content.IE5\QT3M48QX\MP9004065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79512" y="699359"/>
            <a:ext cx="2630209" cy="1752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0104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829272" y="908720"/>
            <a:ext cx="6120680" cy="1836204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VELIKONOCE</a:t>
            </a:r>
            <a:endParaRPr lang="cs-CZ" sz="66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43608" y="2534933"/>
            <a:ext cx="7772400" cy="1890520"/>
          </a:xfrm>
        </p:spPr>
        <p:txBody>
          <a:bodyPr>
            <a:normAutofit fontScale="92500"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Svátky jara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Proutky: znaky mládí a zdraví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Malovaná vajíčka: symbol nového života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64704"/>
            <a:ext cx="230425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4372000"/>
            <a:ext cx="2037928" cy="2037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636" y="4425453"/>
            <a:ext cx="3096344" cy="198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2290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28638" y="188640"/>
            <a:ext cx="8229600" cy="6480720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>
                <a:solidFill>
                  <a:schemeClr val="accent1">
                    <a:lumMod val="50000"/>
                  </a:schemeClr>
                </a:solidFill>
              </a:rPr>
              <a:t>POUŽITÉ ZDROJE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 smtClean="0">
                <a:solidFill>
                  <a:schemeClr val="accent1">
                    <a:lumMod val="50000"/>
                  </a:schemeClr>
                </a:solidFill>
              </a:rPr>
              <a:t>Soubor:Primula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veris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subsp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macrocalyx.jpg.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3. 4. 2007, 23:32 [cit. 2012-02-07]. Dostupné z: http://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>cs.wikipedia.org/wiki/Soubor:Primula_veris_subsp_macrocalyx.jpg </a:t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 smtClean="0">
                <a:solidFill>
                  <a:schemeClr val="accent1">
                    <a:lumMod val="50000"/>
                  </a:schemeClr>
                </a:solidFill>
              </a:rPr>
              <a:t>Soubor:Coltsfoot.jpg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30. 3. 2008, 17:44 Náhled verze z 30. 3. 2008, 17:, 30. 3. 2008, 17:59 [cit. 2012-02-07]. Dostupné z: http://cs.wikipedia.org/wiki/Soubor:Coltsfoot.jpg </a:t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Soubor:Potentilla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neumanniana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02.jpg.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30. 5. 2007, 20:05 [cit. 2012-02-07]. Dostupné z: http://cs.wikipedia.org/wiki/Soubor:Potentilla_neumanniana_02.jpg </a:t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Soubor:Adonis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vernalis05.jpg.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16. 4. 2009, 17:32 [cit. 2012-02-07]. Dostupné z: http://cs.wikipedia.org/wiki/Soubor:Adonis_vernalis05.jpg 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Soubor:Galanthus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nivalis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close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-up aka.jpg.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30. 3. 2005, 21:29 [cit. 2012-02-07]. Dostupné z: http://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>cs.wikipedia.org/wiki/Soubor:Galanthus_nivalis_close-up_aka.jpg </a:t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Soubor:Leucojum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aestivum02.jpg.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24. 12. 2005, 10:32 Náhled verze z 24. 12. 2005, 1 [cit. 2012-02-07]. Dostupné z: http://cs.wikipedia.org/wiki/Soubor:Leucojum_aestivum02.jpg 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Soubor:Bellis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perennis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dsc00906.jpg.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22. 4. 2005, 08:28 [cit. 2012-02-07]. Dostupné z: http://cs.wikipedia.org/wiki/Soubor:Bellis_perennis_dsc00906.jpg 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Soubor:Anemone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nemorosa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001.JPG.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29. 4. 2007, 18:48 [cit. 2012-02-07]. Dostupné z: http://cs.wikipedia.org/wiki/Soubor:Anemone_nemorosa_001.JPG 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Soubor:Crocus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vernus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1.jpg.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3. 4. 2005, 11:41 Náhled verze z 3. 4. 2005, 11:41 [cit. 2012-02-07]. Dostupné z: http://cs.wikipedia.org/wiki/Soubor:Crocus_vernus_1.jpg 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Soubor:LeberblümchenHepaticaNoblis.jpg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23. 11. 2005, 19:38 Náhled verze z 23. 11. 2005, 1, 23. 11. 2005, 19:45 Náhled verze z 23. 11. 2005, 19:45 [cit. 2012-02-07]. Dostupné z: http://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>cs.wikipedia.org/wiki/Soubor:Leberbl%C3%BCmchenHepaticaNoblis.jpg </a:t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Soubor:Viola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odorata2JPG.jpg.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27. 3. 2007, 20:50 Náhled verze z 27. 3. 2007, 20: [cit. 2012-02-07]. Dostupné z: http://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>cs.wikipedia.org/wiki/Soubor:Viola_odorata2JPG.jpg </a:t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Soubor:Apricot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blossom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detail1.jpg. In: .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27. 2. 2005, 02:53, 26. 3. 2005, 09:01 Náhled verze z 26. 3. 2005, 09:01 [cit. 2012-02-07]. Dostupné z: http://cs.wikipedia.org/wiki/Soubor:Apricot_blossom_detail1.jpg </a:t>
            </a:r>
            <a: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18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Soubor:DSCF4435.JPG.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8. 5. 2006, 22:31 [cit. 2012-02-07]. Dostupné z: http://cs.wikipedia.org/wiki/Soubor:DSCF4435.JPG </a:t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9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Soubor:Twelve-rod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pomlazka.jpg. In: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Wikipedia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the</a:t>
            </a:r>
            <a:r>
              <a:rPr lang="cs-CZ" sz="900" i="1" dirty="0">
                <a:solidFill>
                  <a:schemeClr val="accent1">
                    <a:lumMod val="50000"/>
                  </a:schemeClr>
                </a:solidFill>
              </a:rPr>
              <a:t> free </a:t>
            </a:r>
            <a:r>
              <a:rPr lang="cs-CZ" sz="900" i="1" dirty="0" err="1">
                <a:solidFill>
                  <a:schemeClr val="accent1">
                    <a:lumMod val="50000"/>
                  </a:schemeClr>
                </a:solidFill>
              </a:rPr>
              <a:t>encyclopedia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[online]. San Francisco (CA):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Wikimedia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900" dirty="0" err="1">
                <a:solidFill>
                  <a:schemeClr val="accent1">
                    <a:lumMod val="50000"/>
                  </a:schemeClr>
                </a:solidFill>
              </a:rPr>
              <a:t>Foundation</a:t>
            </a:r>
            <a:r>
              <a:rPr lang="cs-CZ" sz="900" dirty="0">
                <a:solidFill>
                  <a:schemeClr val="accent1">
                    <a:lumMod val="50000"/>
                  </a:schemeClr>
                </a:solidFill>
              </a:rPr>
              <a:t>, 3. 5. 2011, 10:11, 3. 5. 2011, 10:16 [cit. 2012-02-07]. Dostupné z: http://cs.wikipedia.org/wiki/Soubor:Twelve-rod_pomlazka.jpg </a:t>
            </a:r>
          </a:p>
        </p:txBody>
      </p:sp>
    </p:spTree>
    <p:extLst>
      <p:ext uri="{BB962C8B-B14F-4D97-AF65-F5344CB8AC3E}">
        <p14:creationId xmlns:p14="http://schemas.microsoft.com/office/powerpoint/2010/main" val="4472877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Vlastní 9">
      <a:dk1>
        <a:srgbClr val="FFC000"/>
      </a:dk1>
      <a:lt1>
        <a:srgbClr val="00B050"/>
      </a:lt1>
      <a:dk2>
        <a:srgbClr val="81D319"/>
      </a:dk2>
      <a:lt2>
        <a:srgbClr val="FFFF00"/>
      </a:lt2>
      <a:accent1>
        <a:srgbClr val="903D00"/>
      </a:accent1>
      <a:accent2>
        <a:srgbClr val="A7EA52"/>
      </a:accent2>
      <a:accent3>
        <a:srgbClr val="A7EA52"/>
      </a:accent3>
      <a:accent4>
        <a:srgbClr val="D85C00"/>
      </a:accent4>
      <a:accent5>
        <a:srgbClr val="FF8021"/>
      </a:accent5>
      <a:accent6>
        <a:srgbClr val="F14124"/>
      </a:accent6>
      <a:hlink>
        <a:srgbClr val="92D050"/>
      </a:hlink>
      <a:folHlink>
        <a:srgbClr val="903D0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295</TotalTime>
  <Words>248</Words>
  <Application>Microsoft Office PowerPoint</Application>
  <PresentationFormat>Předvádění na obrazovce (4:3)</PresentationFormat>
  <Paragraphs>65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Brooklet</vt:lpstr>
      <vt:lpstr>Prezentace aplikace PowerPoint</vt:lpstr>
      <vt:lpstr>ANOTACE</vt:lpstr>
      <vt:lpstr>JARO</vt:lpstr>
      <vt:lpstr>ZAČÁTEK  JARA</vt:lpstr>
      <vt:lpstr>NAJDI JARNÍ MĚSÍCE</vt:lpstr>
      <vt:lpstr>ZMĚNY NA JAŘE</vt:lpstr>
      <vt:lpstr>JARNÍ KVĚTINY</vt:lpstr>
      <vt:lpstr>Prezentace aplikace PowerPoint</vt:lpstr>
      <vt:lpstr>Prezentace aplikace PowerPoint</vt:lpstr>
      <vt:lpstr>KVETOUCÍ OVOCNÉ STROMY</vt:lpstr>
      <vt:lpstr>ZVÍŘATA NA JAŘE</vt:lpstr>
      <vt:lpstr>SAVCI</vt:lpstr>
      <vt:lpstr>Obojživelníci, plazi, ryby a hmyz</vt:lpstr>
      <vt:lpstr>PTÁCI</vt:lpstr>
      <vt:lpstr>VELIKONOCE</vt:lpstr>
      <vt:lpstr>POUŽITÉ ZDROJE  Soubor:Primula veris subsp macrocalyx.jpg. In: Wikipedia: the free encyclopedia [online]. San Francisco (CA): Wikimedia Foundation, 3. 4. 2007, 23:32 [cit. 2012-02-07]. Dostupné z: http://cs.wikipedia.org/wiki/Soubor:Primula_veris_subsp_macrocalyx.jpg   Soubor:Coltsfoot.jpg. In: Wikipedia: the free encyclopedia [online]. San Francisco (CA): Wikimedia Foundation, 30. 3. 2008, 17:44 Náhled verze z 30. 3. 2008, 17:, 30. 3. 2008, 17:59 [cit. 2012-02-07]. Dostupné z: http://cs.wikipedia.org/wiki/Soubor:Coltsfoot.jpg   Soubor:Potentilla neumanniana 02.jpg. In: Wikipedia: the free encyclopedia [online]. San Francisco (CA): Wikimedia Foundation, 30. 5. 2007, 20:05 [cit. 2012-02-07]. Dostupné z: http://cs.wikipedia.org/wiki/Soubor:Potentilla_neumanniana_02.jpg   Soubor:Adonis vernalis05.jpg. In: Wikipedia: the free encyclopedia [online]. San Francisco (CA): Wikimedia Foundation, 16. 4. 2009, 17:32 [cit. 2012-02-07]. Dostupné z: http://cs.wikipedia.org/wiki/Soubor:Adonis_vernalis05.jpg   Soubor:Galanthus nivalis close-up aka.jpg. In: Wikipedia: the free encyclopedia [online]. San Francisco (CA): Wikimedia Foundation, 30. 3. 2005, 21:29 [cit. 2012-02-07]. Dostupné z: http://cs.wikipedia.org/wiki/Soubor:Galanthus_nivalis_close-up_aka.jpg   Soubor:Leucojum aestivum02.jpg. In: Wikipedia: the free encyclopedia [online]. San Francisco (CA): Wikimedia Foundation, 24. 12. 2005, 10:32 Náhled verze z 24. 12. 2005, 1 [cit. 2012-02-07]. Dostupné z: http://cs.wikipedia.org/wiki/Soubor:Leucojum_aestivum02.jpg   Soubor:Bellis perennis dsc00906.jpg. In: Wikipedia: the free encyclopedia [online]. San Francisco (CA): Wikimedia Foundation, 22. 4. 2005, 08:28 [cit. 2012-02-07]. Dostupné z: http://cs.wikipedia.org/wiki/Soubor:Bellis_perennis_dsc00906.jpg   Soubor:Anemone nemorosa 001.JPG. In: Wikipedia: the free encyclopedia [online]. San Francisco (CA): Wikimedia Foundation, 29. 4. 2007, 18:48 [cit. 2012-02-07]. Dostupné z: http://cs.wikipedia.org/wiki/Soubor:Anemone_nemorosa_001.JPG   Soubor:Crocus vernus 1.jpg. In: Wikipedia: the free encyclopedia [online]. San Francisco (CA): Wikimedia Foundation, 3. 4. 2005, 11:41 Náhled verze z 3. 4. 2005, 11:41 [cit. 2012-02-07]. Dostupné z: http://cs.wikipedia.org/wiki/Soubor:Crocus_vernus_1.jpg   Soubor:LeberblümchenHepaticaNoblis.jpg. In: Wikipedia: the free encyclopedia [online]. San Francisco (CA): Wikimedia Foundation, 23. 11. 2005, 19:38 Náhled verze z 23. 11. 2005, 1, 23. 11. 2005, 19:45 Náhled verze z 23. 11. 2005, 19:45 [cit. 2012-02-07]. Dostupné z: http://cs.wikipedia.org/wiki/Soubor:Leberbl%C3%BCmchenHepaticaNoblis.jpg   Soubor:Viola odorata2JPG.jpg. In: Wikipedia: the free encyclopedia [online]. San Francisco (CA): Wikimedia Foundation, 27. 3. 2007, 20:50 Náhled verze z 27. 3. 2007, 20: [cit. 2012-02-07]. Dostupné z: http://cs.wikipedia.org/wiki/Soubor:Viola_odorata2JPG.jpg   Soubor:Apricot blossom detail1.jpg. In: . Wikipedia: the free encyclopedia [online]. San Francisco (CA): Wikimedia Foundation, 27. 2. 2005, 02:53, 26. 3. 2005, 09:01 Náhled verze z 26. 3. 2005, 09:01 [cit. 2012-02-07]. Dostupné z: http://cs.wikipedia.org/wiki/Soubor:Apricot_blossom_detail1.jpg   Soubor:DSCF4435.JPG. In: Wikipedia: the free encyclopedia [online]. San Francisco (CA): Wikimedia Foundation, 8. 5. 2006, 22:31 [cit. 2012-02-07]. Dostupné z: http://cs.wikipedia.org/wiki/Soubor:DSCF4435.JPG   Soubor:Twelve-rod pomlazka.jpg. In: Wikipedia: the free encyclopedia [online]. San Francisco (CA): Wikimedia Foundation, 3. 5. 2011, 10:11, 3. 5. 2011, 10:16 [cit. 2012-02-07]. Dostupné z: http://cs.wikipedia.org/wiki/Soubor:Twelve-rod_pomlazka.jpg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28</cp:revision>
  <dcterms:created xsi:type="dcterms:W3CDTF">2012-02-07T07:57:03Z</dcterms:created>
  <dcterms:modified xsi:type="dcterms:W3CDTF">2012-03-23T15:04:36Z</dcterms:modified>
</cp:coreProperties>
</file>