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C0377E0-9727-41BE-84DC-D7B3ECBAE9C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56A3C61-0D9C-470D-BE8E-E0B80E190A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0768"/>
            <a:ext cx="5956169" cy="12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720124"/>
              </p:ext>
            </p:extLst>
          </p:nvPr>
        </p:nvGraphicFramePr>
        <p:xfrm>
          <a:off x="755576" y="3573016"/>
          <a:ext cx="6768752" cy="1815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5560"/>
                <a:gridCol w="5113192"/>
              </a:tblGrid>
              <a:tr h="3380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80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80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VY_32_INOVACE_415_PRAHA</a:t>
                      </a:r>
                      <a:r>
                        <a:rPr lang="cs-CZ" sz="1100" baseline="0" dirty="0" smtClean="0">
                          <a:effectLst/>
                        </a:rPr>
                        <a:t>-MATKA </a:t>
                      </a:r>
                      <a:r>
                        <a:rPr lang="cs-CZ" sz="1100" baseline="0" dirty="0" smtClean="0">
                          <a:effectLst/>
                        </a:rPr>
                        <a:t>MĚST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01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PRAHA,</a:t>
                      </a:r>
                      <a:r>
                        <a:rPr lang="cs-CZ" sz="1100" baseline="0" dirty="0" smtClean="0">
                          <a:effectLst/>
                        </a:rPr>
                        <a:t> HISTORICKÉ STAVBY, </a:t>
                      </a:r>
                      <a:r>
                        <a:rPr lang="cs-CZ" sz="1100" baseline="0" smtClean="0">
                          <a:effectLst/>
                        </a:rPr>
                        <a:t>DOMINANTNÍ STAVBY, POČET OBYVATEL,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3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444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3"/>
            <a:ext cx="6399504" cy="93610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000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772816"/>
            <a:ext cx="7407616" cy="4680520"/>
          </a:xfrm>
        </p:spPr>
        <p:txBody>
          <a:bodyPr>
            <a:normAutofit fontScale="77500" lnSpcReduction="20000"/>
          </a:bodyPr>
          <a:lstStyle/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b="1" dirty="0"/>
          </a:p>
          <a:p>
            <a:pPr algn="l"/>
            <a:endParaRPr lang="cs-CZ" b="1" dirty="0"/>
          </a:p>
          <a:p>
            <a:pPr algn="l"/>
            <a:endParaRPr lang="cs-CZ" b="1" dirty="0" smtClean="0"/>
          </a:p>
          <a:p>
            <a:pPr algn="l"/>
            <a:endParaRPr lang="cs-CZ" b="1" dirty="0"/>
          </a:p>
          <a:p>
            <a:pPr algn="l"/>
            <a:endParaRPr lang="cs-CZ" sz="2400" b="1" dirty="0" smtClean="0"/>
          </a:p>
          <a:p>
            <a:pPr algn="l"/>
            <a:r>
              <a:rPr lang="cs-CZ" sz="2400" b="1" dirty="0" smtClean="0"/>
              <a:t>Prezentace je určena žákům 4. tříd jako výkladová v hodině </a:t>
            </a:r>
            <a:r>
              <a:rPr lang="cs-CZ" sz="2400" b="1" dirty="0" err="1" smtClean="0"/>
              <a:t>ČaS</a:t>
            </a:r>
            <a:r>
              <a:rPr lang="cs-CZ" sz="2400" b="1" dirty="0" smtClean="0"/>
              <a:t> – vlastivěda – moje vlast.</a:t>
            </a:r>
          </a:p>
          <a:p>
            <a:pPr algn="l"/>
            <a:r>
              <a:rPr lang="cs-CZ" sz="2400" dirty="0" smtClean="0"/>
              <a:t>Žáci popíší nejznámější historické památky Prahy.</a:t>
            </a:r>
          </a:p>
          <a:p>
            <a:pPr algn="l"/>
            <a:r>
              <a:rPr lang="cs-CZ" sz="2400" dirty="0" smtClean="0"/>
              <a:t>Vypráví základní poznatky o městě.</a:t>
            </a:r>
            <a:endParaRPr lang="cs-CZ" sz="2400" dirty="0"/>
          </a:p>
          <a:p>
            <a:pPr algn="l"/>
            <a:r>
              <a:rPr lang="cs-CZ" sz="2400" b="1" dirty="0" smtClean="0"/>
              <a:t>Snímek </a:t>
            </a:r>
            <a:r>
              <a:rPr lang="cs-CZ" sz="2400" b="1" dirty="0"/>
              <a:t>č. </a:t>
            </a:r>
            <a:r>
              <a:rPr lang="cs-CZ" sz="2400" b="1" dirty="0" smtClean="0"/>
              <a:t>3 </a:t>
            </a:r>
            <a:r>
              <a:rPr lang="cs-CZ" sz="2400" b="1" dirty="0"/>
              <a:t>– znak Prahy, vlajka Prahy</a:t>
            </a:r>
          </a:p>
          <a:p>
            <a:pPr algn="l"/>
            <a:r>
              <a:rPr lang="cs-CZ" sz="2400" b="1" dirty="0"/>
              <a:t>Snímek č. </a:t>
            </a:r>
            <a:r>
              <a:rPr lang="cs-CZ" sz="2400" b="1" dirty="0" smtClean="0"/>
              <a:t>6 </a:t>
            </a:r>
            <a:r>
              <a:rPr lang="cs-CZ" sz="2400" dirty="0"/>
              <a:t>- Pověst Hanuš a orloj – radní ho nechali po dokončení díla oslepit, aby nikde jinde tenhle zázrak nemohl sestavit. Hanuš se o jejich podlém plánu dověděl, z pomsty strčil ruku do stroje a ten celý 100 let stál-nebyl nikdo, kdo by ho opravil</a:t>
            </a:r>
            <a:r>
              <a:rPr lang="cs-CZ" sz="2400" dirty="0" smtClean="0"/>
              <a:t>.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03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31840" y="404664"/>
            <a:ext cx="5616624" cy="1800200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 MATKA MĚST</a:t>
            </a:r>
            <a:endParaRPr lang="cs-CZ" sz="6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2204864"/>
            <a:ext cx="5976664" cy="439248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než milion obyvatel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Sídlo prezidenta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 </a:t>
            </a:r>
            <a:r>
              <a:rPr lang="cs-CZ" sz="32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historických 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památek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ve středu Čech.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 a kulturní středisko země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Protéká jím řeka Vltava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Courier New" pitchFamily="49" charset="0"/>
              <a:buChar char="o"/>
            </a:pP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4760"/>
            <a:ext cx="1944216" cy="1290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38" y="1212404"/>
            <a:ext cx="2423884" cy="2368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4725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692696"/>
            <a:ext cx="5105400" cy="1484736"/>
          </a:xfrm>
        </p:spPr>
        <p:txBody>
          <a:bodyPr/>
          <a:lstStyle/>
          <a:p>
            <a:pPr algn="ctr"/>
            <a:r>
              <a:rPr lang="cs-CZ" sz="66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hradčany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2492896"/>
            <a:ext cx="4392488" cy="417646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Dominanta města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Pražský hrad – sídlo knížat, králů a prezidentů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sv. Víta – místo 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korunovací českých králů 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4984"/>
            <a:ext cx="3672408" cy="2405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7804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07370" y="1124744"/>
            <a:ext cx="5105400" cy="1628752"/>
          </a:xfrm>
        </p:spPr>
        <p:txBody>
          <a:bodyPr/>
          <a:lstStyle/>
          <a:p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</a:t>
            </a:r>
            <a:r>
              <a:rPr lang="cs-CZ" sz="66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54532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 na Václavském náměstí</a:t>
            </a:r>
            <a:endParaRPr lang="cs-CZ" sz="3200" b="1" dirty="0" smtClean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 české země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2767818" cy="5498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704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71880" y="188640"/>
            <a:ext cx="4404324" cy="1110384"/>
          </a:xfrm>
        </p:spPr>
        <p:txBody>
          <a:bodyPr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orloj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563888" y="4403775"/>
            <a:ext cx="5114778" cy="172819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Zkonstruován roku 1410.</a:t>
            </a:r>
          </a:p>
          <a:p>
            <a:pPr algn="ctr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pověsti jej sestavil mistr Hanuš.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2740254" cy="5129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1772816"/>
            <a:ext cx="2310546" cy="2321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4650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99992" y="260648"/>
            <a:ext cx="3888432" cy="2868168"/>
          </a:xfrm>
        </p:spPr>
        <p:txBody>
          <a:bodyPr/>
          <a:lstStyle/>
          <a:p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KARLŮV MOST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1880" y="3861048"/>
            <a:ext cx="4905332" cy="24413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Spojuje Staré </a:t>
            </a:r>
            <a:r>
              <a:rPr lang="cs-CZ" sz="32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ěsto s Malou Stranou.</a:t>
            </a:r>
          </a:p>
          <a:p>
            <a:pPr algn="l"/>
            <a:r>
              <a:rPr lang="cs-CZ" sz="32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zdoben 31 sochami  a sousošími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4392488" cy="2355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253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260648"/>
            <a:ext cx="5105400" cy="2348832"/>
          </a:xfrm>
        </p:spPr>
        <p:txBody>
          <a:bodyPr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8" y="2836540"/>
            <a:ext cx="4176464" cy="36004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Poprvé otevřeno 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června 1881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Požár divadla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Obnovené divadlo otevřeno 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listopadu 1883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52936"/>
            <a:ext cx="403244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5902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784" y="764704"/>
            <a:ext cx="5105400" cy="2276824"/>
          </a:xfrm>
        </p:spPr>
        <p:txBody>
          <a:bodyPr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MUZEUM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3968" y="3212976"/>
            <a:ext cx="4536504" cy="331236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Založené roku 1818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Expozice: muzeum české hudby, loutky a cirkusu, knihy, rukopisy, světových kultur…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15722"/>
            <a:ext cx="3960440" cy="194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6064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47864" y="548680"/>
            <a:ext cx="4517500" cy="2492848"/>
          </a:xfrm>
        </p:spPr>
        <p:txBody>
          <a:bodyPr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PRAŠNÁ BRÁNA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3717032"/>
            <a:ext cx="3969228" cy="24098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ze symbolů Prahy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65 metrů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96" y="1988840"/>
            <a:ext cx="3699216" cy="4449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1528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23928" y="692696"/>
            <a:ext cx="4854202" cy="2808312"/>
          </a:xfrm>
        </p:spPr>
        <p:txBody>
          <a:bodyPr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PETŘÍNSKÁ ROZHLEDNA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4067944" y="3933056"/>
            <a:ext cx="4538714" cy="110124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Výška 63,5 m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80431"/>
            <a:ext cx="3275502" cy="5039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2341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7051" y="476672"/>
            <a:ext cx="4464496" cy="1772768"/>
          </a:xfrm>
        </p:spPr>
        <p:txBody>
          <a:bodyPr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METRO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3968" y="2708920"/>
            <a:ext cx="4185252" cy="36004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Denně přepraví </a:t>
            </a:r>
          </a:p>
          <a:p>
            <a:pPr algn="l"/>
            <a:r>
              <a:rPr lang="cs-CZ" sz="32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eden 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půl miliónů cestujících.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úsek otevřen 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sz="32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větna 1974</a:t>
            </a:r>
          </a:p>
          <a:p>
            <a:pPr algn="l"/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40967"/>
            <a:ext cx="3388705" cy="2264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5978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23928" y="404664"/>
            <a:ext cx="3612236" cy="2580136"/>
          </a:xfrm>
        </p:spPr>
        <p:txBody>
          <a:bodyPr/>
          <a:lstStyle/>
          <a:p>
            <a:r>
              <a:rPr lang="cs-CZ" sz="6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TANČÍCÍ DŮM</a:t>
            </a:r>
            <a:endParaRPr lang="cs-CZ" sz="6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572000" y="3645024"/>
            <a:ext cx="3995936" cy="247210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Moderní architektura v Praze</a:t>
            </a:r>
          </a:p>
          <a:p>
            <a:pPr algn="l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Vystaven po roce 1989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3588836" cy="427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8156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31640" y="404664"/>
            <a:ext cx="4671312" cy="864096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body" idx="1"/>
          </p:nvPr>
        </p:nvSpPr>
        <p:spPr>
          <a:xfrm>
            <a:off x="251520" y="1196752"/>
            <a:ext cx="7848872" cy="5400600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Soubor:Prague</a:t>
            </a:r>
            <a:r>
              <a:rPr lang="cs-CZ" sz="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Montage.jpg. In: </a:t>
            </a:r>
            <a:r>
              <a:rPr lang="cs-CZ" sz="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1. 4. 2010, 22:45 [cit. 2012-02-22]. Dostupné z: http://cs.wikipedia.org/wiki/Soubor:Prague_Montage.jpg </a:t>
            </a:r>
            <a:endParaRPr lang="cs-CZ" sz="9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Soubor:Praha</a:t>
            </a:r>
            <a:r>
              <a:rPr lang="cs-CZ" sz="900" dirty="0"/>
              <a:t> </a:t>
            </a:r>
            <a:r>
              <a:rPr lang="cs-CZ" sz="900" dirty="0" err="1"/>
              <a:t>CoA</a:t>
            </a:r>
            <a:r>
              <a:rPr lang="cs-CZ" sz="900" dirty="0"/>
              <a:t> </a:t>
            </a:r>
            <a:r>
              <a:rPr lang="cs-CZ" sz="900" dirty="0" err="1"/>
              <a:t>CZ.svg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21. 4. 2007, 07:22 [cit. 2012-02-22]. Dostupné z: http://cs.wikipedia.org/wiki/Soubor:Praha_CoA_CZ.svg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Soubor:Flag</a:t>
            </a:r>
            <a:r>
              <a:rPr lang="cs-CZ" sz="900" dirty="0"/>
              <a:t> </a:t>
            </a:r>
            <a:r>
              <a:rPr lang="cs-CZ" sz="900" dirty="0" err="1"/>
              <a:t>of</a:t>
            </a:r>
            <a:r>
              <a:rPr lang="cs-CZ" sz="900" dirty="0"/>
              <a:t> </a:t>
            </a:r>
            <a:r>
              <a:rPr lang="cs-CZ" sz="900" dirty="0" err="1"/>
              <a:t>Prague.svg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 10. 2010, 22:20 Náhled verze z 9. 10. 2010, 22:, 24. 1. 2011, 16:45 [cit. 2012-02-22]. Dostupné z: http://cs.wikipedia.org/wiki/Soubor:Flag_of_Prague.svg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Soubor:Hradschin</a:t>
            </a:r>
            <a:r>
              <a:rPr lang="cs-CZ" sz="900" dirty="0"/>
              <a:t> Prag.jpg.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16. 7. 2006, 11:24 [cit. 2012-03-13]. Dostupné z: http://cs.wikipedia.org/wiki/Soubor:Hradschin_Prag.jpg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Soubor:Wenceslaus</a:t>
            </a:r>
            <a:r>
              <a:rPr lang="cs-CZ" sz="900" dirty="0"/>
              <a:t> I </a:t>
            </a:r>
            <a:r>
              <a:rPr lang="cs-CZ" sz="900" dirty="0" err="1"/>
              <a:t>Duke</a:t>
            </a:r>
            <a:r>
              <a:rPr lang="cs-CZ" sz="900" dirty="0"/>
              <a:t> </a:t>
            </a:r>
            <a:r>
              <a:rPr lang="cs-CZ" sz="900" dirty="0" err="1"/>
              <a:t>of</a:t>
            </a:r>
            <a:r>
              <a:rPr lang="cs-CZ" sz="900" dirty="0"/>
              <a:t> Bohemia </a:t>
            </a:r>
            <a:r>
              <a:rPr lang="cs-CZ" sz="900" dirty="0" err="1"/>
              <a:t>equestrian</a:t>
            </a:r>
            <a:r>
              <a:rPr lang="cs-CZ" sz="900" dirty="0"/>
              <a:t> </a:t>
            </a:r>
            <a:r>
              <a:rPr lang="cs-CZ" sz="900" dirty="0" err="1"/>
              <a:t>statue</a:t>
            </a:r>
            <a:r>
              <a:rPr lang="cs-CZ" sz="900" dirty="0"/>
              <a:t> in Prague 1.jpg.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20. 9. 2006, 11:14 Náhled verze z 20. 9. 2006, 11: [cit. 2012-03-13]. Dostupné z: http://cs.wikipedia.org/wiki/Soubor:Wenceslaus_I_Duke_of_Bohemia_equestrian_statue_in_Prague_1.jpg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Soubor:Prazsky</a:t>
            </a:r>
            <a:r>
              <a:rPr lang="cs-CZ" sz="900" dirty="0"/>
              <a:t> orloj </a:t>
            </a:r>
            <a:r>
              <a:rPr lang="cs-CZ" sz="900" dirty="0" err="1"/>
              <a:t>celkovy</a:t>
            </a:r>
            <a:r>
              <a:rPr lang="cs-CZ" sz="900" dirty="0"/>
              <a:t> pohled.jpg.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14. 10. 2010, 14:52, 16. 10. 2010, 00:47 Náhled verze z 16. 10. 2010, 00:47 [cit. 2012-03-13]. Dostupné z: http://cs.wikipedia.org/wiki/Soubor:Prazsky_orloj_celkovy_pohled.jpg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Soubor:Prague</a:t>
            </a:r>
            <a:r>
              <a:rPr lang="cs-CZ" sz="900" dirty="0"/>
              <a:t> </a:t>
            </a:r>
            <a:r>
              <a:rPr lang="cs-CZ" sz="900" dirty="0" err="1"/>
              <a:t>Astronomical</a:t>
            </a:r>
            <a:r>
              <a:rPr lang="cs-CZ" sz="900" dirty="0"/>
              <a:t> </a:t>
            </a:r>
            <a:r>
              <a:rPr lang="cs-CZ" sz="900" dirty="0" err="1"/>
              <a:t>Clock</a:t>
            </a:r>
            <a:r>
              <a:rPr lang="cs-CZ" sz="900" dirty="0"/>
              <a:t> </a:t>
            </a:r>
            <a:r>
              <a:rPr lang="cs-CZ" sz="900" dirty="0" err="1"/>
              <a:t>animated</a:t>
            </a:r>
            <a:r>
              <a:rPr lang="cs-CZ" sz="900" dirty="0"/>
              <a:t> slow.gif.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21. 8. 2010, 19:34, 7. 2. 2012, 07:34 [cit. 2012-03-13]. Dostupné z: http://cs.wikipedia.org/wiki/Soubor:Prague_Astronomical_Clock_animated_slow.gif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Soubor:Prag</a:t>
            </a:r>
            <a:r>
              <a:rPr lang="cs-CZ" sz="900" dirty="0"/>
              <a:t> Pulverturm.jpg.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27. 3. 2006, 17:14 Náhled verze z 27. 3. 2006, 17: [cit. 2012-03-13]. Dostupné z: http://cs.wikipedia.org/wiki/Soubor:Prag_Pulverturm.jpg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Soubor:PetrinObservationTower.jpg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 8. 2008, 14:02 Náhled verze z 9. 8. 2008, 14:02 [cit. 2012-03-13]. Dostupné z: http://cs.wikipedia.org/wiki/Soubor:PetrinObservationTower.jpg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Soubor:Praha</a:t>
            </a:r>
            <a:r>
              <a:rPr lang="cs-CZ" sz="900" dirty="0"/>
              <a:t>, Malostranská, vlak.jpg.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18. 4. 2006, 18:57 [cit. 2012-03-13]. Dostupné z: http://cs.wikipedia.org/wiki/Soubor:Praha,_Malostransk%C3%A1,_vlak.jpg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Soubor:CharlesBridge-Prague.jpg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14. 2. 2005, 02:45 [cit. 2012-02-22]. Dostupné z: http://cs.wikipedia.org/wiki/Soubor:CharlesBridge-Prague.jpg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Soubor:Praha</a:t>
            </a:r>
            <a:r>
              <a:rPr lang="cs-CZ" sz="900" dirty="0"/>
              <a:t> 2005-09-20 národní divadlo.jpg. In: .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20. 9. 2005, 20:06 [cit. 2012-02-22]. Dostupné z: http://cs.wikipedia.org/wiki/Soubor:Praha_2005-09-20_n%C3%A1rodn%C3%AD_divadlo.jpg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Soubor:Národní</a:t>
            </a:r>
            <a:r>
              <a:rPr lang="cs-CZ" sz="900" dirty="0"/>
              <a:t> muzeum (</a:t>
            </a:r>
            <a:r>
              <a:rPr lang="cs-CZ" sz="900" dirty="0" err="1"/>
              <a:t>National</a:t>
            </a:r>
            <a:r>
              <a:rPr lang="cs-CZ" sz="900" dirty="0"/>
              <a:t> Museum).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12. 6. 2010, 19:08 [cit. 2012-02-22]. Dostupné z: http://cs.wikipedia.org/wiki/Soubor:N%C3%A1rodn%C3%AD_muzeum_%28National_Museum%29.jpg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900" dirty="0" err="1"/>
              <a:t>Soubor:Prag</a:t>
            </a:r>
            <a:r>
              <a:rPr lang="cs-CZ" sz="900" dirty="0"/>
              <a:t> </a:t>
            </a:r>
            <a:r>
              <a:rPr lang="cs-CZ" sz="900" dirty="0" err="1"/>
              <a:t>ginger</a:t>
            </a:r>
            <a:r>
              <a:rPr lang="cs-CZ" sz="900" dirty="0"/>
              <a:t> u </a:t>
            </a:r>
            <a:r>
              <a:rPr lang="cs-CZ" sz="900" dirty="0" err="1"/>
              <a:t>fred</a:t>
            </a:r>
            <a:r>
              <a:rPr lang="cs-CZ" sz="900" dirty="0"/>
              <a:t> gehry.jpg.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27. 3. 2006, 17:01 Náhled verze z 27. 3. 2006, 17: [cit. 2012-02-22]. Dostupné z: http://cs.wikipedia.org/wiki/Soubor:Prag_ginger_u_fred_gehry.jpg </a:t>
            </a:r>
            <a:endParaRPr lang="cs-CZ" sz="900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sz="9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9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4421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93</TotalTime>
  <Words>939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ANOTACE</vt:lpstr>
      <vt:lpstr>PRAHA MATKA MĚST</vt:lpstr>
      <vt:lpstr>hradčany</vt:lpstr>
      <vt:lpstr>Sv. václav</vt:lpstr>
      <vt:lpstr>orloj</vt:lpstr>
      <vt:lpstr>KARLŮV MOST</vt:lpstr>
      <vt:lpstr>Národní divadlo</vt:lpstr>
      <vt:lpstr>NÁRODNÍ MUZEUM</vt:lpstr>
      <vt:lpstr>PRAŠNÁ BRÁNA</vt:lpstr>
      <vt:lpstr>PETŘÍNSKÁ ROZHLEDNA</vt:lpstr>
      <vt:lpstr>METRO</vt:lpstr>
      <vt:lpstr>TANČÍCÍ DŮM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14</cp:revision>
  <dcterms:created xsi:type="dcterms:W3CDTF">2012-03-23T15:14:30Z</dcterms:created>
  <dcterms:modified xsi:type="dcterms:W3CDTF">2012-03-24T05:26:39Z</dcterms:modified>
</cp:coreProperties>
</file>