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8" r:id="rId3"/>
    <p:sldId id="256" r:id="rId4"/>
    <p:sldId id="258" r:id="rId5"/>
    <p:sldId id="260" r:id="rId6"/>
    <p:sldId id="261" r:id="rId7"/>
    <p:sldId id="266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5" r:id="rId20"/>
    <p:sldId id="276" r:id="rId21"/>
    <p:sldId id="277" r:id="rId22"/>
    <p:sldId id="259" r:id="rId23"/>
    <p:sldId id="27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2D47CA9-933F-4AFE-B5A3-5C0CAB9B15C2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CAF74F6-6C0D-4DC2-9A40-121221EF7F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8/89/VBlanik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f/f8/Ctin%C4%9Bves,_%C5%98%C3%ADp_a_obec.jpg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c/RotundaRip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0/0e/Velehrad.JPG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c/c6/Hrad_a%C3%A9rienne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236201"/>
              </p:ext>
            </p:extLst>
          </p:nvPr>
        </p:nvGraphicFramePr>
        <p:xfrm>
          <a:off x="827585" y="3231076"/>
          <a:ext cx="6739076" cy="16141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34928"/>
                <a:gridCol w="5104148"/>
              </a:tblGrid>
              <a:tr h="2898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8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effectLst/>
                        </a:rPr>
                        <a:t>Mgr.</a:t>
                      </a:r>
                      <a:r>
                        <a:rPr lang="cs-CZ" sz="1100" b="1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8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VY_32_INOVACE_416_PAMÁTNÁ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MÍSTA ČR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PAMÁTNÁ MÍSTA ČR, BLANÍK, ŘÍP, TEREZÍN, LIDICE, VYŠEHRAD…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616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49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75" y="980728"/>
            <a:ext cx="549948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77975" y="3232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577975" y="36893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577975" y="36893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408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980728"/>
            <a:ext cx="2914486" cy="924475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7"/>
            <a:ext cx="8136904" cy="3384375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Vypracováno pro žáky 4. tříd v hodinách </a:t>
            </a:r>
            <a:r>
              <a:rPr lang="cs-CZ" dirty="0" err="1" smtClean="0"/>
              <a:t>ČaS</a:t>
            </a:r>
            <a:r>
              <a:rPr lang="cs-CZ" dirty="0" smtClean="0"/>
              <a:t> (Vlastivěda – naše vlast).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se seznámí s památnými místy naší republiky, připomínající nám důležité události naší historie.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Dokáží je vyhledat na mapě.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Popíší jejich historický význam.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351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675724"/>
            <a:ext cx="6802915" cy="3833396"/>
          </a:xfrm>
        </p:spPr>
        <p:txBody>
          <a:bodyPr/>
          <a:lstStyle/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</a:rPr>
              <a:t>PAMÁTNÁ MÍSTA ČR</a:t>
            </a:r>
            <a:endParaRPr lang="cs-CZ" sz="6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0836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4968552" cy="1470025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 Blaník</a:t>
            </a:r>
            <a:endParaRPr lang="cs-CZ" sz="5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6297555" y="2132856"/>
            <a:ext cx="2738941" cy="25922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638 m vysoká</a:t>
            </a:r>
          </a:p>
          <a:p>
            <a:r>
              <a:rPr lang="cs-CZ" sz="3200" dirty="0" smtClean="0"/>
              <a:t>Kraj středočeský</a:t>
            </a:r>
            <a:endParaRPr lang="cs-CZ" sz="3200" dirty="0"/>
          </a:p>
        </p:txBody>
      </p:sp>
      <p:pic>
        <p:nvPicPr>
          <p:cNvPr id="1026" name="Picture 2" descr="Soubor:VBlani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20" y="1988840"/>
            <a:ext cx="5997561" cy="4570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5368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60648"/>
            <a:ext cx="3481387" cy="1113254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</a:t>
            </a:r>
            <a:endParaRPr lang="cs-CZ" sz="5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95536" y="1484784"/>
            <a:ext cx="3600400" cy="4968552"/>
          </a:xfrm>
        </p:spPr>
        <p:txBody>
          <a:bodyPr>
            <a:noAutofit/>
          </a:bodyPr>
          <a:lstStyle/>
          <a:p>
            <a:r>
              <a:rPr lang="cs-CZ" sz="3200" dirty="0" smtClean="0"/>
              <a:t>Vypráví o rytířích, kteří spí v hoře Blaník. Vyjedou včele se sv. Václavem, až bude Čechům nejhůře. Jsou symbolem </a:t>
            </a:r>
            <a:r>
              <a:rPr lang="cs-CZ" sz="3200" dirty="0" smtClean="0"/>
              <a:t>naděje pro náš národ.</a:t>
            </a:r>
            <a:endParaRPr lang="cs-CZ" sz="32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00" r="16500"/>
          <a:stretch>
            <a:fillRect/>
          </a:stretch>
        </p:blipFill>
        <p:spPr>
          <a:xfrm>
            <a:off x="4139952" y="1124744"/>
            <a:ext cx="4565104" cy="4565104"/>
          </a:xfrm>
        </p:spPr>
      </p:pic>
    </p:spTree>
    <p:extLst>
      <p:ext uri="{BB962C8B-B14F-4D97-AF65-F5344CB8AC3E}">
        <p14:creationId xmlns:p14="http://schemas.microsoft.com/office/powerpoint/2010/main" val="36520075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907704" y="260648"/>
            <a:ext cx="4248472" cy="1470025"/>
          </a:xfrm>
        </p:spPr>
        <p:txBody>
          <a:bodyPr/>
          <a:lstStyle/>
          <a:p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 Říp</a:t>
            </a:r>
            <a:endParaRPr lang="cs-CZ" sz="5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23528" y="1844824"/>
            <a:ext cx="3456384" cy="4680520"/>
          </a:xfrm>
        </p:spPr>
        <p:txBody>
          <a:bodyPr>
            <a:normAutofit fontScale="85000" lnSpcReduction="20000"/>
          </a:bodyPr>
          <a:lstStyle/>
          <a:p>
            <a:r>
              <a:rPr lang="cs-CZ" sz="3200" dirty="0" smtClean="0"/>
              <a:t>455,2 metrů</a:t>
            </a:r>
          </a:p>
          <a:p>
            <a:r>
              <a:rPr lang="cs-CZ" sz="3200" dirty="0" smtClean="0"/>
              <a:t>Podle pověsti sem vystoupal praotec Čech.</a:t>
            </a:r>
          </a:p>
          <a:p>
            <a:r>
              <a:rPr lang="cs-CZ" sz="3200" dirty="0" smtClean="0"/>
              <a:t>Středočeský kraj </a:t>
            </a:r>
          </a:p>
          <a:p>
            <a:r>
              <a:rPr lang="cs-CZ" sz="3200" dirty="0" smtClean="0"/>
              <a:t>( Roudnice nad Labem)</a:t>
            </a:r>
          </a:p>
          <a:p>
            <a:r>
              <a:rPr lang="cs-CZ" sz="3200" dirty="0" smtClean="0"/>
              <a:t>Na úpatí vyvěrají 3 prameny – východní je prý léčivý.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</p:txBody>
      </p:sp>
      <p:pic>
        <p:nvPicPr>
          <p:cNvPr id="3074" name="Picture 2" descr="Soubor:Ctiněves, Říp a obe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44824"/>
            <a:ext cx="453650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1625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04664"/>
            <a:ext cx="3481387" cy="1113254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</a:t>
            </a:r>
            <a:endParaRPr lang="cs-CZ" sz="5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2276872"/>
            <a:ext cx="3481387" cy="40140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Podle pověsti přivedl praotec Čech svůj lid na horu Říp.  Píše o něm Kosmas ve své kronice.</a:t>
            </a:r>
            <a:endParaRPr lang="cs-CZ" sz="3200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5" r="17665"/>
          <a:stretch>
            <a:fillRect/>
          </a:stretch>
        </p:blipFill>
        <p:spPr>
          <a:xfrm>
            <a:off x="3923928" y="836712"/>
            <a:ext cx="4925144" cy="4925144"/>
          </a:xfrm>
        </p:spPr>
      </p:pic>
    </p:spTree>
    <p:extLst>
      <p:ext uri="{BB962C8B-B14F-4D97-AF65-F5344CB8AC3E}">
        <p14:creationId xmlns:p14="http://schemas.microsoft.com/office/powerpoint/2010/main" val="21664465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788024" y="260648"/>
            <a:ext cx="4032448" cy="6120680"/>
          </a:xfrm>
        </p:spPr>
        <p:txBody>
          <a:bodyPr/>
          <a:lstStyle/>
          <a:p>
            <a:r>
              <a:rPr lang="cs-CZ" dirty="0" smtClean="0"/>
              <a:t>Říp byl dříve bezlesý.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Vrchol je dnes zalesněn, bylo </a:t>
            </a:r>
            <a:r>
              <a:rPr lang="cs-CZ" dirty="0" smtClean="0"/>
              <a:t>zde vytvořeno </a:t>
            </a:r>
            <a:r>
              <a:rPr lang="cs-CZ" dirty="0" smtClean="0"/>
              <a:t>několik vyhlídek.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rotunda sv. Jiří</a:t>
            </a:r>
            <a:endParaRPr lang="cs-CZ" dirty="0"/>
          </a:p>
        </p:txBody>
      </p:sp>
      <p:pic>
        <p:nvPicPr>
          <p:cNvPr id="4098" name="Picture 2" descr="Soubor:RotundaRi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41433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6920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76056" y="332656"/>
            <a:ext cx="3669095" cy="1470025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Velehrad</a:t>
            </a:r>
            <a:endParaRPr lang="cs-CZ" sz="5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64088" y="1988840"/>
            <a:ext cx="3528392" cy="4400600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Nejvýznamnější poutní místo.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Nachází se na Moravě – okres Uherské Hradiště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Připomíná počátky křesťanství 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Bazilika Nanebevzetí Panny </a:t>
            </a:r>
            <a:r>
              <a:rPr lang="cs-CZ" dirty="0"/>
              <a:t>M</a:t>
            </a:r>
            <a:r>
              <a:rPr lang="cs-CZ" dirty="0" smtClean="0"/>
              <a:t>arie a svatého </a:t>
            </a:r>
            <a:r>
              <a:rPr lang="cs-CZ" dirty="0"/>
              <a:t>C</a:t>
            </a:r>
            <a:r>
              <a:rPr lang="cs-CZ" dirty="0" smtClean="0"/>
              <a:t>yrila a Metoděje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5122" name="Picture 2" descr="Soubor:Velehra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695942"/>
            <a:ext cx="4752528" cy="569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0198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331640" y="116631"/>
            <a:ext cx="5401836" cy="936105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Pražský hrad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528" y="5517232"/>
            <a:ext cx="8424936" cy="1203428"/>
          </a:xfrm>
        </p:spPr>
        <p:txBody>
          <a:bodyPr>
            <a:noAutofit/>
          </a:bodyPr>
          <a:lstStyle/>
          <a:p>
            <a:r>
              <a:rPr lang="cs-CZ" dirty="0" smtClean="0"/>
              <a:t>Sídlo přemyslovských knížat a později českých králů. Od roku 1918 sídlo prezidentů republiky. Dvakrát se stal rezidencí císařů Svaté říše římské.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7004040" cy="423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83710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0" y="548680"/>
            <a:ext cx="4248472" cy="5256584"/>
          </a:xfrm>
        </p:spPr>
        <p:txBody>
          <a:bodyPr/>
          <a:lstStyle/>
          <a:p>
            <a:r>
              <a:rPr lang="cs-CZ" dirty="0" smtClean="0"/>
              <a:t>Největší hradní komplex na světě. </a:t>
            </a:r>
            <a:br>
              <a:rPr lang="cs-CZ" dirty="0" smtClean="0"/>
            </a:br>
            <a:r>
              <a:rPr lang="cs-CZ" dirty="0" smtClean="0"/>
              <a:t>Zapsán v Guinessově knize rekordů:</a:t>
            </a:r>
            <a:r>
              <a:rPr lang="cs-CZ" dirty="0"/>
              <a:t> </a:t>
            </a:r>
            <a:r>
              <a:rPr lang="cs-CZ" dirty="0" smtClean="0"/>
              <a:t>570 metrů délka, 128 metrů do šířky.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l</a:t>
            </a:r>
            <a:r>
              <a:rPr lang="cs-CZ" dirty="0" smtClean="0"/>
              <a:t>etecký pohled</a:t>
            </a:r>
            <a:endParaRPr lang="cs-CZ" dirty="0"/>
          </a:p>
        </p:txBody>
      </p:sp>
      <p:pic>
        <p:nvPicPr>
          <p:cNvPr id="1026" name="Picture 2" descr="Soubor:Hrad aérien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4104456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3716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24160"/>
            <a:ext cx="3888432" cy="1238969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Vyšehrad</a:t>
            </a:r>
            <a:endParaRPr lang="cs-CZ" sz="5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700808"/>
            <a:ext cx="3528392" cy="45365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Postaven na skále nad pravým břehem Vltavy.</a:t>
            </a:r>
          </a:p>
          <a:p>
            <a:r>
              <a:rPr lang="cs-CZ" sz="3200" dirty="0" smtClean="0"/>
              <a:t>Nechal ho prý vystavit kníže Krok, jako bezpečné sídlo.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436" y="1412776"/>
            <a:ext cx="5175493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94372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75657" y="548680"/>
            <a:ext cx="3168352" cy="111325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</a:t>
            </a:r>
            <a:endParaRPr lang="cs-CZ" sz="5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251520" y="2132856"/>
            <a:ext cx="4536504" cy="43924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Horymír byl odsouzen k smrti. Zachránil ho Šemík skokem z Vyšehradské skály. Šemík skok nepřežil. Je pochován v Neumětelích.</a:t>
            </a:r>
            <a:endParaRPr lang="cs-CZ" sz="3200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7" b="7917"/>
          <a:stretch>
            <a:fillRect/>
          </a:stretch>
        </p:blipFill>
        <p:spPr>
          <a:xfrm>
            <a:off x="4427984" y="692696"/>
            <a:ext cx="4536504" cy="4536504"/>
          </a:xfrm>
        </p:spPr>
      </p:pic>
    </p:spTree>
    <p:extLst>
      <p:ext uri="{BB962C8B-B14F-4D97-AF65-F5344CB8AC3E}">
        <p14:creationId xmlns:p14="http://schemas.microsoft.com/office/powerpoint/2010/main" val="6912809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11560" y="260648"/>
            <a:ext cx="8136904" cy="1512168"/>
          </a:xfrm>
        </p:spPr>
        <p:txBody>
          <a:bodyPr/>
          <a:lstStyle/>
          <a:p>
            <a:r>
              <a:rPr lang="cs-CZ" dirty="0" smtClean="0"/>
              <a:t>„V Neumětelích se věřilo a věří, že </a:t>
            </a:r>
            <a:r>
              <a:rPr lang="cs-CZ" dirty="0"/>
              <a:t>z</a:t>
            </a:r>
            <a:r>
              <a:rPr lang="cs-CZ" dirty="0" smtClean="0"/>
              <a:t>de Šemík, věrný kůň rytíře Horymíra, zakopán leží.“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6984776" cy="4900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81806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076056" y="692696"/>
            <a:ext cx="3960440" cy="1152128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Bílá hora</a:t>
            </a:r>
            <a:endParaRPr lang="cs-CZ" sz="5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5004048" y="2132856"/>
            <a:ext cx="3960440" cy="4536504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Vojsko Habsburského království poráží české pány. </a:t>
            </a:r>
          </a:p>
          <a:p>
            <a:r>
              <a:rPr lang="cs-CZ" sz="3200" dirty="0" smtClean="0"/>
              <a:t>Český národ ztrácí na tři století svobodu.</a:t>
            </a:r>
          </a:p>
          <a:p>
            <a:r>
              <a:rPr lang="cs-CZ" sz="3200" dirty="0" smtClean="0"/>
              <a:t>Vrchol s pamětní mohylou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4546562" cy="5681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73472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99592" y="188640"/>
            <a:ext cx="7272808" cy="1008112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 – věznice  </a:t>
            </a:r>
            <a:endParaRPr lang="cs-CZ" sz="5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97620" y="4886226"/>
            <a:ext cx="7734820" cy="185514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Národní hřbitov před malou pevností</a:t>
            </a:r>
          </a:p>
          <a:p>
            <a:r>
              <a:rPr lang="cs-CZ" sz="2400" dirty="0" smtClean="0"/>
              <a:t>Malou pevností prošlo 320 000 lidí. 2 600 jich zde zahynulo, asi 300 jich bylo popraveno, ostatní podlehli mučení nebo zemřeli hladem.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620" y="1247676"/>
            <a:ext cx="7620000" cy="363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62372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99592" y="260649"/>
            <a:ext cx="7117180" cy="1152128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Židovské ghetto</a:t>
            </a:r>
            <a:endParaRPr lang="cs-CZ" sz="5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7504" y="1556792"/>
            <a:ext cx="4709144" cy="49685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Velká pevnost v Terezíně</a:t>
            </a:r>
          </a:p>
          <a:p>
            <a:r>
              <a:rPr lang="cs-CZ" sz="3200" dirty="0" smtClean="0"/>
              <a:t>Prošlo tudy 155 000 lidí, z nich válku nepřežilo asi 118 000 lidí.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ohřebiště asi 1km od Terezína (9 000 lidí)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648" y="1556792"/>
            <a:ext cx="4307632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57641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87624" y="260649"/>
            <a:ext cx="7117180" cy="1249784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Lidice</a:t>
            </a:r>
            <a:endParaRPr lang="cs-CZ" sz="5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860032" y="1510432"/>
            <a:ext cx="4032448" cy="46548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10. Června 1942</a:t>
            </a:r>
          </a:p>
          <a:p>
            <a:r>
              <a:rPr lang="cs-CZ" sz="3200" dirty="0" smtClean="0"/>
              <a:t>Rozkazy: z vesnice učinit holé pole. </a:t>
            </a:r>
            <a:r>
              <a:rPr lang="cs-CZ" sz="3200" dirty="0"/>
              <a:t>J</a:t>
            </a:r>
            <a:r>
              <a:rPr lang="cs-CZ" sz="3200" dirty="0" smtClean="0"/>
              <a:t>méno Lidice vymazat z map.</a:t>
            </a:r>
          </a:p>
          <a:p>
            <a:r>
              <a:rPr lang="cs-CZ" sz="3200" dirty="0" smtClean="0"/>
              <a:t>O život přišlo 192 mužů a 60 žen.</a:t>
            </a:r>
            <a:endParaRPr lang="cs-CZ" sz="3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10432"/>
            <a:ext cx="4325250" cy="515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0994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632848" cy="1656184"/>
          </a:xfrm>
        </p:spPr>
        <p:txBody>
          <a:bodyPr/>
          <a:lstStyle/>
          <a:p>
            <a:r>
              <a:rPr lang="cs-CZ" sz="3200" dirty="0" smtClean="0"/>
              <a:t>17 dětí vybráno k převýchově do Německa. </a:t>
            </a:r>
            <a:br>
              <a:rPr lang="cs-CZ" sz="3200" dirty="0" smtClean="0"/>
            </a:br>
            <a:r>
              <a:rPr lang="cs-CZ" sz="3200" dirty="0" smtClean="0"/>
              <a:t>82 dětí zavražděno.</a:t>
            </a:r>
            <a:endParaRPr lang="cs-CZ" sz="3200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251520" y="2636912"/>
            <a:ext cx="2592288" cy="381642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Sousoší lidických dětí.</a:t>
            </a:r>
          </a:p>
          <a:p>
            <a:r>
              <a:rPr lang="cs-CZ" sz="2800" dirty="0" smtClean="0"/>
              <a:t>Každé má svou podobiznu.</a:t>
            </a: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6083944" cy="473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25165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3268079" cy="1254001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Ležáky</a:t>
            </a:r>
            <a:endParaRPr lang="cs-CZ" sz="5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283968" y="188640"/>
            <a:ext cx="4680520" cy="64807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14 dní po vyhlazení Lidic (24. června)</a:t>
            </a:r>
          </a:p>
          <a:p>
            <a:r>
              <a:rPr lang="cs-CZ" sz="3200" dirty="0" smtClean="0"/>
              <a:t>Objevena vysílačka parašutistické skupiny.</a:t>
            </a:r>
          </a:p>
          <a:p>
            <a:r>
              <a:rPr lang="cs-CZ" sz="3200" dirty="0" smtClean="0"/>
              <a:t>33 dospělých a 11 dětí nepřežilo, 2 děti dány k převýchově.</a:t>
            </a:r>
          </a:p>
          <a:p>
            <a:r>
              <a:rPr lang="cs-CZ" sz="3200" dirty="0" smtClean="0"/>
              <a:t>Kříž – Trnová koruna na kopci nad bývalou osadou.</a:t>
            </a:r>
            <a:endParaRPr lang="cs-CZ" sz="3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96" y="2204864"/>
            <a:ext cx="3862275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01804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32656" y="116632"/>
            <a:ext cx="5192092" cy="2492896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Slavín – vyšehradský hřbitov</a:t>
            </a:r>
            <a:endParaRPr lang="cs-CZ" sz="5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580112" y="260648"/>
            <a:ext cx="3312368" cy="6480720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Pohřebiště významných českých osobností –</a:t>
            </a:r>
          </a:p>
          <a:p>
            <a:r>
              <a:rPr lang="cs-CZ" sz="3200" dirty="0" smtClean="0"/>
              <a:t>Skladatelé, zpěváci, malíři, houslisté, dirigenti, výtvarníci, malíři, sochaři, spisovatelé, herci, sportovci, vědci…</a:t>
            </a:r>
            <a:endParaRPr lang="cs-CZ" sz="32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68" y="2636912"/>
            <a:ext cx="5297486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05899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125113" cy="5760640"/>
          </a:xfrm>
        </p:spPr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sz="900" dirty="0" err="1" smtClean="0"/>
              <a:t>Soubor:VBlanik.JPG</a:t>
            </a:r>
            <a:r>
              <a:rPr lang="cs-CZ" sz="900" dirty="0" smtClean="0"/>
              <a:t>. In: </a:t>
            </a:r>
            <a:r>
              <a:rPr lang="cs-CZ" sz="900" i="1" dirty="0" err="1" smtClean="0"/>
              <a:t>Wikipedia</a:t>
            </a:r>
            <a:r>
              <a:rPr lang="cs-CZ" sz="900" dirty="0" smtClean="0"/>
              <a:t>: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free </a:t>
            </a:r>
            <a:r>
              <a:rPr lang="cs-CZ" sz="900" i="1" dirty="0" err="1" smtClean="0"/>
              <a:t>encyclopedia</a:t>
            </a:r>
            <a:r>
              <a:rPr lang="cs-CZ" sz="900" dirty="0" smtClean="0"/>
              <a:t> [online]. San Francisco (CA):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Foundation</a:t>
            </a:r>
            <a:r>
              <a:rPr lang="cs-CZ" sz="900" dirty="0" smtClean="0"/>
              <a:t>, 31. 10. 2007, 15:00 [cit. 2012-01-26]. Dostupné z: </a:t>
            </a:r>
            <a:r>
              <a:rPr lang="cs-CZ" sz="900" dirty="0" err="1" smtClean="0"/>
              <a:t>Soubor:VBlanik.JPG</a:t>
            </a:r>
            <a:r>
              <a:rPr lang="cs-CZ" sz="900" dirty="0" smtClean="0"/>
              <a:t> </a:t>
            </a:r>
            <a:br>
              <a:rPr lang="cs-CZ" sz="900" dirty="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err="1" smtClean="0"/>
              <a:t>Soubor:Cerny-Jirasek.jpg</a:t>
            </a:r>
            <a:r>
              <a:rPr lang="cs-CZ" sz="900" dirty="0" smtClean="0"/>
              <a:t>. In: </a:t>
            </a:r>
            <a:r>
              <a:rPr lang="cs-CZ" sz="900" i="1" dirty="0" err="1" smtClean="0"/>
              <a:t>Wikipedia</a:t>
            </a:r>
            <a:r>
              <a:rPr lang="cs-CZ" sz="900" dirty="0" smtClean="0"/>
              <a:t>: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free </a:t>
            </a:r>
            <a:r>
              <a:rPr lang="cs-CZ" sz="900" i="1" dirty="0" err="1" smtClean="0"/>
              <a:t>encyclopedia</a:t>
            </a:r>
            <a:r>
              <a:rPr lang="cs-CZ" sz="900" dirty="0" smtClean="0"/>
              <a:t> [online]. San Francisco (CA):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Foundation</a:t>
            </a:r>
            <a:r>
              <a:rPr lang="cs-CZ" sz="900" dirty="0" smtClean="0"/>
              <a:t>, 16. 2. 2008, 08:34 [cit. 2012-01-26]. Dostupné z: </a:t>
            </a:r>
            <a:r>
              <a:rPr lang="cs-CZ" sz="900" dirty="0" err="1" smtClean="0"/>
              <a:t>Soubor:Cerny-Jirasek.jpg</a:t>
            </a:r>
            <a:r>
              <a:rPr lang="cs-CZ" sz="900" dirty="0" smtClean="0"/>
              <a:t> </a:t>
            </a:r>
            <a:br>
              <a:rPr lang="cs-CZ" sz="900" dirty="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err="1"/>
              <a:t>Soubor:Ctiněves</a:t>
            </a:r>
            <a:r>
              <a:rPr lang="cs-CZ" sz="900" dirty="0"/>
              <a:t>, Říp a obec.jpg.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8. 8. 2008, 08:29 [cit. 2012-01-26]. Dostupné z: </a:t>
            </a:r>
            <a:r>
              <a:rPr lang="cs-CZ" sz="900" dirty="0" err="1"/>
              <a:t>Soubor:Ctiněves</a:t>
            </a:r>
            <a:r>
              <a:rPr lang="cs-CZ" sz="900" dirty="0"/>
              <a:t>, Říp a obec.jpg </a:t>
            </a: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err="1"/>
              <a:t>Soubor:RotundaRip.jpg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15. 6. 2010, 12:27 [cit. 2012-01-26]. Dostupné z: </a:t>
            </a:r>
            <a:r>
              <a:rPr lang="cs-CZ" sz="900" dirty="0" err="1"/>
              <a:t>Soubor:RotundaRip.jpg</a:t>
            </a:r>
            <a:r>
              <a:rPr lang="cs-CZ" sz="900" dirty="0"/>
              <a:t> </a:t>
            </a:r>
            <a:br>
              <a:rPr lang="cs-CZ" sz="9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err="1"/>
              <a:t>Soubor:Velehrad.JPG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22. 4. 2007, 19:21 [cit. 2012-01-26]. Dostupné z: </a:t>
            </a:r>
            <a:r>
              <a:rPr lang="cs-CZ" sz="900" dirty="0" err="1"/>
              <a:t>Soubor:Velehrad.JPG</a:t>
            </a:r>
            <a:r>
              <a:rPr lang="cs-CZ" sz="900" dirty="0"/>
              <a:t> </a:t>
            </a: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/>
              <a:t>. </a:t>
            </a:r>
            <a:r>
              <a:rPr lang="cs-CZ" sz="900" dirty="0" err="1"/>
              <a:t>Soubor:Hradschin</a:t>
            </a:r>
            <a:r>
              <a:rPr lang="cs-CZ" sz="900" dirty="0"/>
              <a:t> Prag.jpg.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16. 7. 2006, 11:24 [cit. 2012-01-26]. Dostupné z: </a:t>
            </a:r>
            <a:r>
              <a:rPr lang="cs-CZ" sz="900" dirty="0" err="1"/>
              <a:t>Soubor:Hradschin</a:t>
            </a:r>
            <a:r>
              <a:rPr lang="cs-CZ" sz="900" dirty="0"/>
              <a:t> </a:t>
            </a:r>
            <a:r>
              <a:rPr lang="cs-CZ" sz="900" dirty="0" smtClean="0"/>
              <a:t>Prag.jpg</a:t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Soubor:Hrad</a:t>
            </a:r>
            <a:r>
              <a:rPr lang="cs-CZ" sz="900" dirty="0"/>
              <a:t> aérienne.jpg.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8. 4. 2009, 14:14 [cit. 2012-01-26]. Dostupné z: </a:t>
            </a:r>
            <a:r>
              <a:rPr lang="cs-CZ" sz="900" dirty="0" err="1"/>
              <a:t>Soubor:Hrad</a:t>
            </a:r>
            <a:r>
              <a:rPr lang="cs-CZ" sz="900" dirty="0"/>
              <a:t> </a:t>
            </a:r>
            <a:r>
              <a:rPr lang="cs-CZ" sz="900" dirty="0" smtClean="0"/>
              <a:t>aérienne.jpg</a:t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Soubor:Josef</a:t>
            </a:r>
            <a:r>
              <a:rPr lang="cs-CZ" sz="900" dirty="0"/>
              <a:t> </a:t>
            </a:r>
            <a:r>
              <a:rPr lang="cs-CZ" sz="900" dirty="0" err="1"/>
              <a:t>Mathauser</a:t>
            </a:r>
            <a:r>
              <a:rPr lang="cs-CZ" sz="900" dirty="0"/>
              <a:t> - Praotec Čech na hoře Říp.jpg.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9. 1. 2009, 14:57 [cit. 2012-01-27]. Dostupné z: http://cs.wikipedia.org/wiki/Soubor:Josef_Mathauser_-_Praotec_%C4%8Cech_na_ho%C5%99e_%</a:t>
            </a:r>
            <a:r>
              <a:rPr lang="cs-CZ" sz="900" dirty="0" smtClean="0"/>
              <a:t>C5%98%C3%ADp.jpg</a:t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Soubor:Vysehrad</a:t>
            </a:r>
            <a:r>
              <a:rPr lang="cs-CZ" sz="900" dirty="0"/>
              <a:t> as </a:t>
            </a:r>
            <a:r>
              <a:rPr lang="cs-CZ" sz="900" dirty="0" err="1"/>
              <a:t>seen</a:t>
            </a:r>
            <a:r>
              <a:rPr lang="cs-CZ" sz="900" dirty="0"/>
              <a:t> </a:t>
            </a:r>
            <a:r>
              <a:rPr lang="cs-CZ" sz="900" dirty="0" err="1"/>
              <a:t>over</a:t>
            </a:r>
            <a:r>
              <a:rPr lang="cs-CZ" sz="900" dirty="0"/>
              <a:t> </a:t>
            </a:r>
            <a:r>
              <a:rPr lang="cs-CZ" sz="900" dirty="0" err="1"/>
              <a:t>the</a:t>
            </a:r>
            <a:r>
              <a:rPr lang="cs-CZ" sz="900" dirty="0"/>
              <a:t> Vltava </a:t>
            </a:r>
            <a:r>
              <a:rPr lang="cs-CZ" sz="900" dirty="0" err="1"/>
              <a:t>from</a:t>
            </a:r>
            <a:r>
              <a:rPr lang="cs-CZ" sz="900" dirty="0"/>
              <a:t> </a:t>
            </a:r>
            <a:r>
              <a:rPr lang="cs-CZ" sz="900" dirty="0" err="1"/>
              <a:t>Cisarska</a:t>
            </a:r>
            <a:r>
              <a:rPr lang="cs-CZ" sz="900" dirty="0"/>
              <a:t> louka 732.jpg.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28. 10. 2005, 04:50 [cit. 2012-01-27]. Dostupné z: http://cs.wikipedia.org/wiki/Soubor:Vysehrad_as_seen_over_the_Vltava_from_Cisarska_louka_732.jpg </a:t>
            </a:r>
            <a:br>
              <a:rPr lang="cs-CZ" sz="900" dirty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Soubor:Horomerice</a:t>
            </a:r>
            <a:r>
              <a:rPr lang="cs-CZ" sz="900" dirty="0"/>
              <a:t> </a:t>
            </a:r>
            <a:r>
              <a:rPr lang="cs-CZ" sz="900" dirty="0" err="1"/>
              <a:t>CoA</a:t>
            </a:r>
            <a:r>
              <a:rPr lang="cs-CZ" sz="900" dirty="0"/>
              <a:t> </a:t>
            </a:r>
            <a:r>
              <a:rPr lang="cs-CZ" sz="900" dirty="0" err="1"/>
              <a:t>CZ.svg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16. 5. 2010, 12:59 [cit. 2012-01-27]. Dostupné z: http://cs.wikipedia.org/wiki/Soubor:Horomerice_CoA_CZ.svg </a:t>
            </a: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err="1"/>
              <a:t>Soubor:Šemíkova</a:t>
            </a:r>
            <a:r>
              <a:rPr lang="cs-CZ" sz="900" dirty="0"/>
              <a:t> hrobka.jpg.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29. 8. 2006, 21:52 [cit. 2012-01-27]. Dostupné z: http://cs.wikipedia.org/wiki/Soubor:%C5%A0em%C3%ADkova_hrobka.jpg </a:t>
            </a: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/>
          </a:p>
        </p:txBody>
      </p:sp>
      <p:sp>
        <p:nvSpPr>
          <p:cNvPr id="4" name="Obdélník 3"/>
          <p:cNvSpPr/>
          <p:nvPr/>
        </p:nvSpPr>
        <p:spPr>
          <a:xfrm>
            <a:off x="1475656" y="260648"/>
            <a:ext cx="6408712" cy="576064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0994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5777612"/>
          </a:xfrm>
        </p:spPr>
        <p:txBody>
          <a:bodyPr/>
          <a:lstStyle/>
          <a:p>
            <a:r>
              <a:rPr lang="cs-CZ" sz="900" dirty="0" err="1"/>
              <a:t>Soubor:Wite</a:t>
            </a:r>
            <a:r>
              <a:rPr lang="cs-CZ" sz="900" dirty="0"/>
              <a:t> </a:t>
            </a:r>
            <a:r>
              <a:rPr lang="cs-CZ" sz="900" dirty="0" err="1"/>
              <a:t>Mountain</a:t>
            </a:r>
            <a:r>
              <a:rPr lang="cs-CZ" sz="900" dirty="0"/>
              <a:t> - </a:t>
            </a:r>
            <a:r>
              <a:rPr lang="cs-CZ" sz="900" dirty="0" err="1"/>
              <a:t>the</a:t>
            </a:r>
            <a:r>
              <a:rPr lang="cs-CZ" sz="900" dirty="0"/>
              <a:t> tumulus.JPG.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23. 6. 2005, 22:14 Náhled verze z 23. 6. 2005, 22: [cit. 2012-01-27]. Dostupné z: http://cs.wikipedia.org/wiki/Soubor:Wite_Mountain_-_the_tumulus.JPG </a:t>
            </a: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Oubor:Terezin</a:t>
            </a:r>
            <a:r>
              <a:rPr lang="cs-CZ" sz="900" dirty="0"/>
              <a:t> CZ </a:t>
            </a:r>
            <a:r>
              <a:rPr lang="cs-CZ" sz="900" dirty="0" err="1"/>
              <a:t>National</a:t>
            </a:r>
            <a:r>
              <a:rPr lang="cs-CZ" sz="900" dirty="0"/>
              <a:t> </a:t>
            </a:r>
            <a:r>
              <a:rPr lang="cs-CZ" sz="900" dirty="0" err="1"/>
              <a:t>Cemetery</a:t>
            </a:r>
            <a:r>
              <a:rPr lang="cs-CZ" sz="900" dirty="0"/>
              <a:t> Theres2.jpg.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16. 6. 2008, 20:57 [cit. 2012-01-27]. Dostupné z: http://</a:t>
            </a:r>
            <a:r>
              <a:rPr lang="cs-CZ" sz="900" dirty="0" smtClean="0"/>
              <a:t>cs.wikipedia.org/wiki/Soubor:Terezin_CZ_National_Cemetery_Theres2.jpg</a:t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Soubor:Židovský</a:t>
            </a:r>
            <a:r>
              <a:rPr lang="cs-CZ" sz="900" dirty="0"/>
              <a:t> hřbitov v Terezíně 2009 04.JPG.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29. 1. 2010, 02:46, 29. 1. 2010, 15:07 [cit. 2012-01-27]. Dostupné z: http://cs.wikipedia.org/wiki/Soubor:%C5%BDidovsk%C3%BD_h%C5%99bitov_v_Terez%C3%ADn%C4%9B_2009_04.JPG </a:t>
            </a: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Soubor:Peter</a:t>
            </a:r>
            <a:r>
              <a:rPr lang="cs-CZ" sz="900" dirty="0"/>
              <a:t> </a:t>
            </a:r>
            <a:r>
              <a:rPr lang="cs-CZ" sz="900" dirty="0" err="1"/>
              <a:t>Stehlik</a:t>
            </a:r>
            <a:r>
              <a:rPr lang="cs-CZ" sz="900" dirty="0"/>
              <a:t> 2009.05.12 Lidice 002aa.jpg.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15. 5. 2010, 07:02, 15. 5. 2010, 15:37 Náhled verze z 15. 5. 2010, 15:37 [cit. 2012-01-27]. Dostupné z: http://</a:t>
            </a:r>
            <a:r>
              <a:rPr lang="cs-CZ" sz="900" dirty="0" smtClean="0"/>
              <a:t>cs.wikipedia.org/wiki/Soubor:Peter_Stehlik_2009.05.12_Lidice_002aa.jpg</a:t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Soubor:Lidice-pamatnik</a:t>
            </a:r>
            <a:r>
              <a:rPr lang="cs-CZ" sz="900" dirty="0"/>
              <a:t> detem.jpg.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13. 2. 2008, 17:16 [cit. 2012-01-27]. Dostupné z: http://cs.wikipedia.org/wiki/Soubor:Lidice-pamatnik_detem.jpg </a:t>
            </a: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Soubor:Lezaky</a:t>
            </a:r>
            <a:r>
              <a:rPr lang="cs-CZ" sz="900" dirty="0"/>
              <a:t> kriz.JPG.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20. 5. 2009, 16:53 [cit. 2012-01-27]. Dostupné z: http://cs.wikipedia.org/wiki/Soubor:Lezaky_kriz.JPG </a:t>
            </a:r>
            <a:r>
              <a:rPr lang="cs-CZ" sz="900" dirty="0" smtClean="0"/>
              <a:t/>
            </a:r>
            <a:br>
              <a:rPr lang="cs-CZ" sz="900" dirty="0" smtClean="0"/>
            </a:b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 err="1"/>
              <a:t>Oubor:Slavin</a:t>
            </a:r>
            <a:r>
              <a:rPr lang="cs-CZ" sz="900" dirty="0"/>
              <a:t> </a:t>
            </a:r>
            <a:r>
              <a:rPr lang="cs-CZ" sz="900" dirty="0" err="1"/>
              <a:t>Vysehrad</a:t>
            </a:r>
            <a:r>
              <a:rPr lang="cs-CZ" sz="900" dirty="0"/>
              <a:t> </a:t>
            </a:r>
            <a:r>
              <a:rPr lang="cs-CZ" sz="900" dirty="0" err="1"/>
              <a:t>Cemetery</a:t>
            </a:r>
            <a:r>
              <a:rPr lang="cs-CZ" sz="900" dirty="0"/>
              <a:t> Prague CZ 777.jpg.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28. 10. 2005, 06:12 [cit. 2012-01-27]. Dostupné z: http://cs.wikipedia.org/wiki/Soubor:Slavin_Vysehrad_Cemetery_Prague_CZ_777.jpg </a:t>
            </a:r>
          </a:p>
        </p:txBody>
      </p:sp>
    </p:spTree>
    <p:extLst>
      <p:ext uri="{BB962C8B-B14F-4D97-AF65-F5344CB8AC3E}">
        <p14:creationId xmlns:p14="http://schemas.microsoft.com/office/powerpoint/2010/main" val="20227420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282</TotalTime>
  <Words>570</Words>
  <Application>Microsoft Office PowerPoint</Application>
  <PresentationFormat>Předvádění na obrazovce (4:3)</PresentationFormat>
  <Paragraphs>75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Spring</vt:lpstr>
      <vt:lpstr>Prezentace aplikace PowerPoint</vt:lpstr>
      <vt:lpstr>ANOTACE</vt:lpstr>
      <vt:lpstr>PAMÁTNÁ MÍSTA ČR</vt:lpstr>
      <vt:lpstr>Hora Blaník</vt:lpstr>
      <vt:lpstr>pověst</vt:lpstr>
      <vt:lpstr>hora Říp</vt:lpstr>
      <vt:lpstr>pověst</vt:lpstr>
      <vt:lpstr>Říp byl dříve bezlesý.   Vrchol je dnes zalesněn, bylo zde vytvořeno několik vyhlídek.  rotunda sv. Jiří</vt:lpstr>
      <vt:lpstr>Velehrad</vt:lpstr>
      <vt:lpstr>Pražský hrad</vt:lpstr>
      <vt:lpstr>Největší hradní komplex na světě.  Zapsán v Guinessově knize rekordů: 570 metrů délka, 128 metrů do šířky.  letecký pohled</vt:lpstr>
      <vt:lpstr>Vyšehrad</vt:lpstr>
      <vt:lpstr>pověst</vt:lpstr>
      <vt:lpstr>„V Neumětelích se věřilo a věří, že zde Šemík, věrný kůň rytíře Horymíra, zakopán leží.“</vt:lpstr>
      <vt:lpstr>Bílá hora</vt:lpstr>
      <vt:lpstr>Terezín – věznice  </vt:lpstr>
      <vt:lpstr>Židovské ghetto</vt:lpstr>
      <vt:lpstr>Lidice</vt:lpstr>
      <vt:lpstr>17 dětí vybráno k převýchově do Německa.  82 dětí zavražděno.</vt:lpstr>
      <vt:lpstr>Ležáky</vt:lpstr>
      <vt:lpstr>Slavín – vyšehradský hřbitov</vt:lpstr>
      <vt:lpstr>Soubor:VBlanik.JPG. In: Wikipedia: the free encyclopedia [online]. San Francisco (CA): Wikimedia Foundation, 31. 10. 2007, 15:00 [cit. 2012-01-26]. Dostupné z: Soubor:VBlanik.JPG   Soubor:Cerny-Jirasek.jpg. In: Wikipedia: the free encyclopedia [online]. San Francisco (CA): Wikimedia Foundation, 16. 2. 2008, 08:34 [cit. 2012-01-26]. Dostupné z: Soubor:Cerny-Jirasek.jpg   Soubor:Ctiněves, Říp a obec.jpg. In: Wikipedia: the free encyclopedia [online]. San Francisco (CA): Wikimedia Foundation, 8. 8. 2008, 08:29 [cit. 2012-01-26]. Dostupné z: Soubor:Ctiněves, Říp a obec.jpg   Soubor:RotundaRip.jpg. In: Wikipedia: the free encyclopedia [online]. San Francisco (CA): Wikimedia Foundation, 15. 6. 2010, 12:27 [cit. 2012-01-26]. Dostupné z: Soubor:RotundaRip.jpg   Soubor:Velehrad.JPG. In: Wikipedia: the free encyclopedia [online]. San Francisco (CA): Wikimedia Foundation, 22. 4. 2007, 19:21 [cit. 2012-01-26]. Dostupné z: Soubor:Velehrad.JPG   . Soubor:Hradschin Prag.jpg. In: Wikipedia: the free encyclopedia [online]. San Francisco (CA): Wikimedia Foundation, 16. 7. 2006, 11:24 [cit. 2012-01-26]. Dostupné z: Soubor:Hradschin Prag.jpg  Soubor:Hrad aérienne.jpg. In: Wikipedia: the free encyclopedia [online]. San Francisco (CA): Wikimedia Foundation, 8. 4. 2009, 14:14 [cit. 2012-01-26]. Dostupné z: Soubor:Hrad aérienne.jpg  Soubor:Josef Mathauser - Praotec Čech na hoře Říp.jpg. In: Wikipedia: the free encyclopedia [online]. San Francisco (CA): Wikimedia Foundation, 9. 1. 2009, 14:57 [cit. 2012-01-27]. Dostupné z: http://cs.wikipedia.org/wiki/Soubor:Josef_Mathauser_-_Praotec_%C4%8Cech_na_ho%C5%99e_%C5%98%C3%ADp.jpg  Soubor:Vysehrad as seen over the Vltava from Cisarska louka 732.jpg. In: Wikipedia: the free encyclopedia [online]. San Francisco (CA): Wikimedia Foundation, 28. 10. 2005, 04:50 [cit. 2012-01-27]. Dostupné z: http://cs.wikipedia.org/wiki/Soubor:Vysehrad_as_seen_over_the_Vltava_from_Cisarska_louka_732.jpg   Soubor:Horomerice CoA CZ.svg. In: Wikipedia: the free encyclopedia [online]. San Francisco (CA): Wikimedia Foundation, 16. 5. 2010, 12:59 [cit. 2012-01-27]. Dostupné z: http://cs.wikipedia.org/wiki/Soubor:Horomerice_CoA_CZ.svg    Soubor:Šemíkova hrobka.jpg. In: Wikipedia: the free encyclopedia [online]. San Francisco (CA): Wikimedia Foundation, 29. 8. 2006, 21:52 [cit. 2012-01-27]. Dostupné z: http://cs.wikipedia.org/wiki/Soubor:%C5%A0em%C3%ADkova_hrobka.jpg   </vt:lpstr>
      <vt:lpstr>Soubor:Wite Mountain - the tumulus.JPG. In: Wikipedia: the free encyclopedia [online]. San Francisco (CA): Wikimedia Foundation, 23. 6. 2005, 22:14 Náhled verze z 23. 6. 2005, 22: [cit. 2012-01-27]. Dostupné z: http://cs.wikipedia.org/wiki/Soubor:Wite_Mountain_-_the_tumulus.JPG   Oubor:Terezin CZ National Cemetery Theres2.jpg. In: Wikipedia: the free encyclopedia [online]. San Francisco (CA): Wikimedia Foundation, 16. 6. 2008, 20:57 [cit. 2012-01-27]. Dostupné z: http://cs.wikipedia.org/wiki/Soubor:Terezin_CZ_National_Cemetery_Theres2.jpg  Soubor:Židovský hřbitov v Terezíně 2009 04.JPG. In: Wikipedia: the free encyclopedia [online]. San Francisco (CA): Wikimedia Foundation, 29. 1. 2010, 02:46, 29. 1. 2010, 15:07 [cit. 2012-01-27]. Dostupné z: http://cs.wikipedia.org/wiki/Soubor:%C5%BDidovsk%C3%BD_h%C5%99bitov_v_Terez%C3%ADn%C4%9B_2009_04.JPG   Soubor:Peter Stehlik 2009.05.12 Lidice 002aa.jpg. In: Wikipedia: the free encyclopedia [online]. San Francisco (CA): Wikimedia Foundation, 15. 5. 2010, 07:02, 15. 5. 2010, 15:37 Náhled verze z 15. 5. 2010, 15:37 [cit. 2012-01-27]. Dostupné z: http://cs.wikipedia.org/wiki/Soubor:Peter_Stehlik_2009.05.12_Lidice_002aa.jpg  Soubor:Lidice-pamatnik detem.jpg. In: Wikipedia: the free encyclopedia [online]. San Francisco (CA): Wikimedia Foundation, 13. 2. 2008, 17:16 [cit. 2012-01-27]. Dostupné z: http://cs.wikipedia.org/wiki/Soubor:Lidice-pamatnik_detem.jpg   Soubor:Lezaky kriz.JPG. In: Wikipedia: the free encyclopedia [online]. San Francisco (CA): Wikimedia Foundation, 20. 5. 2009, 16:53 [cit. 2012-01-27]. Dostupné z: http://cs.wikipedia.org/wiki/Soubor:Lezaky_kriz.JPG   Oubor:Slavin Vysehrad Cemetery Prague CZ 777.jpg. In: Wikipedia: the free encyclopedia [online]. San Francisco (CA): Wikimedia Foundation, 28. 10. 2005, 06:12 [cit. 2012-01-27]. Dostupné z: http://cs.wikipedia.org/wiki/Soubor:Slavin_Vysehrad_Cemetery_Prague_CZ_777.jpg </vt:lpstr>
    </vt:vector>
  </TitlesOfParts>
  <Company>Podbořany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MP</cp:lastModifiedBy>
  <cp:revision>29</cp:revision>
  <dcterms:created xsi:type="dcterms:W3CDTF">2012-01-26T11:02:28Z</dcterms:created>
  <dcterms:modified xsi:type="dcterms:W3CDTF">2012-03-23T15:12:49Z</dcterms:modified>
</cp:coreProperties>
</file>