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1" r:id="rId3"/>
    <p:sldId id="275" r:id="rId4"/>
    <p:sldId id="257" r:id="rId5"/>
    <p:sldId id="258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4" r:id="rId18"/>
    <p:sldId id="271" r:id="rId19"/>
    <p:sldId id="278" r:id="rId20"/>
    <p:sldId id="260" r:id="rId21"/>
    <p:sldId id="272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54" y="1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57215-508B-4E57-BC18-AE9710DA450F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DC5C2-E431-4DB8-B8E6-0020F98E7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08450-3C93-4C7E-9896-996A7FFA3EA0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AB8C1-3F89-4C28-A042-268760CCDD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CB2E6B-57FF-4210-9258-05538CC3B091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E2ECF-28F9-4A0F-9DEC-E582834851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5880F-36A1-4680-8A9D-1D39522782CC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6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6238B-995A-43F1-9DD4-5F31D13C3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6149C-8ABC-4500-8C8A-2A96D0346CC7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8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8D47E-1C8F-435C-BD22-AC8C2CD04B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0988"/>
            <a:ext cx="1828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095EA5-57AF-4181-864D-366EFABC414E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F73FA-F57C-49B9-A716-1E1576A02B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63F88-4DA7-4EFB-B886-A6A40CAA2593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2C91A-CCCE-4F19-999C-8572048248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1B5D0-B029-4F80-A1EE-FEE6040BE614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B0EA9-5AE1-4B1D-ACFF-F65CB60A8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/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E36E7-F94F-40F3-B4EA-C9DD0957D62A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E7E818-3D3A-4A81-AA3F-825A197BE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86B92-2F8B-4670-A66A-87DC366F57F8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429B7-7791-4B51-B959-770036226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909A7-086B-42B3-8251-8AF33000EFA2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758BE-B24B-4811-BC9E-38771E5F5F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975" y="1554163"/>
            <a:ext cx="2073275" cy="19796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454400" y="1547813"/>
            <a:ext cx="422275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8913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30D900-2EBC-4827-A553-9E197DED0934}" type="datetimeFigureOut">
              <a:rPr lang="cs-CZ"/>
              <a:pPr>
                <a:defRPr/>
              </a:pPr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975" y="6356350"/>
            <a:ext cx="5102225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625" y="6356350"/>
            <a:ext cx="1138238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065D51-DD73-4696-9C5B-4198FEEE51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6" r:id="rId4"/>
    <p:sldLayoutId id="2147483697" r:id="rId5"/>
    <p:sldLayoutId id="2147483698" r:id="rId6"/>
    <p:sldLayoutId id="2147483692" r:id="rId7"/>
    <p:sldLayoutId id="2147483699" r:id="rId8"/>
    <p:sldLayoutId id="2147483700" r:id="rId9"/>
    <p:sldLayoutId id="2147483691" r:id="rId10"/>
    <p:sldLayoutId id="214748369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2pPr>
      <a:lvl3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3pPr>
      <a:lvl4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4pPr>
      <a:lvl5pPr algn="l" rtl="0" fontAlgn="base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Font typeface="Arial" charset="0"/>
        <a:buChar char="•"/>
        <a:defRPr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Loutre2.jpg" TargetMode="Externa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 descr="Popis: C:\Users\pc\Desktop\OPV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1196975"/>
            <a:ext cx="3978275" cy="83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650" y="2708275"/>
          <a:ext cx="7345363" cy="28813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1884"/>
                <a:gridCol w="5562931"/>
              </a:tblGrid>
              <a:tr h="5114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14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solidFill>
                            <a:srgbClr val="140F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14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VY_32_INOVACE_418_TŘÍDĚNÍ</a:t>
                      </a:r>
                      <a:r>
                        <a:rPr lang="cs-CZ" sz="1400" baseline="0" dirty="0" smtClean="0">
                          <a:effectLst/>
                        </a:rPr>
                        <a:t> ŽIVOČICHŮ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95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Téma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EKOSYSTÉMY, DOMÁCÍ, HOSPODÁŘSKÁ, VNĚJŠÍ A VNITŘNÍ STAVBA TĚLA, BÝLOŽRAVCI, MASOŽRAVCI, VŠEŽRAVCI,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264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476250"/>
            <a:ext cx="2808288" cy="66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200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188" y="1268413"/>
            <a:ext cx="7993062" cy="4897437"/>
          </a:xfrm>
        </p:spPr>
        <p:txBody>
          <a:bodyPr rtlCol="0">
            <a:normAutofit fontScale="85000" lnSpcReduction="20000"/>
          </a:bodyPr>
          <a:lstStyle/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Prezentace je </a:t>
            </a:r>
            <a:r>
              <a:rPr lang="cs-CZ" sz="2400" b="1" i="0" dirty="0">
                <a:solidFill>
                  <a:schemeClr val="tx2">
                    <a:lumMod val="50000"/>
                  </a:schemeClr>
                </a:solidFill>
              </a:rPr>
              <a:t>u</a:t>
            </a: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rčena žákům 4. tříd jako výkladová hodina na </a:t>
            </a:r>
            <a:r>
              <a:rPr lang="cs-CZ" sz="2400" b="1" i="0" dirty="0" err="1" smtClean="0">
                <a:solidFill>
                  <a:schemeClr val="tx2">
                    <a:lumMod val="50000"/>
                  </a:schemeClr>
                </a:solidFill>
              </a:rPr>
              <a:t>ČaS</a:t>
            </a: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 – živá příroda.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Žáci se seznámí s druhy živočichů a jejich odlišnostmi.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Popíší čím se jednotlivá zvířata od sebe liší.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Dokáží správně zařadit známé druhy zvířat.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Žáci popíší u snímku č. 5 jednotlivé části těla – kačer(kachna divoká), roháč obecný, pstruh obecný </a:t>
            </a:r>
            <a:r>
              <a:rPr lang="cs-CZ" sz="2400" b="1" i="0" dirty="0" err="1" smtClean="0">
                <a:solidFill>
                  <a:schemeClr val="tx2">
                    <a:lumMod val="50000"/>
                  </a:schemeClr>
                </a:solidFill>
              </a:rPr>
              <a:t>potočný</a:t>
            </a: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, zlatý retrívr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Snímek č. 6 arabský plnokrevník a babočka paví oko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Snímek č. 8 – žáci popisují, které zvířata žijí na poli. Na obrázcích: křeček polní, káně lesní.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Snímek č. 9 na obrázcích vydra říční, ledňáček říční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Snímek č. 10 na obrázcích je prase divoké a lasice hranostaj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Snímek č. 11 – žáci vypráví a popisují, jak se o zvířata člověk stará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Snímek č. 12 na obrázcích morče, papoušci </a:t>
            </a:r>
            <a:r>
              <a:rPr lang="cs-CZ" sz="2400" b="1" i="0" dirty="0" err="1" smtClean="0">
                <a:solidFill>
                  <a:schemeClr val="tx2">
                    <a:lumMod val="50000"/>
                  </a:schemeClr>
                </a:solidFill>
              </a:rPr>
              <a:t>ara</a:t>
            </a: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, skalára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Snímek č. 13 – žáci vyjmenují, jaký užitek nám dávají hospodářská zvířata. Na obrázcích jsou- koza domácí a krocan.</a:t>
            </a:r>
            <a:endParaRPr lang="cs-CZ" sz="2400" b="1" i="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975" y="549275"/>
            <a:ext cx="6172200" cy="7921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750" y="1341438"/>
            <a:ext cx="7920038" cy="5111750"/>
          </a:xfrm>
        </p:spPr>
        <p:txBody>
          <a:bodyPr rtlCol="0"/>
          <a:lstStyle/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Snímek č. 17: žáci vyjmenovávají živočichy býložravce. Na snímku – kráva, veverka, králík divoký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Snímek č. 18: žáci vyjmenují masožravce. Na snímku - krtek obecný – hmyzožravec, tygr sumaterský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i="0" dirty="0" smtClean="0">
                <a:solidFill>
                  <a:schemeClr val="tx2">
                    <a:lumMod val="50000"/>
                  </a:schemeClr>
                </a:solidFill>
              </a:rPr>
              <a:t>Snímek č. 19: vyjmenují všežravce. Na snímku – medvěd hnědý, prase domácí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b="1" i="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3933825"/>
            <a:ext cx="7535863" cy="25638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Třídění </a:t>
            </a:r>
            <a:r>
              <a:rPr lang="cs-CZ" sz="80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živočichŮ</a:t>
            </a:r>
            <a:endParaRPr lang="cs-CZ" sz="8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333375"/>
            <a:ext cx="3209925" cy="4691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>
          <a:xfrm>
            <a:off x="971550" y="765175"/>
            <a:ext cx="7416800" cy="5327650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zemi žije mnoho různých druhů živočichů.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sebe se liší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velikostí a zbarvením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vnější stavbou těla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vnitřní stavbou těla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prostředím (kde žijí)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druhem potravy (přijímají)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b="1" i="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900113" y="1125538"/>
            <a:ext cx="6335712" cy="18716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 </a:t>
            </a:r>
            <a:br>
              <a:rPr lang="cs-CZ" sz="6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</a:t>
            </a:r>
            <a:endParaRPr lang="cs-CZ" sz="60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2924175"/>
            <a:ext cx="7920038" cy="3457575"/>
          </a:xfrm>
        </p:spPr>
        <p:txBody>
          <a:bodyPr rtlCol="0"/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 mají odlišnou stavbu těla.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3824288"/>
            <a:ext cx="2951162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3573463"/>
            <a:ext cx="2324100" cy="309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65663" y="260350"/>
            <a:ext cx="2432050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21013" y="4113213"/>
            <a:ext cx="2860675" cy="188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850" y="3500438"/>
            <a:ext cx="4176713" cy="28813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stavba</a:t>
            </a:r>
            <a:b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těla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716463" y="476250"/>
            <a:ext cx="4083050" cy="3673475"/>
          </a:xfrm>
        </p:spPr>
        <p:txBody>
          <a:bodyPr/>
          <a:lstStyle/>
          <a:p>
            <a:pPr marL="457200" indent="-457200">
              <a:buFont typeface="Arial" charset="0"/>
              <a:buChar char="•"/>
            </a:pPr>
            <a:r>
              <a:rPr lang="cs-CZ" sz="3200" b="1" i="0" smtClean="0">
                <a:solidFill>
                  <a:srgbClr val="57370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Jsou živočichové, kteří mají uvnitř těla kostru: OBRATLOVCI</a:t>
            </a:r>
            <a:r>
              <a:rPr lang="cs-CZ" sz="3200" b="1" i="0" smtClean="0">
                <a:solidFill>
                  <a:srgbClr val="57370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,</a:t>
            </a:r>
            <a:r>
              <a:rPr lang="cs-CZ" sz="3200" b="1" i="0" smtClean="0">
                <a:solidFill>
                  <a:srgbClr val="57370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a ti</a:t>
            </a:r>
            <a:r>
              <a:rPr lang="cs-CZ" sz="3200" b="1" i="0" smtClean="0">
                <a:solidFill>
                  <a:srgbClr val="573704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,</a:t>
            </a:r>
            <a:r>
              <a:rPr lang="cs-CZ" sz="3200" b="1" i="0" smtClean="0">
                <a:solidFill>
                  <a:srgbClr val="573704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co jí nemají: BEZOBRATLÍ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1688" y="404813"/>
            <a:ext cx="3529012" cy="264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3727450"/>
            <a:ext cx="3313113" cy="264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908050"/>
            <a:ext cx="6172200" cy="21320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</a:t>
            </a:r>
            <a:r>
              <a:rPr lang="cs-CZ" sz="6000" dirty="0" err="1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prostředÍ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188" y="3068638"/>
            <a:ext cx="7705725" cy="2952750"/>
          </a:xfrm>
        </p:spPr>
        <p:txBody>
          <a:bodyPr rtlCol="0"/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Nejen živočichové, ale i rostliny a houby vyžadují pro svůj život různé druhy prostředí.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společenstva ( na poli, u vody, v lese, v blízkosti lidských obydlí).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4292600"/>
            <a:ext cx="4319588" cy="12969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poli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633788" y="190500"/>
            <a:ext cx="5256212" cy="4321175"/>
          </a:xfrm>
        </p:spPr>
        <p:txBody>
          <a:bodyPr rtlCol="0"/>
          <a:lstStyle/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Tito živočichové dokonale splývají s okolím.</a:t>
            </a: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sem: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káně lesní, zajíc polní,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hraboš polní, koroptev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polní, bažant obecný, sysel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obecný, křeček polní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16413" y="4208463"/>
            <a:ext cx="3208337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4500" y="1052513"/>
            <a:ext cx="3125788" cy="271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1975" y="4957763"/>
            <a:ext cx="4192588" cy="16557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vody</a:t>
            </a:r>
            <a:endParaRPr lang="cs-CZ" sz="66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0825" y="333375"/>
            <a:ext cx="4826000" cy="4500563"/>
          </a:xfrm>
        </p:spPr>
        <p:txBody>
          <a:bodyPr rtlCol="0">
            <a:normAutofit fontScale="92500" lnSpcReduction="200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Zahrnujeme sem vody stojaté (rybník, jezero, přehrada) i tekoucí (potoky, řeky).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sem: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ryby (kapr, cejn, lín,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sumec, štika, okoun,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pstruh), žáby (skokan),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kachna, ledňáček, vydra,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vážka, užovka, komár.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692150"/>
            <a:ext cx="3917950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0" y="4078288"/>
            <a:ext cx="3313113" cy="247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2735263"/>
            <a:ext cx="3455988" cy="1295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lese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211638" y="476250"/>
            <a:ext cx="4752975" cy="6048375"/>
          </a:xfrm>
        </p:spPr>
        <p:txBody>
          <a:bodyPr rtlCol="0">
            <a:normAutofit fontScale="92500" lnSpcReduction="200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je domovem mnoha živočichů. Pro některé je les jen dočasný úkryt (zajíc).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sem: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veverka obecná, kuna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lesní, jezevec lesní, liška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obecná, datel černý,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zmije obecná, mravenec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lesní, lýkožrout smrkový,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klíště obecné, prase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divoké, lasice hranostaj,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jelen, srnec, vosy.</a:t>
            </a:r>
            <a:endParaRPr lang="cs-CZ" sz="3200" b="1" i="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5438" y="338138"/>
            <a:ext cx="3670300" cy="237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12838" y="3716338"/>
            <a:ext cx="2200275" cy="305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1341438"/>
            <a:ext cx="5507038" cy="45354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blízkosti lidských obydlí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76825" y="1125538"/>
            <a:ext cx="3816350" cy="4606925"/>
          </a:xfrm>
        </p:spPr>
        <p:txBody>
          <a:bodyPr rtlCol="0"/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Řadíme sem: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zvířata domácí,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hospodářská 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volně žijící.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 domácí a hospodářská jsou zcela závislá na péči člověka.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538" y="3284538"/>
            <a:ext cx="3754437" cy="11604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850" y="2420938"/>
            <a:ext cx="5040313" cy="4321175"/>
          </a:xfrm>
        </p:spPr>
        <p:txBody>
          <a:bodyPr rtlCol="0"/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Chováme je pro radost.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nejoblíbenější 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patří psi a kočky.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jsou: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rybičky, želva, hadi,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papoušci, králík, pavouci,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morče, křeček, ještěrky.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4863" y="211138"/>
            <a:ext cx="2974975" cy="222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14913" y="620713"/>
            <a:ext cx="3614737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4292600"/>
            <a:ext cx="3400425" cy="225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6013" y="549275"/>
            <a:ext cx="7102475" cy="13795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hospodářská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08425" y="1484313"/>
            <a:ext cx="4752975" cy="3313112"/>
          </a:xfrm>
        </p:spPr>
        <p:txBody>
          <a:bodyPr rtlCol="0">
            <a:normAutofit lnSpcReduction="100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Chováme je pro užitek.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to: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kráva, koza, králík,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ovce, prase, kachna,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husa, slepice, krocan.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773238"/>
            <a:ext cx="33480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306888"/>
            <a:ext cx="3455988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3800" y="4221163"/>
            <a:ext cx="3816350" cy="23891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Volně žijící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850" y="404813"/>
            <a:ext cx="4248150" cy="4176712"/>
          </a:xfrm>
        </p:spPr>
        <p:txBody>
          <a:bodyPr rtlCol="0"/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Mohou být ti, </a:t>
            </a: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člověku spíše škodí: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potkan, myš, holub.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Využívají blízkosti lidí k snadno dostupné potravě: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vlaštovka, jiřička.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243388"/>
            <a:ext cx="3452812" cy="239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00050"/>
            <a:ext cx="3698875" cy="362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549275"/>
            <a:ext cx="6172200" cy="56165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druhu potravy, kterou přijímají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03800" y="1844675"/>
            <a:ext cx="3529013" cy="2808288"/>
          </a:xfrm>
        </p:spPr>
        <p:txBody>
          <a:bodyPr rtlCol="0"/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Dělíme je na: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býložravce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masožravce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i="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všežravce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4813" y="836613"/>
            <a:ext cx="6172200" cy="1079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býložravci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66738" y="2276475"/>
            <a:ext cx="3240087" cy="2016125"/>
          </a:xfrm>
        </p:spPr>
        <p:txBody>
          <a:bodyPr rtlCol="0"/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Živí se pouze rostlinnou potravou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4056063"/>
            <a:ext cx="273685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35375" y="2038350"/>
            <a:ext cx="2251075" cy="345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51563" y="2708275"/>
            <a:ext cx="2813050" cy="351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050" y="4652963"/>
            <a:ext cx="6049963" cy="12715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masožravci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344988" y="3068638"/>
            <a:ext cx="4799012" cy="1660525"/>
          </a:xfrm>
        </p:spPr>
        <p:txBody>
          <a:bodyPr rtlCol="0"/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Přijímají živočišnou potravu – hmyzožravci, šelmy.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549275"/>
            <a:ext cx="3168650" cy="225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971550"/>
            <a:ext cx="3887788" cy="334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492500" y="476250"/>
            <a:ext cx="5327650" cy="13096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všežravci</a:t>
            </a:r>
            <a:endParaRPr lang="cs-CZ" sz="60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288" y="4437063"/>
            <a:ext cx="4321175" cy="1414462"/>
          </a:xfrm>
        </p:spPr>
        <p:txBody>
          <a:bodyPr rtlCol="0"/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i="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Živí se rostlinnou i masitou potravou. </a:t>
            </a:r>
            <a:endParaRPr lang="cs-CZ" sz="3200" b="1" i="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773238"/>
            <a:ext cx="3386138" cy="451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657350"/>
            <a:ext cx="4179887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888" y="188913"/>
            <a:ext cx="6172200" cy="5762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850" y="765175"/>
            <a:ext cx="8351838" cy="5832475"/>
          </a:xfrm>
        </p:spPr>
        <p:txBody>
          <a:bodyPr rtlCol="0"/>
          <a:lstStyle/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Soubor:Animal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diversity.png. In: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31. 1. 2011, 01:48, 17. 5. 2011, 18:20 [cit. 2012-02-10]. Dostupné z: http://cs.wikipedia.org/wiki/Soubor:Animal_diversity.png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Soubor:Golden</a:t>
            </a:r>
            <a:r>
              <a:rPr lang="cs-CZ" sz="9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retriever.jpg. In: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25. 7. 2005, 15:30 Náhled verze z 25. 7. 2005, 15: [cit. 2012-02-09]. Dostupné z: http://cs.wikipedia.org/wiki/Soubor:Golden_retriever.jpg 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Soubor:Lucanus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cervus.jpg. In: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28. 2. 2005, 13:25 [cit. 2012-02-09]. Dostupné z: http://cs.wikipedia.org/wiki/Soubor:Lucanus_cervus.jpg 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Soubor:Mallard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080508.jpg. In: .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9. 5. 2008, 15:31, 9. 5. 2008, 15:50 [cit. 2012-02-09]. Dostupné z: http://cs.wikipedia.org/wiki/Soubor:Mallard_080508.jpg 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Soubor:Salmo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trutta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Prague Vltava 1.jpg. In: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30. 3. 2011, 16:51 [cit. 2012-02-09]. Dostupné z: http://cs.wikipedia.org/wiki/Soubor:Salmo_trutta_Prague_Vltava_1.jpg 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Soubor:LaMirage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body07.jpg.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18. 3. 2008, 18:15 Náhled verze z 18. 3. 2008, 18: [cit. 2012-02-09]. Dostupné z: http://cs.wikipedia.org/wiki/Soubor:LaMirage_body07.jpg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Soubor:Tagpfauenauge.jpg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In: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29. 3. 2005, 00:58 [cit. 2012-02-09]. Dostupné z: http://cs.wikipedia.org/wiki/Soubor:Tagpfauenauge.jpg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Soubor:Buteo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buteo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1 (Lukasz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Lukasik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).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jpg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27. 5. 2006, 19:10 [cit. 2012-02-09]. Dostupné z: http://cs.wikipedia.org/wiki/Soubor:Buteo_buteo_1_%28Lukasz_Lukasik%29.jpg </a:t>
            </a:r>
            <a:endParaRPr lang="cs-CZ" sz="9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Soubor:Hamster.jpg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In: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4. 6. 2010, 23:02 [cit. 2012-02-09]. Dostupné z: http://cs.wikipedia.org/wiki/Soubor:Hamster.jpg </a:t>
            </a:r>
            <a:endParaRPr lang="cs-CZ" sz="9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Soubor:Loutre2.jpg.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15. 3. 2008, 12:10 [cit. 2012-02-09]. Dostupné z: 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</a:t>
            </a:r>
            <a:r>
              <a:rPr lang="cs-CZ" sz="9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cs.wikipedia.org/wiki/Soubor:Loutre2.jpg</a:t>
            </a:r>
            <a:endParaRPr lang="cs-CZ" sz="9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Soubor:Alcedo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atthis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2 (Lukasz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Lukasik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).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jpg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In: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28. 5. 2006, 09:49 Náhled verze z 28. 5. 2006, 09: [cit. 2012-02-09]. Dostupné z: http://cs.wikipedia.org/wiki/Soubor:Alcedo_atthis_2_%28Lukasz_Lukasik%29.jpg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Soubor:Wild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Boar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Habbitat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3.jpg.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19. 1. 2008, 06:42 Náhled verze z 19. 1. 2008, 06: [cit. 2012-02-10]. Dostupné z: http://cs.wikipedia.org/wiki/Soubor:Wild_Boar_Habbitat_3.jpg </a:t>
            </a:r>
            <a:endParaRPr lang="cs-CZ" sz="9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Soubor:Morče.jpg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18. 5. 2006, 19:40 [cit. 2012-02-10]. Dostupné z: http://cs.wikipedia.org/wiki/Soubor:Mor%C4%8De.jpg </a:t>
            </a:r>
            <a:endParaRPr lang="cs-CZ" sz="9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Soubor:Gelbbrustara.jpg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. In: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3. 10. 2005, 14:30 [cit. 2012-02-10]. Dostupné z: http://cs.wikipedia.org/wiki/Soubor:Gelbbrustara.jpg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Soubor:Group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of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Pterophyllum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Altum.jpg.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18. 3. 2008, 23:09 Náhled verze z 18. 3. 2008, 23: [cit. 2012-02-10]. Dostupné z: http://cs.wikipedia.org/wiki/Soubor:Group_of_Pterophyllum_Altum.jpg </a:t>
            </a:r>
            <a:endParaRPr lang="cs-CZ" sz="9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Soubor:Irish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Goat.jpg.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18. 3. 2007, 03:04 Náhled verze z 18. 3. 2007, 03:, 11. 4. 2007, 19:51 [cit. 2012-02-10]. Dostupné z: http://cs.wikipedia.org/wiki/Soubor:Irish_Goat.jpg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Soubor:Krocan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(zoo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vyškov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cz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.).JPG.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3. 2. 2007, 23:32 [cit. 2012-02-10]. Dostupné z: http://cs.wikipedia.org/wiki/Soubor:Krocan_%28zoo_vy%C5%A1kov_cz.%29.JPG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Soubor:House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mouse.jpg.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15. 12. 2004, 19:25 Náhled verze z 15. 12. 2004, 1 [cit. 2012-02-10]. Dostupné z: http://cs.wikipedia.org/wiki/Soubor:House_mouse.jpg </a:t>
            </a:r>
            <a:endParaRPr lang="cs-CZ" sz="900" b="1" i="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Soubor:Gołąb1.jpg.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23. 5. 2006, 18:06 [cit. 2012-02-10]. Dostupné z: http://cs.wikipedia.org/wiki/Soubor:Go%C5%82%C4%85b1.jpg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900" b="1" i="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550" y="476250"/>
            <a:ext cx="7031038" cy="5889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650" y="1125538"/>
            <a:ext cx="7561263" cy="5111750"/>
          </a:xfrm>
        </p:spPr>
        <p:txBody>
          <a:bodyPr rtlCol="0"/>
          <a:lstStyle/>
          <a:p>
            <a:pPr marL="171450" indent="-1714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Soubor:Sortbroget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dansk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malkerace.jpg.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21. 3. 2006, 21:49 Náhled verze z 21. 3. 2006, 21:, 3. 6. 2006, 22:59 [cit. 2012-02-10]. Dostupné z: http://cs.wikipedia.org/wiki/Soubor:Sortbroget_dansk_malkerace.jpg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171450" indent="-1714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Soubor:Kurre5.jpg.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6. 4. 2005, 23:44 Náhled verze z 6. 4. 2005, 23:44 [cit. 2012-02-10]. Dostupné z: http://cs.wikipedia.org/wiki/Soubor:Kurre5.jpg </a:t>
            </a:r>
            <a:endParaRPr lang="cs-CZ" sz="9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171450" indent="-1714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Soubor:Oryctolagus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cuniculus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Tasmania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2.jpg.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28. 10. 2009, 06:15 Náhled verze z 28. 10. 2009, 0 [cit. 2012-02-10]. Dostupné z: http://cs.wikipedia.org/wiki/Soubor:Oryctolagus_cuniculus_Tasmania_2.jpg </a:t>
            </a:r>
            <a:endParaRPr lang="cs-CZ" sz="900" b="1" i="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171450" indent="-1714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i="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Soubor:Talpa</a:t>
            </a:r>
            <a:r>
              <a:rPr lang="cs-CZ" sz="900" b="1" i="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europaea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hg.jpg. In: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4. 7. 2006, 20:06 Náhled verze z 4. 7. 2006, 20:06 [cit. 2012-02-10]. Dostupné z: </a:t>
            </a:r>
            <a:r>
              <a:rPr lang="cs-CZ" sz="900" b="1" i="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http://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cs.wikipedia.org/wiki/Soubor:Talpa_europaea_hg.jpg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171450" indent="-1714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Soubor:Sumatraanse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Tijger.jpg.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30. 8. 2007, 19:48 Náhled verze z 30. 8. 2007, 19: [cit. 2012-02-10]. Dostupné z: http://cs.wikipedia.org/wiki/Soubor:Sumatraanse_Tijger.jpg </a:t>
            </a:r>
            <a:endParaRPr lang="cs-CZ" sz="9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171450" indent="-1714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Soubor:Medved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mzoo.jpg. In: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i="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i="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8. 8. 2007, 12:30 [cit. 2012-02-10]. Dostupné z: http://cs.wikipedia.org/wiki/Soubor:Medved_mzoo.jpg </a:t>
            </a:r>
          </a:p>
          <a:p>
            <a:pPr marL="171450" indent="-1714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Soubor:Sow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with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piglet.jpg. In: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free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encyclopedia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[online]. San Francisco (CA):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Wikimedia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Foundation</a:t>
            </a:r>
            <a:r>
              <a:rPr lang="cs-CZ" sz="9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21. 3. 2005, 16:11, 11. 3. 2007, 21:19 [cit. 2012-02-10]. Dostupné z: http://cs.wikipedia.org/wiki/Soubor:Sow_with_piglet.jpg </a:t>
            </a:r>
            <a:endParaRPr lang="cs-CZ" sz="900" b="1" i="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171450" indent="-1714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900" b="1" i="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radeshow">
  <a:themeElements>
    <a:clrScheme name="Vlastní 3">
      <a:dk1>
        <a:sysClr val="windowText" lastClr="000000"/>
      </a:dk1>
      <a:lt1>
        <a:srgbClr val="3A2E00"/>
      </a:lt1>
      <a:dk2>
        <a:srgbClr val="EABB00"/>
      </a:dk2>
      <a:lt2>
        <a:srgbClr val="AF6F09"/>
      </a:lt2>
      <a:accent1>
        <a:srgbClr val="983DB1"/>
      </a:accent1>
      <a:accent2>
        <a:srgbClr val="FFDE61"/>
      </a:accent2>
      <a:accent3>
        <a:srgbClr val="CC0053"/>
      </a:accent3>
      <a:accent4>
        <a:srgbClr val="EA950D"/>
      </a:accent4>
      <a:accent5>
        <a:srgbClr val="660029"/>
      </a:accent5>
      <a:accent6>
        <a:srgbClr val="AF8C00"/>
      </a:accent6>
      <a:hlink>
        <a:srgbClr val="755D00"/>
      </a:hlink>
      <a:folHlink>
        <a:srgbClr val="AF6F0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337</TotalTime>
  <Words>1225</Words>
  <Application>Microsoft Office PowerPoint</Application>
  <PresentationFormat>On-screen Show (4:3)</PresentationFormat>
  <Paragraphs>134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21</vt:i4>
      </vt:variant>
    </vt:vector>
  </HeadingPairs>
  <TitlesOfParts>
    <vt:vector size="32" baseType="lpstr">
      <vt:lpstr>Candara</vt:lpstr>
      <vt:lpstr>Arial</vt:lpstr>
      <vt:lpstr>Arial Black</vt:lpstr>
      <vt:lpstr>Calibri</vt:lpstr>
      <vt:lpstr>Times New Roman</vt:lpstr>
      <vt:lpstr>Tradeshow</vt:lpstr>
      <vt:lpstr>Tradeshow</vt:lpstr>
      <vt:lpstr>Tradeshow</vt:lpstr>
      <vt:lpstr>Tradeshow</vt:lpstr>
      <vt:lpstr>Tradeshow</vt:lpstr>
      <vt:lpstr>Tradeshow</vt:lpstr>
      <vt:lpstr>Snímek 1</vt:lpstr>
      <vt:lpstr>ANOTACE</vt:lpstr>
      <vt:lpstr>ANOTACE</vt:lpstr>
      <vt:lpstr>TŘÍDĚNÍ ŽIVOČICHŮ</vt:lpstr>
      <vt:lpstr>Snímek 5</vt:lpstr>
      <vt:lpstr>VNĚJŠÍ  STAVBA TĚLA</vt:lpstr>
      <vt:lpstr>VNITŘNÍ STAVBA TĚLA</vt:lpstr>
      <vt:lpstr>DRUHY PROSTŘEDÍ</vt:lpstr>
      <vt:lpstr>NA POLI</vt:lpstr>
      <vt:lpstr>U VODY</vt:lpstr>
      <vt:lpstr>V LESE</vt:lpstr>
      <vt:lpstr>V BLÍZKOSTI LIDSKÝCH OBYDLÍ</vt:lpstr>
      <vt:lpstr>DOMÁCÍ</vt:lpstr>
      <vt:lpstr>HOSPODÁŘSKÁ</vt:lpstr>
      <vt:lpstr>VOLNĚ ŽIJÍCÍ</vt:lpstr>
      <vt:lpstr>PODLE DRUHU POTRAVY, KTEROU PŘIJÍMAJÍ</vt:lpstr>
      <vt:lpstr>BÝLOŽRAVCI</vt:lpstr>
      <vt:lpstr>MASOŽRAVCI</vt:lpstr>
      <vt:lpstr>VŠEŽRAVCI</vt:lpstr>
      <vt:lpstr>POUŽITÉ ZDROJE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DUM</cp:lastModifiedBy>
  <cp:revision>35</cp:revision>
  <dcterms:created xsi:type="dcterms:W3CDTF">2012-02-09T16:09:09Z</dcterms:created>
  <dcterms:modified xsi:type="dcterms:W3CDTF">2013-12-10T20:09:09Z</dcterms:modified>
</cp:coreProperties>
</file>