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73" r:id="rId15"/>
    <p:sldId id="272" r:id="rId16"/>
    <p:sldId id="263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BF698D-709C-40CF-B84D-D94E86DD2BB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853EF8-667D-4EA3-B66B-DEE1B38CA1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iperaberus2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020581"/>
              </p:ext>
            </p:extLst>
          </p:nvPr>
        </p:nvGraphicFramePr>
        <p:xfrm>
          <a:off x="1259632" y="3284984"/>
          <a:ext cx="6840759" cy="17107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9597"/>
                <a:gridCol w="5181162"/>
              </a:tblGrid>
              <a:tr h="3269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9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smtClean="0">
                          <a:effectLst/>
                        </a:rPr>
                        <a:t>Petra Pláničková</a:t>
                      </a:r>
                      <a:endParaRPr lang="cs-CZ" sz="11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9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VY_32_INOVACE_419_ŽIVOČICHOVÉ - OBRATLOVCI,</a:t>
                      </a:r>
                      <a:r>
                        <a:rPr lang="cs-CZ" sz="1100" baseline="0" dirty="0" smtClean="0">
                          <a:effectLst/>
                        </a:rPr>
                        <a:t> BEZOBRATLÍ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91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10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HMYZ, PLAZI, RYBY, OBOJŽIVELNÍCI, PTÁCI, 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05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13470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95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908720"/>
            <a:ext cx="8424936" cy="5688632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Prezentace je určena žákům 4. tříd jako výkladová v hodinách </a:t>
            </a:r>
            <a:r>
              <a:rPr lang="cs-CZ" dirty="0" err="1" smtClean="0"/>
              <a:t>ČaS</a:t>
            </a:r>
            <a:r>
              <a:rPr lang="cs-CZ" dirty="0" smtClean="0"/>
              <a:t> – přírodověda.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Seznámí se s tříděním živočichů na nižší a vyšší.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Popíší rozdíl mezi bezobratlými a obratlovci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6 – hrobařík obecný, slunéčko sedmitečné, mandelinka bramborová,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7 – žluťásek, bělásek, smrtihlav, babočka kopřivová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8 včela medonosná, vosa útočná, čmelák zemní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9 – hlemýžď kropenatý, žížala, slávka jedlá, křižák obecný, kobylka zelená, chobotnice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11 – losos obecný, úhoř říční, okoun říční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12 – mlok skvrnitý, skokan hnědý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13 – </a:t>
            </a:r>
            <a:r>
              <a:rPr lang="cs-CZ" b="1" dirty="0" err="1"/>
              <a:t>Conolophus</a:t>
            </a:r>
            <a:r>
              <a:rPr lang="cs-CZ" b="1" dirty="0"/>
              <a:t> </a:t>
            </a:r>
            <a:r>
              <a:rPr lang="cs-CZ" b="1" dirty="0" err="1"/>
              <a:t>subcristatus</a:t>
            </a:r>
            <a:r>
              <a:rPr lang="cs-CZ" b="1" dirty="0"/>
              <a:t> </a:t>
            </a:r>
            <a:r>
              <a:rPr lang="cs-CZ" dirty="0" smtClean="0"/>
              <a:t>, zmije obecná, želva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14 – vrabec domácí, orel královský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15 – delfín indočínský (růžový), lev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971600" y="332656"/>
            <a:ext cx="7175351" cy="800766"/>
          </a:xfrm>
        </p:spPr>
        <p:txBody>
          <a:bodyPr/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</a:t>
            </a:r>
            <a:endParaRPr lang="cs-CZ" sz="2800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8798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3789040"/>
            <a:ext cx="6512511" cy="2088232"/>
          </a:xfrm>
        </p:spPr>
        <p:txBody>
          <a:bodyPr/>
          <a:lstStyle/>
          <a:p>
            <a:r>
              <a:rPr lang="cs-CZ" sz="7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ŽIVOČICHOVÉ</a:t>
            </a:r>
            <a:endParaRPr lang="cs-CZ" sz="7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587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07904" y="4149080"/>
            <a:ext cx="4856327" cy="2376264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TŘÍDĚNÍ ŽIVOČICHŮ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255346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vývojového hlediska na: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nižší živočichy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vyšší živočichy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00200"/>
            <a:ext cx="2332856" cy="233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3268960" cy="32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209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4077072"/>
            <a:ext cx="5936447" cy="2304256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NIŽŠÍ ŽIVOČICHOVÉ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7920880" cy="29855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BEZOBRATLÍ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Nemají v těle kostru ani páteř tvořenou z obratlů.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skupina živočichů (95%).</a:t>
            </a:r>
          </a:p>
          <a:p>
            <a:pPr marL="45720" indent="0">
              <a:buNone/>
            </a:pP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761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764704"/>
            <a:ext cx="5461992" cy="1143000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BEZOBRATLÍ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56992"/>
            <a:ext cx="4320480" cy="31683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Nejpočetnější skupinu tvoří hmyz.</a:t>
            </a:r>
          </a:p>
          <a:p>
            <a:r>
              <a:rPr lang="cs-CZ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ejvětší řád z hmyzu jsou brouci.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400 000 druhů</a:t>
            </a:r>
          </a:p>
          <a:p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43177"/>
            <a:ext cx="3096344" cy="2496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37112"/>
            <a:ext cx="2880320" cy="209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060848"/>
            <a:ext cx="3352778" cy="2157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206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54168" y="4935028"/>
            <a:ext cx="5648415" cy="1143000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BEZOBRATLÍ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12531" y="439112"/>
            <a:ext cx="4114237" cy="31419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 – motýli – druhý největší řád z hmyzu 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(180 000 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druhů)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74888"/>
            <a:ext cx="249757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2952328" cy="25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9016"/>
            <a:ext cx="2916168" cy="1831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089" y="2276872"/>
            <a:ext cx="278431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873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3768" y="4437112"/>
            <a:ext cx="6512511" cy="1462683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BEZOBRATLÍ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094" y="1333405"/>
            <a:ext cx="2694666" cy="2462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20949"/>
            <a:ext cx="2749550" cy="2968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772816"/>
            <a:ext cx="3170237" cy="297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786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3284984"/>
            <a:ext cx="6512511" cy="1143000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BEZOBRATLÍ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22" y="2636912"/>
            <a:ext cx="238125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980728"/>
            <a:ext cx="285750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70" y="476671"/>
            <a:ext cx="2627262" cy="1970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656"/>
            <a:ext cx="2143125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794" y="4509120"/>
            <a:ext cx="2759968" cy="2069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468" y="4602106"/>
            <a:ext cx="2748756" cy="1976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24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221088"/>
            <a:ext cx="6512511" cy="1505104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OBRATLOVCI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403648" y="980728"/>
            <a:ext cx="4005064" cy="347472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OBOJŽIVELNÍCI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599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6148" y="4653136"/>
            <a:ext cx="2984119" cy="1296144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RYBY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836712"/>
            <a:ext cx="6400800" cy="13293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 těla mají přizpůsobený k životu ve vodě.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25144"/>
            <a:ext cx="3343820" cy="1322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090" y="2447890"/>
            <a:ext cx="2882813" cy="191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9436" y="1817167"/>
            <a:ext cx="3312368" cy="2490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10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20213" y="5085184"/>
            <a:ext cx="6650260" cy="1577112"/>
          </a:xfrm>
        </p:spPr>
        <p:txBody>
          <a:bodyPr/>
          <a:lstStyle/>
          <a:p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OBOJŽIVELNÍCI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72809"/>
            <a:ext cx="3816424" cy="417646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Nejsou plně přizpůsobeni k životu na souši.</a:t>
            </a: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mládí žijí ve vodě a v dospělosti na souši. 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8640"/>
            <a:ext cx="3244585" cy="243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25440"/>
            <a:ext cx="2736305" cy="2023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168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404664"/>
            <a:ext cx="3085728" cy="1361088"/>
          </a:xfrm>
        </p:spPr>
        <p:txBody>
          <a:bodyPr/>
          <a:lstStyle/>
          <a:p>
            <a:r>
              <a:rPr lang="cs-CZ" sz="66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</a:t>
            </a:r>
            <a:r>
              <a:rPr lang="cs-CZ" sz="6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LAZI</a:t>
            </a:r>
            <a:endParaRPr lang="cs-CZ" sz="6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332656"/>
            <a:ext cx="4983261" cy="288032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sz="3200" b="1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Tělo pokryto šupinami, štíty</a:t>
            </a:r>
          </a:p>
          <a:p>
            <a:r>
              <a:rPr lang="cs-CZ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tudenokrevní</a:t>
            </a:r>
          </a:p>
          <a:p>
            <a:r>
              <a:rPr lang="cs-CZ" sz="32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ejcorodí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4684"/>
            <a:ext cx="3480061" cy="2610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49080"/>
            <a:ext cx="2835374" cy="2483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upload.wikimedia.org/wikipedia/commons/thumb/6/6e/Conolophus_subcristatus_%28North_Seymour_3%29.jpg/220px-Conolophus_subcristatus_%28North_Seymour_3%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32000"/>
            <a:ext cx="3519830" cy="233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85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0032" y="4372168"/>
            <a:ext cx="3445768" cy="1143000"/>
          </a:xfrm>
        </p:spPr>
        <p:txBody>
          <a:bodyPr/>
          <a:lstStyle/>
          <a:p>
            <a:r>
              <a:rPr lang="cs-CZ" sz="7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PTÁCI</a:t>
            </a:r>
            <a:endParaRPr lang="cs-CZ" sz="7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5904656" cy="26642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Přední končetiny – křídla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Vejcorodí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Tělo pokryto peřím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9 978 druhů</a:t>
            </a:r>
            <a:endParaRPr lang="cs-CZ" sz="32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Vrabec domácí, zástupce skup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9135"/>
            <a:ext cx="3744416" cy="249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5/56/Kaiseradler_Aquila_heliaca_amk.jpg/220px-Kaiseradler_Aquila_heliaca_am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343" y="1399952"/>
            <a:ext cx="3467739" cy="231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436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4372168"/>
            <a:ext cx="3301752" cy="1143000"/>
          </a:xfrm>
        </p:spPr>
        <p:txBody>
          <a:bodyPr/>
          <a:lstStyle/>
          <a:p>
            <a:r>
              <a:rPr lang="cs-CZ" sz="7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SAVCI</a:t>
            </a:r>
            <a:endParaRPr lang="cs-CZ" sz="7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64704"/>
            <a:ext cx="5688632" cy="352839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Teplokrevní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Sají mateřské mléko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Mláďata se rodí živá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5 500 druhů na světě</a:t>
            </a:r>
          </a:p>
          <a:p>
            <a:pPr marL="45720" indent="0">
              <a:buNone/>
            </a:pP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Lev (Panthera leo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3745824" cy="280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elfín indo&amp;ccaron;ínsk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19076"/>
            <a:ext cx="3483428" cy="2612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5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3888432" cy="608280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POUŽITÉ ZDROJE</a:t>
            </a:r>
            <a:endParaRPr lang="cs-CZ" sz="28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12776"/>
            <a:ext cx="8352928" cy="5112568"/>
          </a:xfrm>
        </p:spPr>
        <p:txBody>
          <a:bodyPr>
            <a:normAutofit/>
          </a:bodyPr>
          <a:lstStyle/>
          <a:p>
            <a:endParaRPr lang="cs-CZ" sz="9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Soubor:Krompootdoodgraver</a:t>
            </a:r>
            <a:r>
              <a:rPr lang="cs-CZ" sz="900" dirty="0"/>
              <a:t> </a:t>
            </a:r>
            <a:r>
              <a:rPr lang="cs-CZ" sz="900" dirty="0" err="1"/>
              <a:t>Nicrophorus</a:t>
            </a:r>
            <a:r>
              <a:rPr lang="cs-CZ" sz="900" dirty="0"/>
              <a:t> </a:t>
            </a:r>
            <a:r>
              <a:rPr lang="cs-CZ" sz="900" dirty="0" err="1"/>
              <a:t>vespillo</a:t>
            </a:r>
            <a:r>
              <a:rPr lang="cs-CZ" sz="900" dirty="0"/>
              <a:t> </a:t>
            </a:r>
            <a:r>
              <a:rPr lang="cs-CZ" sz="900" dirty="0" err="1"/>
              <a:t>achter</a:t>
            </a:r>
            <a:r>
              <a:rPr lang="cs-CZ" sz="900" dirty="0"/>
              <a:t> grassprietje.jpg.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5. 6. 2006, 17:43 [cit. 2012-02-14]. Dostupné z: http://cs.wikipedia.org/wiki/Soubor:Krompootdoodgraver_Nicrophorus_vespillo_achter_grassprietje.jpg </a:t>
            </a:r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Soubor:Colorado</a:t>
            </a:r>
            <a:r>
              <a:rPr lang="cs-CZ" sz="900" dirty="0"/>
              <a:t> </a:t>
            </a:r>
            <a:r>
              <a:rPr lang="cs-CZ" sz="900" dirty="0" err="1"/>
              <a:t>potato</a:t>
            </a:r>
            <a:r>
              <a:rPr lang="cs-CZ" sz="900" dirty="0"/>
              <a:t> beetle.jpg.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8. 2. 2005, 15:12 [cit. 2012-02-14]. Dostupné z: s.wikipedia.org/wiki/</a:t>
            </a:r>
            <a:r>
              <a:rPr lang="cs-CZ" sz="900" dirty="0" err="1"/>
              <a:t>Soubor:Colorado_potato_beetle.jpg</a:t>
            </a:r>
            <a:r>
              <a:rPr lang="cs-CZ" sz="900" dirty="0"/>
              <a:t>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Soubor:Lady</a:t>
            </a:r>
            <a:r>
              <a:rPr lang="cs-CZ" sz="900" dirty="0"/>
              <a:t> beetle.jpg.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29. 4. 2006, 16: [cit. 2012-02-14]. Dostupné z: http://cs.wikipedia.org/wiki/Soubor:Lady_beetle.jpg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 smtClean="0"/>
              <a:t>Soubor:Acherontia</a:t>
            </a:r>
            <a:r>
              <a:rPr lang="cs-CZ" sz="900" dirty="0" smtClean="0"/>
              <a:t> </a:t>
            </a:r>
            <a:r>
              <a:rPr lang="cs-CZ" sz="900" dirty="0"/>
              <a:t>atropos01.jpg.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30. 8. 2005, 17:22, 28. 4. 2010, 15:36 Náhled verze z 28. 4. 2010, 15:36 [cit. 2012-02-14]. Dostupné z: http://cs.wikipedia.org/wiki/Soubor:Acherontia_atropos01.jpg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Soubor:Thomas</a:t>
            </a:r>
            <a:r>
              <a:rPr lang="cs-CZ" sz="900" dirty="0"/>
              <a:t> </a:t>
            </a:r>
            <a:r>
              <a:rPr lang="cs-CZ" sz="900" dirty="0" err="1"/>
              <a:t>Bresson</a:t>
            </a:r>
            <a:r>
              <a:rPr lang="cs-CZ" sz="900" dirty="0"/>
              <a:t> - Citron-1 (by).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16. 7. 2009, 19:52 [cit. 2012-02-14]. Dostupné z: http://cs.wikipedia.org/wiki/Soubor:Thomas_Bresson_-_Citron-1_%28by%29.jpg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Soubor:Piéride</a:t>
            </a:r>
            <a:r>
              <a:rPr lang="cs-CZ" sz="900" dirty="0"/>
              <a:t> </a:t>
            </a:r>
            <a:r>
              <a:rPr lang="cs-CZ" sz="900" dirty="0" err="1"/>
              <a:t>du</a:t>
            </a:r>
            <a:r>
              <a:rPr lang="cs-CZ" sz="900" dirty="0"/>
              <a:t> chou.JPG.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11. 11. 2007, 23:06 [cit. 2012-02-14]. Dostupné z: http://cs.wikipedia.org/wiki/Soubor:Pi%C3%A9ride_du_chou.JPG </a:t>
            </a:r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Soubor:Kleiner</a:t>
            </a:r>
            <a:r>
              <a:rPr lang="cs-CZ" sz="900" dirty="0"/>
              <a:t> Fuchs (</a:t>
            </a:r>
            <a:r>
              <a:rPr lang="cs-CZ" sz="900" dirty="0" err="1"/>
              <a:t>Nymphalis</a:t>
            </a:r>
            <a:r>
              <a:rPr lang="cs-CZ" sz="900" dirty="0"/>
              <a:t> </a:t>
            </a:r>
            <a:r>
              <a:rPr lang="cs-CZ" sz="900" dirty="0" err="1"/>
              <a:t>urticae</a:t>
            </a:r>
            <a:r>
              <a:rPr lang="cs-CZ" sz="900" dirty="0"/>
              <a:t>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8. 8. 2005, 16:26, 3. 8. 2009, 09:09 [cit. 2012-02-14]. Dostupné z: http://cs.wikipedia.org/wiki/Soubor:Kleiner_Fuchs_%28Nymphalis_urticae%29.jpg </a:t>
            </a:r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 smtClean="0"/>
              <a:t>Soubor:European</a:t>
            </a:r>
            <a:r>
              <a:rPr lang="cs-CZ" sz="900" dirty="0" smtClean="0"/>
              <a:t> </a:t>
            </a:r>
            <a:r>
              <a:rPr lang="cs-CZ" sz="900" dirty="0" err="1"/>
              <a:t>honey</a:t>
            </a:r>
            <a:r>
              <a:rPr lang="cs-CZ" sz="900" dirty="0"/>
              <a:t> </a:t>
            </a:r>
            <a:r>
              <a:rPr lang="cs-CZ" sz="900" dirty="0" err="1"/>
              <a:t>bee</a:t>
            </a:r>
            <a:r>
              <a:rPr lang="cs-CZ" sz="900" dirty="0"/>
              <a:t> </a:t>
            </a:r>
            <a:r>
              <a:rPr lang="cs-CZ" sz="900" dirty="0" err="1"/>
              <a:t>extracts</a:t>
            </a:r>
            <a:r>
              <a:rPr lang="cs-CZ" sz="900" dirty="0"/>
              <a:t> nectar.jpg.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7. 12. 2006, 13:36 [cit. 2012-02-14]. Dostupné z: http://cs.wikipedia.org/wiki/Soubor:European_honey_bee_extracts_nectar.jpg </a:t>
            </a:r>
            <a:endParaRPr lang="cs-CZ" sz="9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900" dirty="0" err="1"/>
              <a:t>Soubor:Vespula</a:t>
            </a:r>
            <a:r>
              <a:rPr lang="cs-CZ" sz="900" dirty="0"/>
              <a:t> germanica.jpg.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 4. 2008, 19:13 [cit. 2012-02-14]. Dostupné z: http://cs.wikipedia.org/wiki/Soubor:Vespula_germanica.jpg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Soubor:Bombus</a:t>
            </a:r>
            <a:r>
              <a:rPr lang="cs-CZ" sz="900" dirty="0"/>
              <a:t> terrestris1 </a:t>
            </a:r>
            <a:r>
              <a:rPr lang="cs-CZ" sz="900" dirty="0" err="1"/>
              <a:t>trzmiel</a:t>
            </a:r>
            <a:r>
              <a:rPr lang="cs-CZ" sz="900" dirty="0"/>
              <a:t> </a:t>
            </a:r>
            <a:r>
              <a:rPr lang="cs-CZ" sz="900" dirty="0" err="1"/>
              <a:t>ziemny</a:t>
            </a:r>
            <a:r>
              <a:rPr lang="cs-CZ" sz="900" dirty="0"/>
              <a:t> small.jpg.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13. 11. 2004, 17:58 Náhled verze z 13. 11. 2004, 1 [cit. 2012-02-14]. Dostupné z: http://</a:t>
            </a:r>
            <a:r>
              <a:rPr lang="cs-CZ" sz="900" dirty="0" smtClean="0"/>
              <a:t>cs.wikipedia.org/wiki/Soubor:Bombus_terrestris1_trzmiel_ziemny_small.jpg </a:t>
            </a:r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/>
              <a:t>Soubor:Miñoca066eue.jpg.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28. 10. 2005, 21:37 Náhled verze z 28. 10. 2005, 2 [cit. 2012-02-14]. Dostupné z: http://cs.wikipedia.org/wiki/Soubor:Mi%C3%B1oca066eue.jpg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Soubor:Miesmuscheln</a:t>
            </a:r>
            <a:r>
              <a:rPr lang="cs-CZ" sz="900" dirty="0"/>
              <a:t> </a:t>
            </a:r>
            <a:r>
              <a:rPr lang="cs-CZ" sz="900" dirty="0" err="1"/>
              <a:t>Mytilus</a:t>
            </a:r>
            <a:r>
              <a:rPr lang="cs-CZ" sz="900" dirty="0"/>
              <a:t> 2.jpg.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5. 12. 2004, 11:36 [cit. 2012-02-14]. Dostupné z: http://cs.wikipedia.org/wiki/Soubor:Miesmuscheln_Mytilus_2.jpg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Soubor:Common</a:t>
            </a:r>
            <a:r>
              <a:rPr lang="cs-CZ" sz="900" dirty="0"/>
              <a:t> snail.jpg.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 3. 2005, 12:25, 9. 3. 2006, 19:51 [cit. 2012-02-14]. Dostupné z: http://cs.wikipedia.org/wiki/Soubor:Common_snail.jpg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endParaRPr lang="cs-CZ" sz="9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72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60648"/>
            <a:ext cx="7920880" cy="5976664"/>
          </a:xfrm>
        </p:spPr>
        <p:txBody>
          <a:bodyPr>
            <a:normAutofit/>
          </a:bodyPr>
          <a:lstStyle/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Soubor:Araneus</a:t>
            </a:r>
            <a:r>
              <a:rPr lang="cs-CZ" sz="900" dirty="0"/>
              <a:t> </a:t>
            </a:r>
            <a:r>
              <a:rPr lang="cs-CZ" sz="900" dirty="0" err="1"/>
              <a:t>diadematus</a:t>
            </a:r>
            <a:r>
              <a:rPr lang="cs-CZ" sz="900" dirty="0"/>
              <a:t> (</a:t>
            </a:r>
            <a:r>
              <a:rPr lang="cs-CZ" sz="900" dirty="0" err="1"/>
              <a:t>aka</a:t>
            </a:r>
            <a:r>
              <a:rPr lang="cs-CZ" sz="900" dirty="0"/>
              <a:t>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17. 5. 2005, 19:02 Náhled verze z 17. 5. 2005, 19: [cit. 2012-02-14]. Dostupné z: http://cs.wikipedia.org/wiki/Soubor:Araneus_diadematus_%28aka%29.jpg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Soubor:Heupferd</a:t>
            </a:r>
            <a:r>
              <a:rPr lang="cs-CZ" sz="900" dirty="0"/>
              <a:t> fg01.jpg.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5. 3. 2006, 15:49, 11. 9. 2006, 11:51 [cit. 2012-02-14]. Dostupné z: http://cs.wikipedia.org/wiki/Soubor:Heupferd_fg01.jpg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Soubor:Moving</a:t>
            </a:r>
            <a:r>
              <a:rPr lang="cs-CZ" sz="900" dirty="0"/>
              <a:t> </a:t>
            </a:r>
            <a:r>
              <a:rPr lang="cs-CZ" sz="900" dirty="0" err="1"/>
              <a:t>Octopus</a:t>
            </a:r>
            <a:r>
              <a:rPr lang="cs-CZ" sz="900" dirty="0"/>
              <a:t> </a:t>
            </a:r>
            <a:r>
              <a:rPr lang="cs-CZ" sz="900" dirty="0" err="1"/>
              <a:t>Vulgaris</a:t>
            </a:r>
            <a:r>
              <a:rPr lang="cs-CZ" sz="900" dirty="0"/>
              <a:t> 2005-01-14.ogg.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15. 1. 2006, 17:01 Náhled verze z 15. 1. 2006, 17 [cit. 2012-02-14]. Dostupné z: http://cs.wikipedia.org/wiki/Soubor:Moving_Octopus_Vulgaris_2005-01-14.ogg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Soubor:Atlantischer</a:t>
            </a:r>
            <a:r>
              <a:rPr lang="cs-CZ" sz="900" dirty="0"/>
              <a:t> Lachs.jpg.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24. 4. 2005, 20:20, 6. 4. 2007, 12:59 [cit. 2012-02-14]. Dostupné z: http://cs.wikipedia.org/wiki/Soubor:Atlantischer_Lachs.jpg </a:t>
            </a:r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Soubor:Anguilla</a:t>
            </a:r>
            <a:r>
              <a:rPr lang="cs-CZ" sz="900" dirty="0"/>
              <a:t> </a:t>
            </a:r>
            <a:r>
              <a:rPr lang="cs-CZ" sz="900" dirty="0" err="1"/>
              <a:t>anguilla.jpghttp</a:t>
            </a:r>
            <a:r>
              <a:rPr lang="cs-CZ" sz="900" dirty="0"/>
              <a:t>://cs.wikipedia.org/wiki/</a:t>
            </a:r>
            <a:r>
              <a:rPr lang="cs-CZ" sz="900" dirty="0" err="1"/>
              <a:t>Soubor:Anguilla_anguilla.jpg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8. 2005, 15:10 [cit. 2012-02-14]. Dostupné z: http://cs.wikipedia.org/wiki/Soubor:Anguilla_anguilla.jpg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Soubor:PercheCommune.jpg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26. 7. 2008, 11:22 [cit. 2012-02-14]. Dostupné z: http://cs.wikipedia.org/wiki/Soubor:PercheCommune.jpg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Soubor:Mlok.JPG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29. 3. 2009, 20:17, 29. 3. 2009, 20:27 [cit. 2012-02-14]. Dostupné z: http://cs.wikipedia.org/wiki/Soubor:Mlok.JPG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Soubor:European</a:t>
            </a:r>
            <a:r>
              <a:rPr lang="cs-CZ" sz="900" dirty="0"/>
              <a:t> </a:t>
            </a:r>
            <a:r>
              <a:rPr lang="cs-CZ" sz="900" dirty="0" err="1"/>
              <a:t>Common</a:t>
            </a:r>
            <a:r>
              <a:rPr lang="cs-CZ" sz="900" dirty="0"/>
              <a:t> </a:t>
            </a:r>
            <a:r>
              <a:rPr lang="cs-CZ" sz="900" dirty="0" err="1"/>
              <a:t>Frog</a:t>
            </a:r>
            <a:r>
              <a:rPr lang="cs-CZ" sz="900" dirty="0"/>
              <a:t> </a:t>
            </a:r>
            <a:r>
              <a:rPr lang="cs-CZ" sz="900" dirty="0" err="1"/>
              <a:t>Rana</a:t>
            </a:r>
            <a:r>
              <a:rPr lang="cs-CZ" sz="900" dirty="0"/>
              <a:t> </a:t>
            </a:r>
            <a:r>
              <a:rPr lang="cs-CZ" sz="900" dirty="0" err="1"/>
              <a:t>temporaria</a:t>
            </a:r>
            <a:r>
              <a:rPr lang="cs-CZ" sz="900" dirty="0"/>
              <a:t> (</a:t>
            </a:r>
            <a:r>
              <a:rPr lang="cs-CZ" sz="900" dirty="0" err="1"/>
              <a:t>cropped</a:t>
            </a:r>
            <a:r>
              <a:rPr lang="cs-CZ" sz="900" dirty="0"/>
              <a:t>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24. 8. 2008, 16:29 [cit. 2012-02-14]. Dostupné z: http://cs.wikipedia.org/wiki/Soubor:European_Common_Frog_Rana_temporaria_%28cropped%29.jpg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/>
              <a:t>Soubor:Viperaberus2.jpg.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29. 4. 2005, 14:08 Náhled verze z 29. 4. 2005, 14: [cit. 2012-02-14]. Dostupné z: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cs.wikipedia.org/wiki/Soubor:Viperaberus2.jpg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Soubor:Emys</a:t>
            </a:r>
            <a:r>
              <a:rPr lang="cs-CZ" sz="900" dirty="0"/>
              <a:t> </a:t>
            </a:r>
            <a:r>
              <a:rPr lang="cs-CZ" sz="900" dirty="0" err="1"/>
              <a:t>orbicularis</a:t>
            </a:r>
            <a:r>
              <a:rPr lang="cs-CZ" sz="900" dirty="0"/>
              <a:t> 2009 G1.jpg.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2. 1. 2010, 20:28 [cit. 2012-02-14]. Dostupné z: http://cs.wikipedia.org/wiki/Soubor:Emys_orbicularis_2009_G1.jpg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Soubor:Conolophus</a:t>
            </a:r>
            <a:r>
              <a:rPr lang="cs-CZ" sz="900" dirty="0"/>
              <a:t> </a:t>
            </a:r>
            <a:r>
              <a:rPr lang="cs-CZ" sz="900" dirty="0" err="1"/>
              <a:t>subcristatus</a:t>
            </a:r>
            <a:r>
              <a:rPr lang="cs-CZ" sz="900" dirty="0"/>
              <a:t> (</a:t>
            </a:r>
            <a:r>
              <a:rPr lang="cs-CZ" sz="900" dirty="0" err="1"/>
              <a:t>North</a:t>
            </a:r>
            <a:r>
              <a:rPr lang="cs-CZ" sz="900" dirty="0"/>
              <a:t> </a:t>
            </a:r>
            <a:r>
              <a:rPr lang="cs-CZ" sz="900" dirty="0" err="1"/>
              <a:t>Seymour</a:t>
            </a:r>
            <a:r>
              <a:rPr lang="cs-CZ" sz="900" dirty="0"/>
              <a:t> 3).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10. 8. 2008, 10:57 Náhled verze z 10. 8. 2008, 10: [cit. 2012-05-27]. Dostupné z: http://cs.wikipedia.org/wiki/Soubor:Conolophus_subcristatus_%28North_Seymour_3%29.jpg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Soubor:House</a:t>
            </a:r>
            <a:r>
              <a:rPr lang="cs-CZ" sz="900" dirty="0"/>
              <a:t> sparrow04.jpg.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28. 10. 2006, 10:29 [cit. 2012-05-27]. Dostupné z: http://cs.wikipedia.org/wiki/Soubor:House_sparrow04.jpg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Soubor:Kaiseradler</a:t>
            </a:r>
            <a:r>
              <a:rPr lang="cs-CZ" sz="900" dirty="0"/>
              <a:t> </a:t>
            </a:r>
            <a:r>
              <a:rPr lang="cs-CZ" sz="900" dirty="0" err="1"/>
              <a:t>Aquila</a:t>
            </a:r>
            <a:r>
              <a:rPr lang="cs-CZ" sz="900" dirty="0"/>
              <a:t> </a:t>
            </a:r>
            <a:r>
              <a:rPr lang="cs-CZ" sz="900" dirty="0" err="1"/>
              <a:t>heliaca</a:t>
            </a:r>
            <a:r>
              <a:rPr lang="cs-CZ" sz="900" dirty="0"/>
              <a:t> amk.jpg.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4. 5. 2008, 14:46 Náhled verze z 4. 5. 2008, 14:46, 5. 5. 2008, 17:27 [cit. 2012-05-27]. Dostupné z: http://cs.wikipedia.org/wiki/Soubor:Kaiseradler_Aquila_heliaca_amk.jpg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Soubor:Pink</a:t>
            </a:r>
            <a:r>
              <a:rPr lang="cs-CZ" sz="900" dirty="0"/>
              <a:t> Dolphin.JPG.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11. 2. 2007, 07:59, 17. 2. 2007, 17:24 Náhled verze z 17. 2. 2007, 17:24 [cit. 2012-05-27]. Dostupné z: http://cs.wikipedia.org/wiki/Soubor:Pink_Dolphin.JPG </a:t>
            </a:r>
            <a:endParaRPr lang="cs-CZ" sz="9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900" dirty="0" err="1"/>
              <a:t>Soubor:Eberswalde</a:t>
            </a:r>
            <a:r>
              <a:rPr lang="cs-CZ" sz="900" dirty="0"/>
              <a:t> zoo 014.jpg.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12. 2004, 13:39 [cit. 2012-05-27]. Dostupné z: http://cs.wikipedia.org/wiki/Soubor:Eberswalde_zoo_014.jpg </a:t>
            </a:r>
            <a:endParaRPr lang="cs-CZ" sz="9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47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693400"/>
      </a:dk1>
      <a:lt1>
        <a:srgbClr val="FFC000"/>
      </a:lt1>
      <a:dk2>
        <a:srgbClr val="86714C"/>
      </a:dk2>
      <a:lt2>
        <a:srgbClr val="EFD3B3"/>
      </a:lt2>
      <a:accent1>
        <a:srgbClr val="FFA54B"/>
      </a:accent1>
      <a:accent2>
        <a:srgbClr val="FE7979"/>
      </a:accent2>
      <a:accent3>
        <a:srgbClr val="FFA54B"/>
      </a:accent3>
      <a:accent4>
        <a:srgbClr val="AF6E24"/>
      </a:accent4>
      <a:accent5>
        <a:srgbClr val="FE7979"/>
      </a:accent5>
      <a:accent6>
        <a:srgbClr val="730E00"/>
      </a:accent6>
      <a:hlink>
        <a:srgbClr val="FF7461"/>
      </a:hlink>
      <a:folHlink>
        <a:srgbClr val="D8924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274</TotalTime>
  <Words>1609</Words>
  <Application>Microsoft Office PowerPoint</Application>
  <PresentationFormat>Předvádění na obrazovce (4:3)</PresentationFormat>
  <Paragraphs>98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ANOTACE</vt:lpstr>
      <vt:lpstr>ŽIVOČICHOVÉ</vt:lpstr>
      <vt:lpstr>TŘÍDĚNÍ ŽIVOČICHŮ</vt:lpstr>
      <vt:lpstr>NIŽŠÍ ŽIVOČICHOVÉ</vt:lpstr>
      <vt:lpstr>BEZOBRATLÍ</vt:lpstr>
      <vt:lpstr>BEZOBRATLÍ</vt:lpstr>
      <vt:lpstr>BEZOBRATLÍ</vt:lpstr>
      <vt:lpstr>BEZOBRATLÍ</vt:lpstr>
      <vt:lpstr>OBRATLOVCI</vt:lpstr>
      <vt:lpstr>RYBY</vt:lpstr>
      <vt:lpstr>OBOJŽIVELNÍCI</vt:lpstr>
      <vt:lpstr>PLAZI</vt:lpstr>
      <vt:lpstr>PTÁCI</vt:lpstr>
      <vt:lpstr>SAVCI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27</cp:revision>
  <dcterms:created xsi:type="dcterms:W3CDTF">2012-02-14T14:45:05Z</dcterms:created>
  <dcterms:modified xsi:type="dcterms:W3CDTF">2012-06-18T18:52:19Z</dcterms:modified>
</cp:coreProperties>
</file>