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FECA"/>
    <a:srgbClr val="FFFFCC"/>
    <a:srgbClr val="F3CFFD"/>
    <a:srgbClr val="FEE6FB"/>
    <a:srgbClr val="FCE3D0"/>
    <a:srgbClr val="F5E0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77196-70CF-4FEB-A70B-40859E8064C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9EE38-67E5-47A0-8039-525571E260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557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77196-70CF-4FEB-A70B-40859E8064C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9EE38-67E5-47A0-8039-525571E260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2450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77196-70CF-4FEB-A70B-40859E8064C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9EE38-67E5-47A0-8039-525571E260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058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77196-70CF-4FEB-A70B-40859E8064C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9EE38-67E5-47A0-8039-525571E260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655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77196-70CF-4FEB-A70B-40859E8064C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9EE38-67E5-47A0-8039-525571E260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010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77196-70CF-4FEB-A70B-40859E8064C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9EE38-67E5-47A0-8039-525571E260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46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77196-70CF-4FEB-A70B-40859E8064C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9EE38-67E5-47A0-8039-525571E260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234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77196-70CF-4FEB-A70B-40859E8064C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9EE38-67E5-47A0-8039-525571E260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16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77196-70CF-4FEB-A70B-40859E8064C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9EE38-67E5-47A0-8039-525571E260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042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77196-70CF-4FEB-A70B-40859E8064C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9EE38-67E5-47A0-8039-525571E260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145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77196-70CF-4FEB-A70B-40859E8064C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9EE38-67E5-47A0-8039-525571E260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252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77196-70CF-4FEB-A70B-40859E8064C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79EE38-67E5-47A0-8039-525571E260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002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12" Type="http://schemas.openxmlformats.org/officeDocument/2006/relationships/image" Target="../media/image18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Relationship Id="rId9" Type="http://schemas.openxmlformats.org/officeDocument/2006/relationships/image" Target="../media/image3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40.jpeg"/><Relationship Id="rId7" Type="http://schemas.openxmlformats.org/officeDocument/2006/relationships/image" Target="../media/image4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41.jpeg"/><Relationship Id="rId4" Type="http://schemas.openxmlformats.org/officeDocument/2006/relationships/image" Target="../media/image34.jpeg"/><Relationship Id="rId9" Type="http://schemas.openxmlformats.org/officeDocument/2006/relationships/image" Target="../media/image4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31.jpeg"/><Relationship Id="rId4" Type="http://schemas.openxmlformats.org/officeDocument/2006/relationships/image" Target="../media/image20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31.jpeg"/><Relationship Id="rId4" Type="http://schemas.openxmlformats.org/officeDocument/2006/relationships/image" Target="../media/image20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Listnaté stromy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VY_32_INOVACE_1C_01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3</a:t>
            </a:r>
          </a:p>
          <a:p>
            <a:r>
              <a:rPr lang="cs-CZ" smtClean="0"/>
              <a:t>Rodinná </a:t>
            </a:r>
            <a:r>
              <a:rPr lang="cs-CZ" dirty="0" smtClean="0"/>
              <a:t>a Občanská výchova</a:t>
            </a:r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0180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</a:t>
            </a:r>
            <a:r>
              <a:rPr lang="cs-CZ" b="1" dirty="0" smtClean="0"/>
              <a:t> </a:t>
            </a:r>
            <a:r>
              <a:rPr lang="cs-CZ" dirty="0" smtClean="0"/>
              <a:t>materiál je určen k procvičování  a upevňování učiva o listnatých stromech. Na prvních šesti stranách si žáci pomocí obrázků zopakují, jaké listnaté stromy již znají. Sedmý </a:t>
            </a:r>
            <a:r>
              <a:rPr lang="cs-CZ" dirty="0" err="1" smtClean="0"/>
              <a:t>slide</a:t>
            </a:r>
            <a:r>
              <a:rPr lang="cs-CZ" dirty="0" smtClean="0"/>
              <a:t> je interaktivní – žáci vybírají, které z uvedených stromů jsou listnaté. Obrázky vybírají buď kliknutím nebo mohou pracovat pomocí rukopisných poznámek – kroužkovat správné či škrtat nesprávné. Na osmé straně pracují s jednoduchým textem – přiřazují kliknutím ke slovům obrázky. Podobný úkol plní na straně deváté – k obrázků přiřazují slova. Na desátém </a:t>
            </a:r>
            <a:r>
              <a:rPr lang="cs-CZ" dirty="0" err="1" smtClean="0"/>
              <a:t>slidu</a:t>
            </a:r>
            <a:r>
              <a:rPr lang="cs-CZ" dirty="0" smtClean="0"/>
              <a:t> skládají ze slabik názvy stromů. Tato strana je interaktivní, slabiky „</a:t>
            </a:r>
            <a:r>
              <a:rPr lang="cs-CZ" dirty="0" err="1" smtClean="0"/>
              <a:t>přilétají“na</a:t>
            </a:r>
            <a:r>
              <a:rPr lang="cs-CZ" dirty="0" smtClean="0"/>
              <a:t> určené místo. Interaktivní je i poslední strana – žáci doplňují názvy stromů do vět.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Doba trvání práce s tímto materiálem: </a:t>
            </a:r>
            <a:r>
              <a:rPr lang="cs-CZ" dirty="0" smtClean="0"/>
              <a:t>35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Léto 2013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</a:t>
            </a:r>
            <a:r>
              <a:rPr lang="cs-CZ" b="1" dirty="0" smtClean="0"/>
              <a:t>potřeby: </a:t>
            </a:r>
            <a:r>
              <a:rPr lang="cs-CZ" dirty="0" smtClean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oblast: </a:t>
            </a:r>
            <a:r>
              <a:rPr lang="cs-CZ" dirty="0" smtClean="0"/>
              <a:t>Člověk a společnost</a:t>
            </a: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Vyučovací předmět: </a:t>
            </a:r>
            <a:r>
              <a:rPr lang="cs-CZ" dirty="0" smtClean="0"/>
              <a:t>Rodinná a Občanská výchova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Druh učebního materiálu:</a:t>
            </a:r>
            <a:r>
              <a:rPr lang="cs-CZ" dirty="0"/>
              <a:t> Interaktivní </a:t>
            </a:r>
            <a:r>
              <a:rPr lang="cs-CZ" dirty="0" smtClean="0"/>
              <a:t>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(PAS</a:t>
            </a:r>
            <a:r>
              <a:rPr lang="cs-CZ" dirty="0"/>
              <a:t>, MP, </a:t>
            </a:r>
            <a:r>
              <a:rPr lang="cs-CZ"/>
              <a:t>kombinované </a:t>
            </a:r>
            <a:r>
              <a:rPr lang="cs-CZ" smtClean="0"/>
              <a:t>postižení -  </a:t>
            </a:r>
            <a:r>
              <a:rPr lang="cs-CZ" dirty="0" smtClean="0"/>
              <a:t>MP </a:t>
            </a:r>
            <a:r>
              <a:rPr lang="cs-CZ" dirty="0"/>
              <a:t>v kombinaci se zdravotním znevýhodněním, MP v kombinaci </a:t>
            </a:r>
            <a:r>
              <a:rPr lang="cs-CZ"/>
              <a:t>s </a:t>
            </a:r>
            <a:r>
              <a:rPr lang="cs-CZ" smtClean="0"/>
              <a:t>PAS, </a:t>
            </a:r>
            <a:r>
              <a:rPr lang="cs-CZ"/>
              <a:t>vícečetné </a:t>
            </a:r>
            <a:r>
              <a:rPr lang="cs-CZ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</a:t>
            </a:r>
            <a:r>
              <a:rPr lang="cs-CZ" b="1" dirty="0"/>
              <a:t>a typ vzdělávání</a:t>
            </a:r>
            <a:r>
              <a:rPr lang="cs-CZ" b="1" dirty="0" smtClean="0"/>
              <a:t>: </a:t>
            </a:r>
            <a:r>
              <a:rPr lang="cs-CZ" dirty="0" smtClean="0"/>
              <a:t>Praktická škola jednoletá.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130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476672"/>
            <a:ext cx="44857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LISTNATÉ STROMY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295" y="2297848"/>
            <a:ext cx="898970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MAJÍ LISTY, KTERÉ SE  VŽDY  NA PODZIM ZBARVÍ DO ŽLUTA</a:t>
            </a:r>
            <a:r>
              <a:rPr lang="cs-CZ" sz="2800" b="1" dirty="0" smtClean="0">
                <a:solidFill>
                  <a:srgbClr val="009900"/>
                </a:solidFill>
              </a:rPr>
              <a:t>,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DO ČERVENA A PAK OPADÁVAJÍ. NAJDEME JE V LESE,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NA OKRAJÍCH LESA A NA STRÁNÍCH.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5599" y="4485626"/>
            <a:ext cx="864512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 LISTNATÝM STROMŮM PATŘÍ JAVOR, DUB, BUK, BŘÍZA,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JÍROVEC,HABR,LÍPA A DALŠÍ.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8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F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pc\Desktop\lipovina-61823_1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84984"/>
            <a:ext cx="152574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Desktop\lipovina-10715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48" y="4509120"/>
            <a:ext cx="2088232" cy="185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c\Desktop\lipovina-10720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196182"/>
            <a:ext cx="2232248" cy="183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c\Desktop\lipovina-10609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437112"/>
            <a:ext cx="2107703" cy="185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c\AppData\Local\Microsoft\Windows\Temporary Internet Files\Content.IE5\FIADX1C1\MC9000531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91557"/>
            <a:ext cx="1740076" cy="1601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90487" y="188640"/>
            <a:ext cx="167411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LÍPA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6924" y="1557562"/>
            <a:ext cx="51871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Je český národní strom. Má listy ve tvaru srdce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467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E0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C:\Users\pc\AppData\Local\Microsoft\Windows\Temporary Internet Files\Content.IE5\TXBLPJI1\MP9004075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623" y="3845011"/>
            <a:ext cx="1553692" cy="1469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pc\AppData\Local\Microsoft\Windows\Temporary Internet Files\Content.IE5\U61DHQA8\MP9004277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20" y="3484584"/>
            <a:ext cx="1971342" cy="157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Desktop\crotch-61809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762" y="5525097"/>
            <a:ext cx="1787217" cy="1334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\Desktop\maple-55811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521" y="1973667"/>
            <a:ext cx="1551842" cy="1372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\Desktop\maple-1741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72991"/>
            <a:ext cx="1788790" cy="141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c\Desktop\maple-7185_15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7476" y="3751450"/>
            <a:ext cx="213370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c\Desktop\maple-fruit-7190_15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595" y="2463465"/>
            <a:ext cx="1724980" cy="1287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FIADX1C1\MP90043891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950" y="5607352"/>
            <a:ext cx="1686458" cy="1132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F2W37FB5\MP90041177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126" y="1065661"/>
            <a:ext cx="1597591" cy="2278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pc\AppData\Local\Microsoft\Windows\Temporary Internet Files\Content.IE5\PPR7GSCJ\MP90040347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911" y="5121241"/>
            <a:ext cx="1296577" cy="162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pc\AppData\Local\Microsoft\Windows\Temporary Internet Files\Content.IE5\WO654N5C\MP90040689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156442"/>
            <a:ext cx="1369328" cy="1711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84620" y="95233"/>
            <a:ext cx="244810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JAVOR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931136"/>
            <a:ext cx="70764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Jeho listy se na podzim velmi brzy zbarvují do žluta a do červena.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3482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051720" y="260648"/>
            <a:ext cx="227241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BŘÍZA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6" name="Picture 3" descr="C:\Users\pc\AppData\Local\Microsoft\Windows\Temporary Internet Files\Content.IE5\WO654N5C\MP9004337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933056"/>
            <a:ext cx="2088232" cy="2457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pc\AppData\Local\Microsoft\Windows\Temporary Internet Files\Content.IE5\TXBLPJI1\MC9001233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483" y="348490"/>
            <a:ext cx="2016224" cy="1662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Desktop\branch-16009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658989"/>
            <a:ext cx="1368152" cy="1909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Desktop\birch-58595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33064"/>
            <a:ext cx="1519039" cy="2000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pc\AppData\Local\Microsoft\Windows\Temporary Internet Files\Content.IE5\FIADX1C1\MP9004252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314853"/>
            <a:ext cx="1502895" cy="2253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pc\AppData\Local\Microsoft\Windows\Temporary Internet Files\Content.IE5\U61DHQA8\MP900406900[2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501" y="2492896"/>
            <a:ext cx="2113130" cy="1690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2732" y="1412776"/>
            <a:ext cx="49701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Má bílou kůru. Její květy se nazývají jehnědy.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73157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F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\Desktop\bank-62586_15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564904"/>
            <a:ext cx="1584176" cy="1860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Desktop\ordinary-rosskastanie-55829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757021"/>
            <a:ext cx="164477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Desktop\chestnut-60383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840171"/>
            <a:ext cx="1794495" cy="1642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Desktop\chestnut-60346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852936"/>
            <a:ext cx="1709743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c\Desktop\bud-6233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48" y="2725690"/>
            <a:ext cx="214883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c\Desktop\ordinary-rosskastanie-55833_15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77072"/>
            <a:ext cx="1656184" cy="1671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pc\Desktop\chestnut-60481_15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43" y="5157192"/>
            <a:ext cx="1667594" cy="1498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28184" y="14847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85363" y="188640"/>
            <a:ext cx="657327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JÍROVEC (KAŠTAN)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4549" y="1484784"/>
            <a:ext cx="27619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Jeho plody jsou kaštany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78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E3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51481" y="400888"/>
            <a:ext cx="174599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DUB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8" name="Picture 8" descr="C:\Users\pc\AppData\Local\Microsoft\Windows\Temporary Internet Files\Content.IE5\PPR7GSCJ\MP9004008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985" y="1052736"/>
            <a:ext cx="1930267" cy="2413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\Desktop\black-acorn-60812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871" y="476672"/>
            <a:ext cx="1728192" cy="1614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Desktop\spring-55325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852936"/>
            <a:ext cx="175849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Desktop\tree-56012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572093"/>
            <a:ext cx="160332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Desktop\acorns-57305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805" y="4639972"/>
            <a:ext cx="1830256" cy="1788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Desktop\red-oak-61975_15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893" y="4938793"/>
            <a:ext cx="1642148" cy="1505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Desktop\oak-10493_15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300" y="4479826"/>
            <a:ext cx="1584176" cy="2012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636912"/>
            <a:ext cx="1967508" cy="1475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09693" y="1644769"/>
            <a:ext cx="26295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Jeho plody jsou žaludy.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449061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415278"/>
            <a:ext cx="4818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Které obrázky znázorňují jehličnaté stromy?</a:t>
            </a:r>
          </a:p>
          <a:p>
            <a:r>
              <a:rPr lang="cs-CZ" sz="2000" b="1" dirty="0" smtClean="0"/>
              <a:t>Klikni na ně.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97966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pc\Desktop\lipovina-61823_15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714" y="4797152"/>
            <a:ext cx="10668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pc\AppData\Local\Microsoft\Windows\Temporary Internet Files\Content.IE5\U61DHQA8\MP9004277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247" y="2636912"/>
            <a:ext cx="1371734" cy="1096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c\Desktop\spring-55325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986" y="556225"/>
            <a:ext cx="1152128" cy="108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c\AppData\Local\Microsoft\Windows\Temporary Internet Files\Content.IE5\WO654N5C\MP9004337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437112"/>
            <a:ext cx="1296144" cy="152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pc\Desktop\chestnut-60346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916536"/>
            <a:ext cx="1268081" cy="112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pc\AppData\Local\Microsoft\Windows\Temporary Internet Files\Content.IE5\FIADX1C1\MP9003137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864" y="2655086"/>
            <a:ext cx="2116832" cy="141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c\AppData\Local\Microsoft\Windows\Temporary Internet Files\Content.IE5\U61DHQA8\MP90042521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1742" y="4747459"/>
            <a:ext cx="1708843" cy="1818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pc\Desktop\pine-cones-10617_150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764704"/>
            <a:ext cx="2188046" cy="1703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4082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491979"/>
            <a:ext cx="67607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 NÁZVŮM LISTNATÝCH STROMŮ PŘIŘAD SPRÁVNÝ OBRÁZEK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Klikni na něj.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535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chemeClr val="accent6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C:\Users\pc\AppData\Local\Microsoft\Windows\Temporary Internet Files\Content.IE5\PPR7GSCJ\MP90041177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10" y="5449516"/>
            <a:ext cx="1292699" cy="1225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pc\Desktop\acorns-57305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45224"/>
            <a:ext cx="1477401" cy="129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pc\AppData\Local\Microsoft\Windows\Temporary Internet Files\Content.IE5\TXBLPJI1\MC9001233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362897"/>
            <a:ext cx="1422158" cy="128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C:\Users\pc\Desktop\chestnut-60481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434820"/>
            <a:ext cx="1331977" cy="1022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c\Desktop\lipovina-61823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438917"/>
            <a:ext cx="1440160" cy="1132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1313" y="393900"/>
            <a:ext cx="9980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LÍPA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37950" y="3105834"/>
            <a:ext cx="14194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JAVOR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78247" y="1490127"/>
            <a:ext cx="13244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BŘÍZA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44208" y="908720"/>
            <a:ext cx="10358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DUB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92427" y="3212976"/>
            <a:ext cx="17541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JÍROVEC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882534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29563E-6 L 0.05434 -0.226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8" y="-113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25468E-6 L -0.04636 -0.4698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6" y="-235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12584E-6 L 0.00607 -0.2095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" y="-104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25468E-6 L -0.75591 -0.606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795" y="-303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6.08374E-7 L 0.46459 -0.5350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29" y="-26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491979"/>
            <a:ext cx="43568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K OBRÁZKŮM PŘIŘAD SPRÁVNÝNÁZEV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Klikni na název.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29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F3CFFD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C:\Users\pc\AppData\Local\Microsoft\Windows\Temporary Internet Files\Content.IE5\PPR7GSCJ\MP90041177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458" y="875813"/>
            <a:ext cx="1292699" cy="1225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pc\Desktop\acorns-57305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298" y="4293096"/>
            <a:ext cx="1477401" cy="129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pc\AppData\Local\Microsoft\Windows\Temporary Internet Files\Content.IE5\TXBLPJI1\MC9001233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819" y="2944559"/>
            <a:ext cx="1422158" cy="128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C:\Users\pc\Desktop\chestnut-60481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90712"/>
            <a:ext cx="1331977" cy="1022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c\Desktop\lipovina-61823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19" y="2646629"/>
            <a:ext cx="1440160" cy="1132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24328" y="5929839"/>
            <a:ext cx="9980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LÍPA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9886" y="5946248"/>
            <a:ext cx="14194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JAVOR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2298" y="5949280"/>
            <a:ext cx="13244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BŘÍZA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99227" y="5929840"/>
            <a:ext cx="10358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DUB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5929841"/>
            <a:ext cx="17541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JÍROVEC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288431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9.73861E-7 L 0.66927 -0.4092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455" y="-20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9.73861E-7 L 0.48038 -0.6923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10" y="-346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47583E-6 L -0.2375 -0.7154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75" y="-357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11751E-7 L -0.44098 -0.199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49" y="-99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50359E-7 L -0.59062 -0.4406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31" y="-220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7" grpId="0"/>
      <p:bldP spid="18" grpId="0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FFFFCC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764704"/>
            <a:ext cx="6397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Sestav ze slabik správně názvy listnatých stromů: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438" y="1544832"/>
            <a:ext cx="7482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JA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1649727"/>
            <a:ext cx="12995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VOR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8264" y="1552164"/>
            <a:ext cx="6078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LÍ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6216" y="1649727"/>
            <a:ext cx="8433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PA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00866" y="2502185"/>
            <a:ext cx="1039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BŘÍ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55776" y="1628800"/>
            <a:ext cx="848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ZA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06515" y="2521121"/>
            <a:ext cx="5517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JÍ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1649727"/>
            <a:ext cx="9416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RO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77319" y="1607987"/>
            <a:ext cx="11646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VEC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517276" y="4784528"/>
            <a:ext cx="2704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........................................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94133" y="3917889"/>
            <a:ext cx="2464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84167" y="3926183"/>
            <a:ext cx="2224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...................................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71031" y="4821673"/>
            <a:ext cx="2146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1241656" y="3917889"/>
            <a:ext cx="578743" cy="369332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227904" y="4821673"/>
            <a:ext cx="578743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581801" y="3914268"/>
            <a:ext cx="578743" cy="36933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633287" y="4821673"/>
            <a:ext cx="578743" cy="369332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635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23988E-6 L 0.14531 0.2875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57" y="143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58455E-6 L -0.28368 0.2722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84" y="13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29239E-6 L 0.04913 0.2632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8" y="13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63359E-8 L 0.00087 0.390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19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47675E-6 L 0.52621 0.286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302" y="14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58455E-6 L 0.03264 0.2722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2" y="13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55771E-6 L 0.30382 0.2815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91" y="140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58455E-6 L -0.08299 0.4085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49" y="20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75272E-6 L 0.42014 0.4147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07" y="207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476672"/>
            <a:ext cx="67163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9900"/>
                </a:solidFill>
              </a:rPr>
              <a:t>Přiřaď k větám správný název stromu. Na název stromu klikni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09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Check">
          <a:fgClr>
            <a:srgbClr val="E4FECA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6919" y="571854"/>
            <a:ext cx="7023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Rostou na něm kaštany.    ………………………………………….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0908" y="1628800"/>
            <a:ext cx="6866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 náš národní strom.      …………………………………………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4479" y="2665118"/>
            <a:ext cx="6797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Rostou na něm žaludy.   …………………………………………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611" y="3717032"/>
            <a:ext cx="67441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podzim první zbarvuje listy</a:t>
            </a:r>
          </a:p>
          <a:p>
            <a:r>
              <a:rPr lang="cs-CZ" sz="2400" b="1" dirty="0" smtClean="0"/>
              <a:t>do žluta a do červena.                    ……………….............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435" y="5047501"/>
            <a:ext cx="66880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Má bílou kůru.                 ………………………………………..</a:t>
            </a:r>
            <a:endParaRPr lang="cs-CZ" sz="2400" b="1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0" y="5805264"/>
            <a:ext cx="914400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81442" y="6165304"/>
            <a:ext cx="8175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LÍPA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62335" y="6165304"/>
            <a:ext cx="1071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BŘÍZA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37876" y="6165304"/>
            <a:ext cx="8467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DUB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6165304"/>
            <a:ext cx="1143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JAVOR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83708" y="6143404"/>
            <a:ext cx="14056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JÍROVEC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112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23155E-6 L 0.40139 -0.6886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69" y="-3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23155E-6 L 0.23038 -0.1954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510" y="-97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23155E-6 L 0.0625 -0.5521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25" y="-27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23155E-6 L -0.07049 -0.3527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24" y="-176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77238E-7 L -0.25209 -0.8498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-424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08504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/>
              <a:t>Zdroje a citace</a:t>
            </a:r>
            <a:r>
              <a:rPr lang="cs-CZ" sz="1800" b="1" dirty="0" smtClean="0"/>
              <a:t>: </a:t>
            </a:r>
            <a:r>
              <a:rPr lang="cs-CZ" sz="1800" dirty="0" smtClean="0"/>
              <a:t>Microsoft </a:t>
            </a:r>
            <a:r>
              <a:rPr lang="cs-CZ" sz="1800" dirty="0"/>
              <a:t>Office </a:t>
            </a:r>
            <a:r>
              <a:rPr lang="cs-CZ" sz="1800" dirty="0" smtClean="0"/>
              <a:t>– Klipart</a:t>
            </a:r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 smtClean="0"/>
              <a:t>23</a:t>
            </a:r>
            <a:r>
              <a:rPr lang="pt-BR" sz="1800" dirty="0" smtClean="0"/>
              <a:t>.1</a:t>
            </a:r>
            <a:r>
              <a:rPr lang="cs-CZ" sz="1800" dirty="0" smtClean="0"/>
              <a:t>0</a:t>
            </a:r>
            <a:r>
              <a:rPr lang="pt-BR" sz="1800" dirty="0" smtClean="0"/>
              <a:t>.201</a:t>
            </a:r>
            <a:r>
              <a:rPr lang="cs-CZ" sz="1800" dirty="0" smtClean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http://pixabay.com/cs/lipovina-listy-linde-sv%C4%9Btlo-st%C3%ADn-61823/ 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3.1.2013]. Dostupný na WWW: http://</a:t>
            </a:r>
            <a:r>
              <a:rPr lang="pt-BR" sz="1800" dirty="0" smtClean="0"/>
              <a:t>pixabay.com/cs/lipovina-linde-l%C3%ADpa-zimn%C3%AD-linde-10724</a:t>
            </a:r>
            <a:r>
              <a:rPr lang="cs-CZ" sz="1800" dirty="0"/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23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http://pixabay.com/cs/lipovina-linde-l%C3%ADpa-zimn%C3%AD-linde-10828/  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23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http://pixabay.com/cs/lipovina-linde-l%C3%ADpa-zimn%C3%AD-linde-10608/ 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23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http://pixabay.com/cs/javor-list-barva-na-podzim-podzim-1741/ </a:t>
            </a:r>
            <a:endParaRPr lang="cs-CZ" sz="1800" dirty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23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http://pixabay.com/cs/javor-javorov%C3%A9ho-listu-den%C3%ADk-strom-7185/vor-list-barva-na-podzim-podzim-1741/ </a:t>
            </a:r>
            <a:endParaRPr lang="cs-CZ" sz="1800" dirty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23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http://pixabay.com/cs/maple-ovoce-javor-strom-zelen%C3%A1-7190/ </a:t>
            </a:r>
            <a:endParaRPr lang="cs-CZ" sz="1800" dirty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23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http://pixabay.com/cs/javor-list%C3%AD-javoru-den%C3%ADk-strom-55811/ 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9749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http://pixabay.com/cs/%C5%BEaludy-dub-matice-osiva-57305/ </a:t>
            </a:r>
            <a:endParaRPr lang="cs-CZ" sz="1900" dirty="0" smtClean="0"/>
          </a:p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http://pixabay.com/cs/strom-dub-velk%C3%A9-obrovsk%C3%BD-v%C3%BDkonn%C3%A9-56012/ </a:t>
            </a:r>
            <a:endParaRPr lang="cs-CZ" sz="1900" dirty="0" smtClean="0"/>
          </a:p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http://pixabay.com/cs/pru%C5%BEina-listy-les-dub-strom-55325/ </a:t>
            </a:r>
            <a:endParaRPr lang="cs-CZ" sz="1900" dirty="0" smtClean="0"/>
          </a:p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http://pixabay.com/cs/%C4%8Derven%C3%BD-dub-dubov%C3%A9-listy-podzim-61975/ </a:t>
            </a:r>
            <a:endParaRPr lang="cs-CZ" sz="1900" dirty="0" smtClean="0"/>
          </a:p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http://pixabay.com/cs/%C4%8Dern%C3%BD-%C5%BEalud-anom%C3%A1lie-60812/ </a:t>
            </a:r>
            <a:endParaRPr lang="cs-CZ" sz="1900" dirty="0"/>
          </a:p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http://pixabay.com/cs/dub-dubov%C3%A9-listy-den%C3%ADk-zelen%C3%A1-10493/ </a:t>
            </a:r>
            <a:endParaRPr lang="cs-CZ" sz="1900" dirty="0"/>
          </a:p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http://pixabay.com/cs/dub-strom-l%C3%A9to-listy-dubov%C3%A9-listy-20761/ </a:t>
            </a:r>
            <a:endParaRPr lang="cs-CZ" sz="1900" dirty="0"/>
          </a:p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http://pixabay.com/cs/v%C4%9Btev-hn%C4%9Bd%C3%A1-b%C5%99%C3%ADza-studen%C3%BD-mr%C3%A1z-16009/ </a:t>
            </a:r>
            <a:endParaRPr lang="cs-CZ" sz="1900" dirty="0"/>
          </a:p>
          <a:p>
            <a:pPr marL="0" indent="0">
              <a:buNone/>
            </a:pPr>
            <a:endParaRPr lang="cs-CZ" sz="19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58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http://pixabay.com/cs/b%C5%99%C3%ADza-les-stromy-rostlina-b%C3%ADl%C3%A1-58595/ </a:t>
            </a:r>
            <a:endParaRPr lang="cs-CZ" dirty="0" smtClean="0"/>
          </a:p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</a:t>
            </a:r>
            <a:r>
              <a:rPr lang="pt-BR" u="sng" dirty="0"/>
              <a:t>http://pixabay.com/cs/banky-zbytek-sed%C4%9Bt-%</a:t>
            </a:r>
            <a:r>
              <a:rPr lang="pt-BR" u="sng" dirty="0" smtClean="0"/>
              <a:t>C3%BAtuln%C3%BD-s%C3%ADdlo-62586</a:t>
            </a:r>
            <a:r>
              <a:rPr lang="cs-CZ" u="sng" dirty="0"/>
              <a:t>/</a:t>
            </a:r>
            <a:endParaRPr lang="cs-CZ" u="sng" dirty="0" smtClean="0"/>
          </a:p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http://pixabay.com/cs/ka%C5%A1tan-ryz%C3%A1k-j%C3%ADrovec-ovoce-obavy-60481/ </a:t>
            </a:r>
            <a:endParaRPr lang="cs-CZ" dirty="0" smtClean="0"/>
          </a:p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http://pixabay.com/cs/pupen-ka%C5%A1tan-chestnut-bud-strom-6233/ </a:t>
            </a:r>
            <a:endParaRPr lang="cs-CZ" dirty="0" smtClean="0"/>
          </a:p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http://pixabay.com/cs/oby%C4%8Dejn%C3%AD-rosskastanie-ka%C5%A1tan-kv%C4%9Btiny-55833/ </a:t>
            </a:r>
            <a:endParaRPr lang="cs-CZ" dirty="0" smtClean="0"/>
          </a:p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http://pixabay.com/cs/oby%C4%8Dejn%C3%AD-rosskastanie-listy-ka%C5%A1tan-55829/ </a:t>
            </a:r>
            <a:endParaRPr lang="cs-CZ" dirty="0" smtClean="0"/>
          </a:p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http://pixabay.com/cs/ka%C5%A1tan-ryz%C3%A1k-j%C3%ADrovec-ovoce-obavy-60383/ </a:t>
            </a:r>
            <a:endParaRPr lang="cs-CZ" dirty="0" smtClean="0"/>
          </a:p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http://pixabay.com/cs/ka%C5%A1tan-ka%C5%A1tanem-strom-silnice-60346/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pt-BR" dirty="0" smtClean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6146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1055</Words>
  <Application>Microsoft Office PowerPoint</Application>
  <PresentationFormat>Předvádění na obrazovce (4:3)</PresentationFormat>
  <Paragraphs>112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Listnaté stromy VY_32_INOVACE_1C_01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Listnaté stromy VY_52_INOVACE_23 Číslo projektu: CZ.1.07/1.4.00/21.1101</dc:title>
  <dc:creator>pc</dc:creator>
  <cp:lastModifiedBy>pc</cp:lastModifiedBy>
  <cp:revision>32</cp:revision>
  <dcterms:created xsi:type="dcterms:W3CDTF">2013-07-02T11:35:57Z</dcterms:created>
  <dcterms:modified xsi:type="dcterms:W3CDTF">2013-12-04T16:09:55Z</dcterms:modified>
</cp:coreProperties>
</file>