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72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  <p:sldId id="275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FFFE"/>
    <a:srgbClr val="FFFECE"/>
    <a:srgbClr val="DAFEFE"/>
    <a:srgbClr val="E2FEC6"/>
    <a:srgbClr val="FEE8FB"/>
    <a:srgbClr val="D6BB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D5068-A504-4D2D-8D62-8C736D98E5F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F4711-0EE7-479A-BAA5-7C02F849E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435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D5068-A504-4D2D-8D62-8C736D98E5F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F4711-0EE7-479A-BAA5-7C02F849E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191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D5068-A504-4D2D-8D62-8C736D98E5F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F4711-0EE7-479A-BAA5-7C02F849E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698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D5068-A504-4D2D-8D62-8C736D98E5F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F4711-0EE7-479A-BAA5-7C02F849E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428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D5068-A504-4D2D-8D62-8C736D98E5F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F4711-0EE7-479A-BAA5-7C02F849E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412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D5068-A504-4D2D-8D62-8C736D98E5F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F4711-0EE7-479A-BAA5-7C02F849E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119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D5068-A504-4D2D-8D62-8C736D98E5F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F4711-0EE7-479A-BAA5-7C02F849E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598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D5068-A504-4D2D-8D62-8C736D98E5F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F4711-0EE7-479A-BAA5-7C02F849E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879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D5068-A504-4D2D-8D62-8C736D98E5F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F4711-0EE7-479A-BAA5-7C02F849E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38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D5068-A504-4D2D-8D62-8C736D98E5F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F4711-0EE7-479A-BAA5-7C02F849E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908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D5068-A504-4D2D-8D62-8C736D98E5F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F4711-0EE7-479A-BAA5-7C02F849E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954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5D5068-A504-4D2D-8D62-8C736D98E5F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F4711-0EE7-479A-BAA5-7C02F849E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56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Relationship Id="rId9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7.jpeg"/><Relationship Id="rId7" Type="http://schemas.openxmlformats.org/officeDocument/2006/relationships/image" Target="../media/image2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2.jpeg"/><Relationship Id="rId10" Type="http://schemas.openxmlformats.org/officeDocument/2006/relationships/image" Target="../media/image32.jpeg"/><Relationship Id="rId4" Type="http://schemas.openxmlformats.org/officeDocument/2006/relationships/image" Target="../media/image16.jpeg"/><Relationship Id="rId9" Type="http://schemas.openxmlformats.org/officeDocument/2006/relationships/image" Target="../media/image3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borov%C3%A9-%C5%A1i%C5%A1ky-kohoutek-hn%C4%9Bd%C3%BD-d%C5%99evo-10309/" TargetMode="External"/><Relationship Id="rId3" Type="http://schemas.openxmlformats.org/officeDocument/2006/relationships/hyperlink" Target="http://pixabay.com/cs/%C5%A1i%C5%A1ky-borovice-d%C5%99evo-strom-8166/" TargetMode="External"/><Relationship Id="rId7" Type="http://schemas.openxmlformats.org/officeDocument/2006/relationships/hyperlink" Target="http://pixabay.com/cs/borovice-les-slunce-sv%C4%9Btlo-54698/" TargetMode="External"/><Relationship Id="rId2" Type="http://schemas.openxmlformats.org/officeDocument/2006/relationships/hyperlink" Target="http://pixabay.com/cs/k%C5%AFra-borovice-%C4%8Derven%C3%A1-strom-d%C5%99evo-8159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%C5%A1i%C5%A1ky-borovice-d%C5%99evo-strom-8165/" TargetMode="External"/><Relationship Id="rId5" Type="http://schemas.openxmlformats.org/officeDocument/2006/relationships/hyperlink" Target="http://pixabay.com/cs/borovice-ku%C5%BEelov%C3%BD-p%C5%99%C3%ADroda-pozad%C3%AD-19686/" TargetMode="External"/><Relationship Id="rId10" Type="http://schemas.openxmlformats.org/officeDocument/2006/relationships/hyperlink" Target="http://pixabay.com/cs/v%C4%9Btev-hn%C4%9Bd%C3%A1-ku%C5%BEelov%C3%BD-podrobnosti-72280/" TargetMode="External"/><Relationship Id="rId4" Type="http://schemas.openxmlformats.org/officeDocument/2006/relationships/hyperlink" Target="http://pixabay.com/cs/borovice-strom-z%C3%A1padn%C3%AD-s%C3%A1m-osam%C4%9Bl%C3%BD-54227/" TargetMode="External"/><Relationship Id="rId9" Type="http://schemas.openxmlformats.org/officeDocument/2006/relationships/hyperlink" Target="http://pixabay.com/cs/tannenzweig-borovice-jedle-11312/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%C5%A1i%C5%A1ky-kohoutek-strom-jehli%C4%8Dnan-10622/" TargetMode="External"/><Relationship Id="rId3" Type="http://schemas.openxmlformats.org/officeDocument/2006/relationships/hyperlink" Target="http://pixabay.com/cs/panor%C3%A1ma-vysokohorsk%C3%BD-hory-hora-8934/" TargetMode="External"/><Relationship Id="rId7" Type="http://schemas.openxmlformats.org/officeDocument/2006/relationships/hyperlink" Target="http://pixabay.com/cs/%C5%A1i%C5%A1ky-kohoutek-strom-jehli%C4%8Dnan-54231/" TargetMode="External"/><Relationship Id="rId2" Type="http://schemas.openxmlformats.org/officeDocument/2006/relationships/hyperlink" Target="http://pixabay.com/cs/borovice-zav%C5%99%C3%ADt-tannenzweig-jehly-16441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%C5%A1i%C5%A1ky-kohoutek-strom-jehli%C4%8Dnan-56007/" TargetMode="External"/><Relationship Id="rId11" Type="http://schemas.openxmlformats.org/officeDocument/2006/relationships/hyperlink" Target="http://pixabay.com/cs/v%C4%9Btev-studen%C3%BD-ku%C5%BEelov%C3%BD-obal-15908/" TargetMode="External"/><Relationship Id="rId5" Type="http://schemas.openxmlformats.org/officeDocument/2006/relationships/hyperlink" Target="http://pixabay.com/cs/tannenzweig-borovice-jedle-11320/" TargetMode="External"/><Relationship Id="rId10" Type="http://schemas.openxmlformats.org/officeDocument/2006/relationships/hyperlink" Target="http://pixabay.com/cs/%C5%A1i%C5%A1ky-kohoutek-strom-jehli%C4%8Dnan-10626/" TargetMode="External"/><Relationship Id="rId4" Type="http://schemas.openxmlformats.org/officeDocument/2006/relationships/hyperlink" Target="http://pixabay.com/cs/jedle-v%C4%9Btev-p%C5%99%C3%ADroda-jehli%C4%8D%C3%AD-jedle-56926/" TargetMode="External"/><Relationship Id="rId9" Type="http://schemas.openxmlformats.org/officeDocument/2006/relationships/hyperlink" Target="http://pixabay.com/cs/%C5%A1i%C5%A1ky-kohoutek-strom-jehli%C4%8Dnan-10617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v%C4%9Btev-ku%C5%BEelov%C3%BD-jehli%C4%8Dnat%C3%BD-evergreen-2133/" TargetMode="External"/><Relationship Id="rId2" Type="http://schemas.openxmlformats.org/officeDocument/2006/relationships/hyperlink" Target="http://pixabay.com/cs/smrk-jehli%C4%8Dnan-v%C3%A1no%C4%8Dn%C3%AD-strom-les-1035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Jehličnaté stromy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VY_32_INOVACE_1C_02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3</a:t>
            </a:r>
          </a:p>
          <a:p>
            <a:r>
              <a:rPr lang="cs-CZ" smtClean="0"/>
              <a:t>Rodinná </a:t>
            </a:r>
            <a:r>
              <a:rPr lang="cs-CZ" dirty="0" smtClean="0"/>
              <a:t>a Občanská výchova</a:t>
            </a:r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0180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je určen k prohlubování a opakování učiva o jehličnatých stromech. Na prvních šesti stranách si žáci pomocí obrázků opakují, co o jehličnatých stromech znají. Sedmý </a:t>
            </a:r>
            <a:r>
              <a:rPr lang="cs-CZ" dirty="0" err="1" smtClean="0"/>
              <a:t>slide</a:t>
            </a:r>
            <a:r>
              <a:rPr lang="cs-CZ" dirty="0" smtClean="0"/>
              <a:t> je interaktivní, žáci přiřazují názvy stromů k obrázkům. Na straně osmé plní podobný úkol, přiřazují obrázky ke slovům. Zde mohou využívat interaktivitu či mohou pracovat pomocí rukopisných poznámek – správné kroužkovat, nesprávné škrtat. I devátý </a:t>
            </a:r>
            <a:r>
              <a:rPr lang="cs-CZ" dirty="0" err="1" smtClean="0"/>
              <a:t>slide</a:t>
            </a:r>
            <a:r>
              <a:rPr lang="cs-CZ" dirty="0" smtClean="0"/>
              <a:t> je interaktivní – žáci skládají z písmen názvy jehličnatých stromů za pomoci obrázků. Na straně desáté doplňují názvy stromů do příslušných vět pomocí kliknutí. Kliknutí používají i na straně jedenáct – k názvům stromů přiřazují správné věty.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 </a:t>
            </a:r>
            <a:r>
              <a:rPr lang="cs-CZ" dirty="0"/>
              <a:t>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Léto 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</a:t>
            </a:r>
            <a:r>
              <a:rPr lang="cs-CZ" dirty="0" smtClean="0"/>
              <a:t>postižení</a:t>
            </a:r>
          </a:p>
          <a:p>
            <a:pPr marL="0" indent="0">
              <a:buNone/>
            </a:pPr>
            <a:r>
              <a:rPr lang="cs-CZ" b="1" dirty="0" smtClean="0"/>
              <a:t>Vzdělávací </a:t>
            </a:r>
            <a:r>
              <a:rPr lang="cs-CZ" b="1" dirty="0"/>
              <a:t>oblast: </a:t>
            </a:r>
            <a:r>
              <a:rPr lang="cs-CZ" dirty="0"/>
              <a:t>Člověk a </a:t>
            </a:r>
            <a:r>
              <a:rPr lang="cs-CZ" dirty="0" smtClean="0"/>
              <a:t>společnost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Vyučovací předmět: </a:t>
            </a:r>
            <a:r>
              <a:rPr lang="cs-CZ" dirty="0" smtClean="0"/>
              <a:t>Rodinná a Občanská výchova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</a:t>
            </a:r>
            <a:r>
              <a:rPr lang="cs-CZ" dirty="0"/>
              <a:t> Interaktivní </a:t>
            </a:r>
            <a:r>
              <a:rPr lang="cs-CZ" dirty="0" smtClean="0"/>
              <a:t>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</a:t>
            </a:r>
            <a:r>
              <a:rPr lang="cs-CZ" b="1" dirty="0" smtClean="0"/>
              <a:t> </a:t>
            </a:r>
            <a:r>
              <a:rPr lang="cs-CZ" dirty="0"/>
              <a:t>PAS, MP, </a:t>
            </a:r>
            <a:r>
              <a:rPr lang="cs-CZ"/>
              <a:t>kombinované </a:t>
            </a:r>
            <a:r>
              <a:rPr lang="cs-CZ" smtClean="0"/>
              <a:t>postižení -  </a:t>
            </a:r>
            <a:r>
              <a:rPr lang="cs-CZ" dirty="0" smtClean="0"/>
              <a:t>MP </a:t>
            </a:r>
            <a:r>
              <a:rPr lang="cs-CZ" dirty="0"/>
              <a:t>v kombinaci se zdravotním znevýhodněním, MP v kombinaci </a:t>
            </a:r>
            <a:r>
              <a:rPr lang="cs-CZ"/>
              <a:t>s </a:t>
            </a:r>
            <a:r>
              <a:rPr lang="cs-CZ" smtClean="0"/>
              <a:t>PAS, </a:t>
            </a:r>
            <a:r>
              <a:rPr lang="cs-CZ"/>
              <a:t>vícečetné </a:t>
            </a:r>
            <a:r>
              <a:rPr lang="cs-CZ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</a:t>
            </a:r>
            <a:r>
              <a:rPr lang="cs-CZ" b="1" dirty="0"/>
              <a:t>a typ vzdělávání: </a:t>
            </a:r>
            <a:r>
              <a:rPr lang="cs-CZ" dirty="0" smtClean="0"/>
              <a:t>Praktická škola jednoletá.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431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DAFEFE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234049"/>
            <a:ext cx="50635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JEHLIČNATÉ STROMY</a:t>
            </a:r>
          </a:p>
          <a:p>
            <a:endParaRPr lang="cs-CZ" dirty="0"/>
          </a:p>
          <a:p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390829" y="1484784"/>
            <a:ext cx="7560840" cy="1296144"/>
            <a:chOff x="197633" y="1270126"/>
            <a:chExt cx="7560840" cy="1296144"/>
          </a:xfrm>
        </p:grpSpPr>
        <p:sp>
          <p:nvSpPr>
            <p:cNvPr id="5" name="TextovéPole 4"/>
            <p:cNvSpPr txBox="1"/>
            <p:nvPr/>
          </p:nvSpPr>
          <p:spPr>
            <a:xfrm>
              <a:off x="546153" y="1700808"/>
              <a:ext cx="705699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MAJÍ JEHLIČÍ, KTERÉ NIKDY NEOPADÁVÁ</a:t>
              </a:r>
              <a:r>
                <a:rPr lang="cs-CZ" sz="2400" b="1" dirty="0" smtClean="0"/>
                <a:t>.</a:t>
              </a:r>
              <a:endParaRPr lang="cs-CZ" sz="2400" b="1" dirty="0"/>
            </a:p>
          </p:txBody>
        </p:sp>
        <p:sp>
          <p:nvSpPr>
            <p:cNvPr id="2" name="Rámeček 1"/>
            <p:cNvSpPr/>
            <p:nvPr/>
          </p:nvSpPr>
          <p:spPr>
            <a:xfrm>
              <a:off x="197633" y="1270126"/>
              <a:ext cx="7560840" cy="1296144"/>
            </a:xfrm>
            <a:prstGeom prst="fram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60038" y="4941167"/>
            <a:ext cx="8007452" cy="1512169"/>
            <a:chOff x="323528" y="4941167"/>
            <a:chExt cx="8007452" cy="1512169"/>
          </a:xfrm>
        </p:grpSpPr>
        <p:sp>
          <p:nvSpPr>
            <p:cNvPr id="6" name="TextovéPole 5"/>
            <p:cNvSpPr txBox="1"/>
            <p:nvPr/>
          </p:nvSpPr>
          <p:spPr>
            <a:xfrm>
              <a:off x="527457" y="5035531"/>
              <a:ext cx="7791428" cy="1323439"/>
            </a:xfrm>
            <a:prstGeom prst="rect">
              <a:avLst/>
            </a:prstGeom>
            <a:solidFill>
              <a:srgbClr val="FFFFCC"/>
            </a:solidFill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0000"/>
                  </a:solidFill>
                </a:rPr>
                <a:t>Pozor! </a:t>
              </a:r>
              <a:r>
                <a:rPr lang="cs-CZ" sz="3200" b="1" dirty="0" smtClean="0"/>
                <a:t>Modřín je jediný jehličnatý strom, </a:t>
              </a:r>
            </a:p>
            <a:p>
              <a:r>
                <a:rPr lang="cs-CZ" sz="3200" b="1" dirty="0" smtClean="0"/>
                <a:t>který na podzim opadává - shazuje jehličí</a:t>
              </a:r>
              <a:r>
                <a:rPr lang="cs-CZ" sz="3200" dirty="0" smtClean="0"/>
                <a:t>.</a:t>
              </a:r>
              <a:endParaRPr lang="cs-CZ" sz="3200" dirty="0"/>
            </a:p>
          </p:txBody>
        </p:sp>
        <p:sp>
          <p:nvSpPr>
            <p:cNvPr id="10" name="Rámeček 9"/>
            <p:cNvSpPr/>
            <p:nvPr/>
          </p:nvSpPr>
          <p:spPr>
            <a:xfrm>
              <a:off x="323528" y="4941167"/>
              <a:ext cx="8007452" cy="1512169"/>
            </a:xfrm>
            <a:prstGeom prst="fram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19248" y="3227864"/>
            <a:ext cx="8130904" cy="1152128"/>
            <a:chOff x="395536" y="3140968"/>
            <a:chExt cx="8130904" cy="1152128"/>
          </a:xfrm>
        </p:grpSpPr>
        <p:sp>
          <p:nvSpPr>
            <p:cNvPr id="7" name="TextovéPole 6"/>
            <p:cNvSpPr txBox="1"/>
            <p:nvPr/>
          </p:nvSpPr>
          <p:spPr>
            <a:xfrm>
              <a:off x="518542" y="3239978"/>
              <a:ext cx="8007898" cy="954107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K JEHLIČNATÝM STROMŮM PATŘÍ NAPŘÍKLAD SMRK</a:t>
              </a:r>
              <a:r>
                <a:rPr lang="cs-CZ" dirty="0" smtClean="0"/>
                <a:t> </a:t>
              </a:r>
            </a:p>
            <a:p>
              <a:r>
                <a:rPr lang="cs-CZ" sz="2800" b="1" dirty="0" smtClean="0"/>
                <a:t>JEDLE, BOROVICE, MODŘÍN.</a:t>
              </a:r>
              <a:endParaRPr lang="cs-CZ" sz="2800" b="1" dirty="0"/>
            </a:p>
          </p:txBody>
        </p:sp>
        <p:sp>
          <p:nvSpPr>
            <p:cNvPr id="15" name="Rámeček 14"/>
            <p:cNvSpPr/>
            <p:nvPr/>
          </p:nvSpPr>
          <p:spPr>
            <a:xfrm>
              <a:off x="395536" y="3140968"/>
              <a:ext cx="8130904" cy="1152128"/>
            </a:xfrm>
            <a:prstGeom prst="fram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44563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rgbClr val="FFFECE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2418985" y="282874"/>
            <a:ext cx="3502610" cy="1296144"/>
          </a:xfrm>
          <a:prstGeom prst="horizontalScroll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BOROVICE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pc\Desktop\pine-54227_1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48" y="261192"/>
            <a:ext cx="1591136" cy="2361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esktop\pine-19686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751094"/>
            <a:ext cx="1428750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Desktop\pine-cones-8166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429000"/>
            <a:ext cx="1905000" cy="142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Desktop\bark-8159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814" y="4692098"/>
            <a:ext cx="14224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\Desktop\pine-54698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36" y="5036203"/>
            <a:ext cx="1844449" cy="171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1" descr="C:\Users\pc\Desktop\pine-cones-8165_15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6449" y="4975953"/>
            <a:ext cx="2091323" cy="1586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pc\AppData\Local\Microsoft\Windows\Temporary Internet Files\Content.IE5\8O6ICM2M\MP90040177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2375" y="836712"/>
            <a:ext cx="132462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pc\AppData\Local\Microsoft\Windows\Temporary Internet Files\Content.IE5\FIADX1C1\MP90031379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772" y="3789040"/>
            <a:ext cx="2116832" cy="141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097853" y="2760916"/>
            <a:ext cx="5808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Roste  na písčitých půdách. Má drsnou kůru.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24842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FEE8FB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pc\AppData\Local\Microsoft\Windows\Temporary Internet Files\Content.IE5\TXBLPJI1\MP900434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2" y="2276872"/>
            <a:ext cx="2664297" cy="399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964" y="1412776"/>
            <a:ext cx="8921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 jediný jehličnatý strom, který na podzim opadává – shazuje jehličí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55776" y="476672"/>
            <a:ext cx="22557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8000"/>
                </a:solidFill>
              </a:rPr>
              <a:t>MODŘÍN</a:t>
            </a:r>
            <a:endParaRPr lang="cs-CZ" sz="4400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64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chemeClr val="accent6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Microsoft\Windows\Temporary Internet Files\Content.IE5\U61DHQA8\MP9004252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627" y="4941168"/>
            <a:ext cx="1708843" cy="1818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F2W37FB5\MP9001851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941168"/>
            <a:ext cx="1362798" cy="177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Desktop\pine-cones-10309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837" y="1085656"/>
            <a:ext cx="1379670" cy="141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Desktop\tannenzweig-11312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924944"/>
            <a:ext cx="1826567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Desktop\panorama-8934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2445747" cy="2108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Desktop\tannenzweig-11320_15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357" y="4935823"/>
            <a:ext cx="1676286" cy="1714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Desktop\branch-72280_15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466" y="2564904"/>
            <a:ext cx="158417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c\Desktop\fir-56926_150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037359"/>
            <a:ext cx="2364854" cy="1642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3888" y="1560438"/>
            <a:ext cx="7261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Má ploché jehličí. Její šišky vždy rostou směrem vzhůru.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75863" y="485633"/>
            <a:ext cx="15183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8000"/>
                </a:solidFill>
              </a:rPr>
              <a:t>JEDLE</a:t>
            </a:r>
            <a:endParaRPr lang="cs-CZ" sz="4400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583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D6BBEB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Desktop\pine-cones-54231_1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35" y="2937520"/>
            <a:ext cx="1656183" cy="170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Desktop\pine-cones-10626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075038"/>
            <a:ext cx="1872208" cy="1435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Desktop\pine-cones-56007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1124"/>
            <a:ext cx="1778098" cy="1500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Desktop\pine-cones-10617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941168"/>
            <a:ext cx="2188046" cy="1703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\Desktop\pine-cones-10622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014" y="298668"/>
            <a:ext cx="14224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\Desktop\branch-2133_15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284984"/>
            <a:ext cx="1800200" cy="136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c\Desktop\spruce-1035_15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5" y="3471554"/>
            <a:ext cx="1281815" cy="1609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c\Desktop\branch-15908_150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941168"/>
            <a:ext cx="1944216" cy="1385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7704" y="2348880"/>
            <a:ext cx="48208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Jeho šišky vždy rostou směrem dolů.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866447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8000"/>
                </a:solidFill>
              </a:rPr>
              <a:t>SMRK</a:t>
            </a:r>
            <a:endParaRPr lang="cs-CZ" sz="4400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302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FFFECE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pc\AppData\Local\Microsoft\Windows\Temporary Internet Files\Content.IE5\TXBLPJI1\MP900434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2" y="2276872"/>
            <a:ext cx="2664297" cy="399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964" y="1412776"/>
            <a:ext cx="8921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 jediný jehličnatý strom, který na podzim opadává – shazuje jehličí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98029" y="420633"/>
            <a:ext cx="22557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8000"/>
                </a:solidFill>
              </a:rPr>
              <a:t>MODŘÍN</a:t>
            </a:r>
            <a:endParaRPr lang="cs-CZ" sz="4400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1449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DAFEFE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pc\Desktop\pine-54227_1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349" y="280023"/>
            <a:ext cx="1248311" cy="1852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pc\AppData\Local\Microsoft\Windows\Temporary Internet Files\Content.IE5\TXBLPJI1\MP9004341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653136"/>
            <a:ext cx="1224138" cy="1833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pc\Desktop\tannenzweig-11320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836712"/>
            <a:ext cx="1365627" cy="139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pc\Desktop\pine-cones-10617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059794"/>
            <a:ext cx="1813763" cy="1412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c\Desktop\lipovina-61823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936356"/>
            <a:ext cx="1122915" cy="1483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pc\AppData\Local\Microsoft\Windows\Temporary Internet Files\Content.IE5\U61DHQA8\MP9004277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813" y="3068960"/>
            <a:ext cx="1727512" cy="1380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pc\AppData\Local\Microsoft\Windows\Temporary Internet Files\Content.IE5\TXBLPJI1\MC90012334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836712"/>
            <a:ext cx="1473885" cy="121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pc\Desktop\ordinary-rosskastanie-55829_150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12876"/>
            <a:ext cx="164477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pc\AppData\Local\Microsoft\Windows\Temporary Internet Files\Content.IE5\PPR7GSCJ\MP90040081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3978" y="3368454"/>
            <a:ext cx="1352729" cy="1691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6138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492641"/>
            <a:ext cx="51209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Přiřaď k obrázkům správné názvy. Klikni na ně.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643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 descr="C:\Users\pc\Desktop\mountain-pine-4756_1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40" y="1219248"/>
            <a:ext cx="1714859" cy="1261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pc\Desktop\tannenzweig-11312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6373" y="4005064"/>
            <a:ext cx="1584176" cy="120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5910026"/>
            <a:ext cx="20283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borovice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31088" y="5890202"/>
            <a:ext cx="12362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smrk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64088" y="5890202"/>
            <a:ext cx="12346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jedle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890202"/>
            <a:ext cx="17379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modřín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22" name="Picture 9" descr="C:\Users\pc\Desktop\branch-2133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267" y="1169478"/>
            <a:ext cx="1800200" cy="136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pc\AppData\Local\Microsoft\Windows\Temporary Internet Files\Content.IE5\TXBLPJI1\MP9004341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573016"/>
            <a:ext cx="1224138" cy="1833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4299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9.73861E-7 L 0.03941 -0.7763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-388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9.73861E-7 L 0.40156 -0.4300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69" y="-215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9.73861E-7 L -0.28351 -0.3777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84" y="-188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87162E-6 L -0.20086 -0.7774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52" y="-388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492641"/>
            <a:ext cx="51190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Přiřaď k názvům správné obrázky. Klikni na ně.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59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otGrid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 descr="C:\Users\pc\Desktop\mountain-pine-4756_1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8636" y="4055138"/>
            <a:ext cx="1478869" cy="1088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pc\Desktop\tannenzweig-11312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2769" y="5373216"/>
            <a:ext cx="1435921" cy="1091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474322"/>
            <a:ext cx="20283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borovice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5655729"/>
            <a:ext cx="12362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smrk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055138"/>
            <a:ext cx="12346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jedle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7317" y="2232805"/>
            <a:ext cx="17379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modřín</a:t>
            </a:r>
            <a:endParaRPr lang="cs-CZ" sz="4000" b="1" dirty="0">
              <a:solidFill>
                <a:srgbClr val="7030A0"/>
              </a:solidFill>
            </a:endParaRPr>
          </a:p>
        </p:txBody>
      </p:sp>
      <p:pic>
        <p:nvPicPr>
          <p:cNvPr id="22" name="Picture 9" descr="C:\Users\pc\Desktop\branch-2133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32202"/>
            <a:ext cx="1545225" cy="1168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pc\AppData\Local\Microsoft\Windows\Temporary Internet Files\Content.IE5\TXBLPJI1\MP9004341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323" y="1988840"/>
            <a:ext cx="1080120" cy="1618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9669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44807E-6 L -0.4625 0.704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25" y="352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67638E-6 L -0.46805 -0.0233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03" y="-1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5207E-6 L -0.47396 -0.5482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98" y="-27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6 0.01064 L -0.49306 -0.2264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233" y="-118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836712"/>
            <a:ext cx="666169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 písmen sestav správně názvy jehličnatých stromů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(nikdy neopadávají).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Na jednotlivé hlásky klikej.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196486"/>
            <a:ext cx="14108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Úkol: 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786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437227" y="349204"/>
            <a:ext cx="5293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B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31032" y="1095693"/>
            <a:ext cx="6014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O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143690" y="2487031"/>
            <a:ext cx="5309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R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085181" y="1075943"/>
            <a:ext cx="6014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O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48977" y="349204"/>
            <a:ext cx="5485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V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44082" y="323254"/>
            <a:ext cx="3481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I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83495" y="1792208"/>
            <a:ext cx="5100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C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1405" y="3291618"/>
            <a:ext cx="4844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E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440408" y="4862492"/>
            <a:ext cx="4764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S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37227" y="5725914"/>
            <a:ext cx="7232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M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385905" y="5723225"/>
            <a:ext cx="5309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R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25799" y="4869160"/>
            <a:ext cx="5212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K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367585" y="4069128"/>
            <a:ext cx="3882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69154" y="4075391"/>
            <a:ext cx="4844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E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415587" y="2493269"/>
            <a:ext cx="5725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D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64271" y="3261488"/>
            <a:ext cx="4443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L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166934" y="1785719"/>
            <a:ext cx="4844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E</a:t>
            </a:r>
            <a:endParaRPr lang="cs-CZ" sz="4800" b="1" dirty="0">
              <a:solidFill>
                <a:srgbClr val="00B0F0"/>
              </a:solidFill>
            </a:endParaRPr>
          </a:p>
        </p:txBody>
      </p:sp>
      <p:pic>
        <p:nvPicPr>
          <p:cNvPr id="21" name="Picture 3" descr="C:\Users\pc\Desktop\pine-cones-10626_1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16" y="764703"/>
            <a:ext cx="2221323" cy="1703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pc\Desktop\tannenzweig-11320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428" y="676146"/>
            <a:ext cx="1676286" cy="1714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C:\Users\pc\Desktop\pine-branch-8169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72" y="4649222"/>
            <a:ext cx="14224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0" name="Skupina 29"/>
          <p:cNvGrpSpPr/>
          <p:nvPr/>
        </p:nvGrpSpPr>
        <p:grpSpPr>
          <a:xfrm>
            <a:off x="155860" y="2781883"/>
            <a:ext cx="2575545" cy="943486"/>
            <a:chOff x="248811" y="2345159"/>
            <a:chExt cx="2575545" cy="943486"/>
          </a:xfrm>
        </p:grpSpPr>
        <p:cxnSp>
          <p:nvCxnSpPr>
            <p:cNvPr id="25" name="Přímá spojnice 24"/>
            <p:cNvCxnSpPr/>
            <p:nvPr/>
          </p:nvCxnSpPr>
          <p:spPr>
            <a:xfrm>
              <a:off x="251520" y="2348880"/>
              <a:ext cx="257283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251520" y="2348880"/>
              <a:ext cx="0" cy="904746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248811" y="3265134"/>
              <a:ext cx="257283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2824356" y="2360388"/>
              <a:ext cx="0" cy="904746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971600" y="2345159"/>
              <a:ext cx="0" cy="904746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1619672" y="2360883"/>
              <a:ext cx="0" cy="92776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2195736" y="2348880"/>
              <a:ext cx="0" cy="92776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3351931" y="2695467"/>
            <a:ext cx="3053933" cy="1017899"/>
            <a:chOff x="3828832" y="2348880"/>
            <a:chExt cx="3053933" cy="1017899"/>
          </a:xfrm>
        </p:grpSpPr>
        <p:cxnSp>
          <p:nvCxnSpPr>
            <p:cNvPr id="41" name="Přímá spojnice 40"/>
            <p:cNvCxnSpPr/>
            <p:nvPr/>
          </p:nvCxnSpPr>
          <p:spPr>
            <a:xfrm flipH="1">
              <a:off x="3828832" y="2360388"/>
              <a:ext cx="13019" cy="1005896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4355976" y="2360388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4477163" y="2360388"/>
              <a:ext cx="0" cy="1005896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>
              <a:off x="5094472" y="2360388"/>
              <a:ext cx="0" cy="1005896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5679399" y="2348880"/>
              <a:ext cx="0" cy="1005896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>
              <a:off x="3835341" y="2360388"/>
              <a:ext cx="3040915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 flipV="1">
              <a:off x="3835341" y="3354776"/>
              <a:ext cx="3047424" cy="1150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>
              <a:off x="6300192" y="2360883"/>
              <a:ext cx="0" cy="1005896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>
              <a:off x="6876256" y="2360388"/>
              <a:ext cx="0" cy="1005896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1925881" y="5358378"/>
            <a:ext cx="4827475" cy="952566"/>
            <a:chOff x="2696853" y="4852698"/>
            <a:chExt cx="4827475" cy="952566"/>
          </a:xfrm>
        </p:grpSpPr>
        <p:cxnSp>
          <p:nvCxnSpPr>
            <p:cNvPr id="75" name="Přímá spojnice 74"/>
            <p:cNvCxnSpPr/>
            <p:nvPr/>
          </p:nvCxnSpPr>
          <p:spPr>
            <a:xfrm>
              <a:off x="2696853" y="4869160"/>
              <a:ext cx="0" cy="9361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>
              <a:off x="3347864" y="4869160"/>
              <a:ext cx="0" cy="9361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>
              <a:off x="3923928" y="4869160"/>
              <a:ext cx="0" cy="9361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>
              <a:off x="4572000" y="4869160"/>
              <a:ext cx="0" cy="9361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83" name="Přímá spojnice 82"/>
            <p:cNvCxnSpPr/>
            <p:nvPr/>
          </p:nvCxnSpPr>
          <p:spPr>
            <a:xfrm>
              <a:off x="5220072" y="4869160"/>
              <a:ext cx="0" cy="9361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87" name="Přímá spojnice 86"/>
            <p:cNvCxnSpPr/>
            <p:nvPr/>
          </p:nvCxnSpPr>
          <p:spPr>
            <a:xfrm>
              <a:off x="5810524" y="4860929"/>
              <a:ext cx="0" cy="9361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91" name="Přímá spojnice 90"/>
            <p:cNvCxnSpPr/>
            <p:nvPr/>
          </p:nvCxnSpPr>
          <p:spPr>
            <a:xfrm>
              <a:off x="6372200" y="4869160"/>
              <a:ext cx="0" cy="9361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97" name="Přímá spojnice 96"/>
            <p:cNvCxnSpPr/>
            <p:nvPr/>
          </p:nvCxnSpPr>
          <p:spPr>
            <a:xfrm>
              <a:off x="6948264" y="4852698"/>
              <a:ext cx="0" cy="9361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01" name="Přímá spojnice 100"/>
            <p:cNvCxnSpPr/>
            <p:nvPr/>
          </p:nvCxnSpPr>
          <p:spPr>
            <a:xfrm>
              <a:off x="7524328" y="4852698"/>
              <a:ext cx="0" cy="94434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 flipV="1">
              <a:off x="2696853" y="4852698"/>
              <a:ext cx="4827475" cy="1646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05" name="Přímá spojnice 104"/>
            <p:cNvCxnSpPr/>
            <p:nvPr/>
          </p:nvCxnSpPr>
          <p:spPr>
            <a:xfrm>
              <a:off x="2696853" y="5805264"/>
              <a:ext cx="4827475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43816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8.53574E-7 L -0.89756 -0.2727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878" y="-13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50359E-7 L -0.72448 -0.398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233" y="-19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30396E-6 L -0.74532 -0.394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274" y="-19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1696E-6 L -0.57986 -0.2704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93" y="-13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67499E-6 L -0.60209 0.7557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104" y="377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55841E-6 L -0.52361 0.6467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181" y="323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49919E-6 L -0.54566 0.4441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292" y="222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70645E-7 L -0.47222 0.6497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11" y="3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67499E-6 L -0.25226 0.7557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22" y="377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19153E-6 L -0.34167 0.7698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83" y="384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02961E-6 L -0.19357 0.5454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87" y="27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6.87023E-7 L -0.21493 0.5463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47" y="27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37867E-6 L -0.53871 -0.15383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44" y="-77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16609E-6 L -0.46232 -0.04048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25" y="-20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17442E-7 L -0.31077 0.07587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38" y="37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9.2991E-7 L -0.25712 -0.03609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65" y="-18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33796E-6 L -0.18872 -0.15476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44" y="-77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533871"/>
            <a:ext cx="49437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Hledej jehličnaté stromy. Klikej na ně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2695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FE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43086"/>
            <a:ext cx="32743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Doplň správně názvy stromů.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9582" y="1196752"/>
            <a:ext cx="84945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Jeho šišky rostou vždy směrem dolů……………………………..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6455" y="2329716"/>
            <a:ext cx="8418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Jeho jehličí na podzim opadává……………………………………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9420" y="3429000"/>
            <a:ext cx="8292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Roste na písčitých půdách…………………………………………..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9420" y="4725144"/>
            <a:ext cx="82364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Jeho šišky vždy rostou směrem nahoru………………………</a:t>
            </a:r>
            <a:endParaRPr lang="cs-CZ" sz="2800" b="1" dirty="0">
              <a:solidFill>
                <a:srgbClr val="0070C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0" y="5517232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23528" y="5852918"/>
            <a:ext cx="13949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JEDLE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51719" y="5870015"/>
            <a:ext cx="23990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BOROVICE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870015"/>
            <a:ext cx="20665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MODŘÍN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84239" y="5870015"/>
            <a:ext cx="14446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SMRK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519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19 -0.17395 L 0.65608 -0.19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455" y="-10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9.78487E-7 L 0.35711 -0.3863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47" y="-19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9.73861E-7 L 0.08663 -0.5665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28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9.78487E-7 L -0.12848 -0.7221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24" y="-361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EC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87076" y="5408350"/>
            <a:ext cx="48208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6600"/>
                </a:solidFill>
              </a:rPr>
              <a:t>Jeho šišky rostou vždy směrem dolů.</a:t>
            </a:r>
            <a:endParaRPr lang="cs-CZ" sz="2400" b="1" dirty="0">
              <a:solidFill>
                <a:srgbClr val="FF66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9253" y="5870015"/>
            <a:ext cx="4233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6600"/>
                </a:solidFill>
              </a:rPr>
              <a:t>Jeho jehličí na podzim opadává.</a:t>
            </a:r>
            <a:endParaRPr lang="cs-CZ" sz="2400" b="1" dirty="0">
              <a:solidFill>
                <a:srgbClr val="FF66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7076" y="6285513"/>
            <a:ext cx="35536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6600"/>
                </a:solidFill>
              </a:rPr>
              <a:t>Roste na písčitých půdách.</a:t>
            </a:r>
            <a:endParaRPr lang="cs-CZ" sz="2400" b="1" dirty="0">
              <a:solidFill>
                <a:srgbClr val="FF66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6821" y="4997785"/>
            <a:ext cx="49955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6600"/>
                </a:solidFill>
              </a:rPr>
              <a:t>Její šišky vždy rostou směrem nahoru.</a:t>
            </a:r>
            <a:endParaRPr lang="cs-CZ" sz="2400" b="1" dirty="0">
              <a:solidFill>
                <a:srgbClr val="FF66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6256" y="1124744"/>
            <a:ext cx="85443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JEDLE…………………………………………………………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6128" y="1931445"/>
            <a:ext cx="84646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BOROVICE…………………………………………………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043" y="2850133"/>
            <a:ext cx="8371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MODŘÍN…………………………………………………..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3885" y="3731601"/>
            <a:ext cx="83439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SMRK……………………………………………………….</a:t>
            </a:r>
            <a:endParaRPr lang="cs-CZ" sz="3600" b="1" dirty="0">
              <a:solidFill>
                <a:srgbClr val="7030A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19503" y="4725144"/>
            <a:ext cx="9016993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79512" y="357848"/>
            <a:ext cx="42800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Úkol: Přiřaď správné věty. Klikni na ně.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52620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67268E-7 L 0.27222 -0.5769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11" y="-28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63081E-6 L 0.26024 -0.2484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03" y="-124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00416E-6 L 0.26163 -0.4522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73" y="-226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803 0.01203 L 0.2665 -0.6490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24" y="-3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80512" cy="6858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b="1" dirty="0"/>
              <a:t>Zdroje a citace</a:t>
            </a:r>
            <a:r>
              <a:rPr lang="cs-CZ" sz="1800" b="1" dirty="0" smtClean="0"/>
              <a:t>: </a:t>
            </a:r>
            <a:r>
              <a:rPr lang="cs-CZ" sz="1800" dirty="0"/>
              <a:t>Microsoft Office </a:t>
            </a:r>
            <a:r>
              <a:rPr lang="cs-CZ" sz="1800" dirty="0" smtClean="0"/>
              <a:t>– Klipart</a:t>
            </a:r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 smtClean="0"/>
              <a:t>26</a:t>
            </a:r>
            <a:r>
              <a:rPr lang="pt-BR" sz="1800" dirty="0" smtClean="0"/>
              <a:t>.1</a:t>
            </a:r>
            <a:r>
              <a:rPr lang="cs-CZ" sz="1800" dirty="0" smtClean="0"/>
              <a:t>0</a:t>
            </a:r>
            <a:r>
              <a:rPr lang="pt-BR" sz="1800" dirty="0" smtClean="0"/>
              <a:t>.201</a:t>
            </a:r>
            <a:r>
              <a:rPr lang="cs-CZ" sz="1800" dirty="0" smtClean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2"/>
              </a:rPr>
              <a:t>http://pixabay.com/cs/k%C5%AFra-borovice-%C4%8Derven%C3%A1-strom-d%C5%99evo-8159</a:t>
            </a:r>
            <a:r>
              <a:rPr lang="pt-BR" sz="1800" dirty="0" smtClean="0">
                <a:hlinkClick r:id="rId2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3"/>
              </a:rPr>
              <a:t>http://pixabay.com/cs/%C5%A1i%C5%A1ky-borovice-d%C5%99evo-strom-8166</a:t>
            </a:r>
            <a:r>
              <a:rPr lang="pt-BR" sz="1800" dirty="0" smtClean="0">
                <a:hlinkClick r:id="rId3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4"/>
              </a:rPr>
              <a:t>http://pixabay.com/cs/borovice-strom-z%C3%A1padn%C3%AD-s%C3%A1m-osam%C4%9Bl%C3%BD-54227</a:t>
            </a:r>
            <a:r>
              <a:rPr lang="pt-BR" sz="1800" dirty="0" smtClean="0">
                <a:hlinkClick r:id="rId4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5"/>
              </a:rPr>
              <a:t>http://pixabay.com/cs/borovice-ku%C5%BEelov%C3%BD-p%C5%99%C3%ADroda-pozad%C3%AD-19686</a:t>
            </a:r>
            <a:r>
              <a:rPr lang="pt-BR" sz="1800" dirty="0" smtClean="0">
                <a:hlinkClick r:id="rId5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6"/>
              </a:rPr>
              <a:t>http://pixabay.com/cs/%C5%A1i%C5%A1ky-borovice-d%C5%99evo-strom-8165</a:t>
            </a:r>
            <a:r>
              <a:rPr lang="pt-BR" sz="1800" dirty="0" smtClean="0">
                <a:hlinkClick r:id="rId6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7"/>
              </a:rPr>
              <a:t>http://pixabay.com/cs/borovice-les-slunce-sv%C4%9Btlo-54698</a:t>
            </a:r>
            <a:r>
              <a:rPr lang="pt-BR" sz="1800" dirty="0" smtClean="0">
                <a:hlinkClick r:id="rId7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8"/>
              </a:rPr>
              <a:t>http://pixabay.com/cs/borov%C3%A9-%C5%A1i%C5%A1ky-kohoutek-hn%C4%9Bd%C3%BD-d%C5%99evo-10309</a:t>
            </a:r>
            <a:r>
              <a:rPr lang="pt-BR" sz="1800" dirty="0" smtClean="0">
                <a:hlinkClick r:id="rId8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9"/>
              </a:rPr>
              <a:t>http://pixabay.com/cs/tannenzweig-borovice-jedle-11312</a:t>
            </a:r>
            <a:r>
              <a:rPr lang="pt-BR" sz="1800" dirty="0" smtClean="0">
                <a:hlinkClick r:id="rId9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10"/>
              </a:rPr>
              <a:t>http://pixabay.com/cs/v%C4%9Btev-hn%C4%9Bd%C3%A1-ku%C5%BEelov%C3%BD-podrobnosti-72280</a:t>
            </a:r>
            <a:r>
              <a:rPr lang="pt-BR" sz="1800" dirty="0" smtClean="0">
                <a:hlinkClick r:id="rId10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u="sng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581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2"/>
              </a:rPr>
              <a:t>http://pixabay.com/cs/borovice-zav%C5%99%C3%ADt-tannenzweig-jehly-16441</a:t>
            </a:r>
            <a:r>
              <a:rPr lang="pt-BR" sz="1800" dirty="0" smtClean="0">
                <a:hlinkClick r:id="rId2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3"/>
              </a:rPr>
              <a:t>http://pixabay.com/cs/panor%C3%A1ma-vysokohorsk%C3%BD-hory-hora-8934</a:t>
            </a:r>
            <a:r>
              <a:rPr lang="pt-BR" sz="1800" dirty="0" smtClean="0">
                <a:hlinkClick r:id="rId3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4"/>
              </a:rPr>
              <a:t>http://pixabay.com/cs/jedle-v%C4%9Btev-p%C5%99%C3%ADroda-jehli%C4%8D%C3%AD-jedle-56926</a:t>
            </a:r>
            <a:r>
              <a:rPr lang="pt-BR" sz="1800" dirty="0" smtClean="0">
                <a:hlinkClick r:id="rId4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5"/>
              </a:rPr>
              <a:t>http://pixabay.com/cs/tannenzweig-borovice-jedle-11320</a:t>
            </a:r>
            <a:r>
              <a:rPr lang="pt-BR" sz="1800" dirty="0" smtClean="0">
                <a:hlinkClick r:id="rId5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 smtClean="0"/>
              <a:t>AUTOR </a:t>
            </a:r>
            <a:r>
              <a:rPr lang="pt-BR" sz="1800" dirty="0"/>
              <a:t>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6"/>
              </a:rPr>
              <a:t>http://pixabay.com/cs/%C5%A1i%C5%A1ky-kohoutek-strom-jehli%C4%8Dnan-56007</a:t>
            </a:r>
            <a:r>
              <a:rPr lang="pt-BR" sz="1800" dirty="0" smtClean="0">
                <a:hlinkClick r:id="rId6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 smtClean="0"/>
              <a:t>AUTOR </a:t>
            </a:r>
            <a:r>
              <a:rPr lang="pt-BR" sz="1800" dirty="0"/>
              <a:t>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7"/>
              </a:rPr>
              <a:t>http://pixabay.com/cs/%C5%A1i%C5%A1ky-kohoutek-strom-jehli%C4%8Dnan-54231</a:t>
            </a:r>
            <a:r>
              <a:rPr lang="pt-BR" sz="1800" dirty="0" smtClean="0">
                <a:hlinkClick r:id="rId7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 smtClean="0"/>
              <a:t>AUTOR </a:t>
            </a:r>
            <a:r>
              <a:rPr lang="pt-BR" sz="1800" dirty="0"/>
              <a:t>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8"/>
              </a:rPr>
              <a:t>http://pixabay.com/cs/%C5%A1i%C5%A1ky-kohoutek-strom-jehli%C4%8Dnan-10622</a:t>
            </a:r>
            <a:r>
              <a:rPr lang="pt-BR" sz="1800" dirty="0" smtClean="0">
                <a:hlinkClick r:id="rId8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 smtClean="0"/>
              <a:t>AUTOR </a:t>
            </a:r>
            <a:r>
              <a:rPr lang="pt-BR" sz="1800" dirty="0"/>
              <a:t>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9"/>
              </a:rPr>
              <a:t>http://pixabay.com/cs/%C5%A1i%C5%A1ky-kohoutek-strom-jehli%C4%8Dnan-10617</a:t>
            </a:r>
            <a:r>
              <a:rPr lang="pt-BR" sz="1800" dirty="0" smtClean="0">
                <a:hlinkClick r:id="rId9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 smtClean="0"/>
              <a:t>AUTOR </a:t>
            </a:r>
            <a:r>
              <a:rPr lang="pt-BR" sz="1800" dirty="0"/>
              <a:t>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10"/>
              </a:rPr>
              <a:t>http://pixabay.com/cs/%C5%A1i%C5%A1ky-kohoutek-strom-jehli%C4%8Dnan-10626</a:t>
            </a:r>
            <a:r>
              <a:rPr lang="pt-BR" sz="1800" dirty="0" smtClean="0">
                <a:hlinkClick r:id="rId10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 smtClean="0"/>
              <a:t>AUTOR </a:t>
            </a:r>
            <a:r>
              <a:rPr lang="pt-BR" sz="1800" dirty="0"/>
              <a:t>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11"/>
              </a:rPr>
              <a:t>http://pixabay.com/cs/v%C4%9Btev-studen%C3%BD-ku%C5%BEelov%C3%BD-obal-15908</a:t>
            </a:r>
            <a:r>
              <a:rPr lang="pt-BR" sz="1800" dirty="0" smtClean="0">
                <a:hlinkClick r:id="rId11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53374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sz="1800" dirty="0" smtClean="0"/>
              <a:t>AUTOR </a:t>
            </a:r>
            <a:r>
              <a:rPr lang="pt-BR" sz="1800" dirty="0"/>
              <a:t>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2"/>
              </a:rPr>
              <a:t>http://pixabay.com/cs/smrk-jehli%C4%8Dnan-v%C3%A1no%C4%8Dn%C3%AD-strom-les-1035</a:t>
            </a:r>
            <a:r>
              <a:rPr lang="pt-BR" sz="1800" dirty="0" smtClean="0">
                <a:hlinkClick r:id="rId2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 smtClean="0"/>
              <a:t>AUTOR </a:t>
            </a:r>
            <a:r>
              <a:rPr lang="pt-BR" sz="1800" dirty="0"/>
              <a:t>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26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/>
              <a:t>1</a:t>
            </a:r>
            <a:r>
              <a:rPr lang="pt-BR" sz="180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3"/>
              </a:rPr>
              <a:t>http://pixabay.com/cs/v%C4%9Btev-ku%C5%BEelov%C3%BD-jehli%C4%8Dnat%C3%BD-evergreen-2133</a:t>
            </a:r>
            <a:r>
              <a:rPr lang="pt-BR" sz="1800" dirty="0" smtClean="0">
                <a:hlinkClick r:id="rId3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746713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1014</Words>
  <Application>Microsoft Office PowerPoint</Application>
  <PresentationFormat>Předvádění na obrazovce (4:3)</PresentationFormat>
  <Paragraphs>120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Jehličnaté stromy VY_32_INOVACE_1C_02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Jehličnaté stromy VY_52_INOVACE_24 Číslo projektu: CZ.1.07/1.4.00/21.1101</dc:title>
  <dc:creator>pc</dc:creator>
  <cp:lastModifiedBy>pc</cp:lastModifiedBy>
  <cp:revision>34</cp:revision>
  <dcterms:created xsi:type="dcterms:W3CDTF">2013-07-07T17:11:14Z</dcterms:created>
  <dcterms:modified xsi:type="dcterms:W3CDTF">2013-12-04T16:11:13Z</dcterms:modified>
</cp:coreProperties>
</file>