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F9FFB"/>
    <a:srgbClr val="CEF8F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21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92314-7001-4307-BD2F-90BD9A1BB0E9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E9450-7CDC-4F12-BDC9-1D98B795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1434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92314-7001-4307-BD2F-90BD9A1BB0E9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E9450-7CDC-4F12-BDC9-1D98B795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98123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92314-7001-4307-BD2F-90BD9A1BB0E9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E9450-7CDC-4F12-BDC9-1D98B795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15348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92314-7001-4307-BD2F-90BD9A1BB0E9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E9450-7CDC-4F12-BDC9-1D98B795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29521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92314-7001-4307-BD2F-90BD9A1BB0E9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E9450-7CDC-4F12-BDC9-1D98B795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612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92314-7001-4307-BD2F-90BD9A1BB0E9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E9450-7CDC-4F12-BDC9-1D98B795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15516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92314-7001-4307-BD2F-90BD9A1BB0E9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E9450-7CDC-4F12-BDC9-1D98B795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47812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92314-7001-4307-BD2F-90BD9A1BB0E9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E9450-7CDC-4F12-BDC9-1D98B795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50507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92314-7001-4307-BD2F-90BD9A1BB0E9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E9450-7CDC-4F12-BDC9-1D98B795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48551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92314-7001-4307-BD2F-90BD9A1BB0E9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E9450-7CDC-4F12-BDC9-1D98B795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3918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92314-7001-4307-BD2F-90BD9A1BB0E9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E9450-7CDC-4F12-BDC9-1D98B795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14172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292314-7001-4307-BD2F-90BD9A1BB0E9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9E9450-7CDC-4F12-BDC9-1D98B795C8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4225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11" Type="http://schemas.openxmlformats.org/officeDocument/2006/relationships/image" Target="../media/image20.jpeg"/><Relationship Id="rId5" Type="http://schemas.openxmlformats.org/officeDocument/2006/relationships/image" Target="../media/image14.jpeg"/><Relationship Id="rId10" Type="http://schemas.openxmlformats.org/officeDocument/2006/relationships/image" Target="../media/image19.jpeg"/><Relationship Id="rId4" Type="http://schemas.openxmlformats.org/officeDocument/2006/relationships/image" Target="../media/image13.jpeg"/><Relationship Id="rId9" Type="http://schemas.openxmlformats.org/officeDocument/2006/relationships/image" Target="../media/image18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wmf"/><Relationship Id="rId3" Type="http://schemas.openxmlformats.org/officeDocument/2006/relationships/image" Target="../media/image22.jpeg"/><Relationship Id="rId7" Type="http://schemas.openxmlformats.org/officeDocument/2006/relationships/image" Target="../media/image26.jpeg"/><Relationship Id="rId12" Type="http://schemas.openxmlformats.org/officeDocument/2006/relationships/image" Target="../media/image31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11" Type="http://schemas.openxmlformats.org/officeDocument/2006/relationships/image" Target="../media/image30.png"/><Relationship Id="rId5" Type="http://schemas.openxmlformats.org/officeDocument/2006/relationships/image" Target="../media/image24.jpeg"/><Relationship Id="rId10" Type="http://schemas.openxmlformats.org/officeDocument/2006/relationships/image" Target="../media/image29.jpeg"/><Relationship Id="rId4" Type="http://schemas.openxmlformats.org/officeDocument/2006/relationships/image" Target="../media/image23.jpeg"/><Relationship Id="rId9" Type="http://schemas.openxmlformats.org/officeDocument/2006/relationships/image" Target="../media/image28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jpeg"/><Relationship Id="rId13" Type="http://schemas.openxmlformats.org/officeDocument/2006/relationships/image" Target="../media/image43.jpeg"/><Relationship Id="rId3" Type="http://schemas.openxmlformats.org/officeDocument/2006/relationships/image" Target="../media/image33.jpeg"/><Relationship Id="rId7" Type="http://schemas.openxmlformats.org/officeDocument/2006/relationships/image" Target="../media/image37.jpeg"/><Relationship Id="rId12" Type="http://schemas.openxmlformats.org/officeDocument/2006/relationships/image" Target="../media/image42.wmf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png"/><Relationship Id="rId11" Type="http://schemas.openxmlformats.org/officeDocument/2006/relationships/image" Target="../media/image41.jpeg"/><Relationship Id="rId5" Type="http://schemas.openxmlformats.org/officeDocument/2006/relationships/image" Target="../media/image35.wmf"/><Relationship Id="rId15" Type="http://schemas.openxmlformats.org/officeDocument/2006/relationships/image" Target="../media/image45.jpeg"/><Relationship Id="rId10" Type="http://schemas.openxmlformats.org/officeDocument/2006/relationships/image" Target="../media/image40.jpeg"/><Relationship Id="rId4" Type="http://schemas.openxmlformats.org/officeDocument/2006/relationships/image" Target="../media/image34.jpeg"/><Relationship Id="rId9" Type="http://schemas.openxmlformats.org/officeDocument/2006/relationships/image" Target="../media/image39.png"/><Relationship Id="rId14" Type="http://schemas.openxmlformats.org/officeDocument/2006/relationships/image" Target="../media/image44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Živá a neživá příroda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VY_32_INOVACE_1C_03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CZ.1.07/1.5.00/34.1056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Sada </a:t>
            </a:r>
            <a:r>
              <a:rPr lang="cs-CZ" smtClean="0"/>
              <a:t>3</a:t>
            </a:r>
          </a:p>
          <a:p>
            <a:r>
              <a:rPr lang="cs-CZ" smtClean="0"/>
              <a:t>Rodinná </a:t>
            </a:r>
            <a:r>
              <a:rPr lang="cs-CZ" dirty="0" smtClean="0"/>
              <a:t>a Občanská výchova</a:t>
            </a:r>
            <a:endParaRPr lang="cs-CZ" dirty="0"/>
          </a:p>
          <a:p>
            <a:r>
              <a:rPr lang="cs-CZ" dirty="0" smtClean="0"/>
              <a:t>MŠ</a:t>
            </a:r>
            <a:r>
              <a:rPr lang="cs-CZ" dirty="0"/>
              <a:t>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9914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Tento materiál slouží k procvičování učiva o živé a neživé přírodě. Učí se třídit, co je živé a neživé. Na první straně  si pouze zopakují pojmy „živé, neživé“. Třetí strana je interaktivní. Žáci třídí „živé a neživé“ pomocí kliknutí. Zde pracují s obrázky. Podobný úkol plní i na čtvrté straně. Zde již pracují  s textem. Tato strana je také interaktivní. Na páté straně škrtají, co do řádku nepatří. Zde pracují pomocí rukopisných poznámek (Microsoft 2010). Podobný úkol plní i na poslední straně – pracují se slovy.</a:t>
            </a:r>
          </a:p>
          <a:p>
            <a:pPr marL="0" indent="0">
              <a:buNone/>
            </a:pPr>
            <a:r>
              <a:rPr lang="cs-CZ" b="1" dirty="0" smtClean="0"/>
              <a:t>Doba trvání práce s tímto materiálem: </a:t>
            </a:r>
            <a:r>
              <a:rPr lang="cs-CZ" dirty="0" smtClean="0"/>
              <a:t>35 minut</a:t>
            </a:r>
          </a:p>
          <a:p>
            <a:pPr marL="0" indent="0">
              <a:buNone/>
            </a:pPr>
            <a:r>
              <a:rPr lang="cs-CZ" b="1" dirty="0" smtClean="0"/>
              <a:t>Autor</a:t>
            </a:r>
            <a:r>
              <a:rPr lang="cs-CZ" b="1" dirty="0"/>
              <a:t>:</a:t>
            </a:r>
            <a:r>
              <a:rPr lang="cs-CZ" dirty="0"/>
              <a:t> Daniela </a:t>
            </a:r>
            <a:r>
              <a:rPr lang="cs-CZ" dirty="0" err="1"/>
              <a:t>Tájková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Léto 2013</a:t>
            </a:r>
          </a:p>
          <a:p>
            <a:pPr marL="0" indent="0">
              <a:buNone/>
            </a:pPr>
            <a:r>
              <a:rPr lang="cs-CZ" b="1" dirty="0"/>
              <a:t>Speciální vzdělávací potřeby: </a:t>
            </a:r>
            <a:r>
              <a:rPr lang="cs-CZ" dirty="0"/>
              <a:t>PAS, MP, kombinované postižení (MP v kombinaci se zdravotním znevýhodněním, MP v kombinaci s PAS), vícečetné </a:t>
            </a:r>
            <a:r>
              <a:rPr lang="cs-CZ" dirty="0" smtClean="0"/>
              <a:t>postižení</a:t>
            </a:r>
          </a:p>
          <a:p>
            <a:pPr marL="0" indent="0">
              <a:buNone/>
            </a:pPr>
            <a:r>
              <a:rPr lang="cs-CZ" b="1" dirty="0" smtClean="0"/>
              <a:t>Vzdělávací </a:t>
            </a:r>
            <a:r>
              <a:rPr lang="cs-CZ" b="1" dirty="0"/>
              <a:t>oblast: </a:t>
            </a:r>
            <a:r>
              <a:rPr lang="cs-CZ" dirty="0"/>
              <a:t>Člověk a </a:t>
            </a:r>
            <a:r>
              <a:rPr lang="cs-CZ" dirty="0" smtClean="0"/>
              <a:t>společnost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Vyučovací předmět: </a:t>
            </a:r>
            <a:r>
              <a:rPr lang="cs-CZ" dirty="0" smtClean="0"/>
              <a:t>Rodinná a Občanská výchova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Druh učebního materiálu:</a:t>
            </a:r>
            <a:r>
              <a:rPr lang="cs-CZ" dirty="0"/>
              <a:t> Interaktivní </a:t>
            </a:r>
            <a:r>
              <a:rPr lang="cs-CZ" dirty="0" smtClean="0"/>
              <a:t>DUM</a:t>
            </a:r>
          </a:p>
          <a:p>
            <a:pPr marL="0" indent="0">
              <a:buNone/>
            </a:pPr>
            <a:r>
              <a:rPr lang="cs-CZ" b="1" dirty="0" smtClean="0"/>
              <a:t>Inovace: </a:t>
            </a:r>
            <a:r>
              <a:rPr lang="cs-CZ" dirty="0" smtClean="0"/>
              <a:t>Rukopisné poznámky v rámci nového softwaru Microsoft 2010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Cílová </a:t>
            </a:r>
            <a:r>
              <a:rPr lang="cs-CZ" b="1" dirty="0"/>
              <a:t>skupina: </a:t>
            </a:r>
            <a:r>
              <a:rPr lang="cs-CZ" dirty="0" smtClean="0"/>
              <a:t>Žák (PAS</a:t>
            </a:r>
            <a:r>
              <a:rPr lang="cs-CZ" dirty="0"/>
              <a:t>, MP, kombinované </a:t>
            </a:r>
            <a:r>
              <a:rPr lang="cs-CZ" dirty="0" smtClean="0"/>
              <a:t>postižení -  MP </a:t>
            </a:r>
            <a:r>
              <a:rPr lang="cs-CZ" dirty="0"/>
              <a:t>v kombinaci se zdravotním znevýhodněním, MP v kombinaci </a:t>
            </a:r>
            <a:r>
              <a:rPr lang="cs-CZ"/>
              <a:t>s </a:t>
            </a:r>
            <a:r>
              <a:rPr lang="cs-CZ" smtClean="0"/>
              <a:t>PAS, </a:t>
            </a:r>
            <a:r>
              <a:rPr lang="cs-CZ"/>
              <a:t>vícečetné </a:t>
            </a:r>
            <a:r>
              <a:rPr lang="cs-CZ" smtClean="0"/>
              <a:t>postižení)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Stupeň </a:t>
            </a:r>
            <a:r>
              <a:rPr lang="cs-CZ" b="1" dirty="0"/>
              <a:t>a typ vzdělávání: </a:t>
            </a:r>
            <a:r>
              <a:rPr lang="cs-CZ" dirty="0" smtClean="0"/>
              <a:t>Praktická škola jednoletá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51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59632" y="548680"/>
            <a:ext cx="499521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Živá a neživá příroda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7927" y="1484784"/>
            <a:ext cx="826675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Živé je to, co se hýbe (přemisťuje) vlastními silami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 nebo roste</a:t>
            </a:r>
            <a:r>
              <a:rPr lang="cs-CZ" dirty="0" smtClean="0">
                <a:solidFill>
                  <a:srgbClr val="7030A0"/>
                </a:solidFill>
              </a:rPr>
              <a:t>. </a:t>
            </a:r>
            <a:r>
              <a:rPr lang="cs-CZ" sz="2800" b="1" dirty="0" smtClean="0">
                <a:solidFill>
                  <a:srgbClr val="7030A0"/>
                </a:solidFill>
              </a:rPr>
              <a:t>Mohou to být rostliny, osoby nebo zvířata.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9441" y="2737840"/>
            <a:ext cx="35742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Vyber, co je živé.  Na obrázek klikni.</a:t>
            </a:r>
            <a:endParaRPr lang="cs-CZ" b="1" dirty="0"/>
          </a:p>
        </p:txBody>
      </p:sp>
      <p:pic>
        <p:nvPicPr>
          <p:cNvPr id="1027" name="Picture 3" descr="C:\Users\pc\AppData\Local\Microsoft\Windows\Temporary Internet Files\Content.IE5\J12X6UJ6\MP90040721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140004"/>
            <a:ext cx="942446" cy="1413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0W3ZSVZK\MP90044486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4264" y="4763542"/>
            <a:ext cx="1250413" cy="965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\AppData\Local\Microsoft\Windows\Temporary Internet Files\Content.IE5\BWREW4RW\MP90044867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7830" y="3107172"/>
            <a:ext cx="1331640" cy="886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c\AppData\Local\Microsoft\Windows\Temporary Internet Files\Content.IE5\W3EC231V\MP90040720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7252" y="4763539"/>
            <a:ext cx="1059313" cy="1590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c\AppData\Local\Microsoft\Windows\Temporary Internet Files\Content.IE5\XSR1XRGT\MP90040702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5366" y="3171518"/>
            <a:ext cx="941658" cy="141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c\AppData\Local\Microsoft\Windows\Temporary Internet Files\Content.IE5\G9HC2RKH\dglxasset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284984"/>
            <a:ext cx="1296144" cy="1036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pc\AppData\Local\Microsoft\Windows\Temporary Internet Files\Content.IE5\J12X6UJ6\dglxasset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2504" y="5032351"/>
            <a:ext cx="1069039" cy="1420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c\AppData\Local\Microsoft\Windows\Temporary Internet Files\Content.IE5\0MO71SHS\dglxasset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887556"/>
            <a:ext cx="1342546" cy="1342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7986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10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103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 tmFilter="0, 0; .2, .5; .8, .5; 1, 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250" autoRev="1" fill="hold"/>
                                        <p:tgtEl>
                                          <p:spTgt spid="10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 tmFilter="0, 0; .2, .5; .8, .5; 1, 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0" dur="250" autoRev="1" fill="hold"/>
                                        <p:tgtEl>
                                          <p:spTgt spid="10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 tmFilter="0, 0; .2, .5; .8, .5; 1, 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250" autoRev="1" fill="hold"/>
                                        <p:tgtEl>
                                          <p:spTgt spid="10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44699" y="278075"/>
            <a:ext cx="780175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Neživé je to, co se nehýbe, nepřemisťuje se vlastními silami </a:t>
            </a:r>
          </a:p>
          <a:p>
            <a:r>
              <a:rPr lang="cs-CZ" sz="2400" b="1" dirty="0" smtClean="0">
                <a:solidFill>
                  <a:srgbClr val="00B0F0"/>
                </a:solidFill>
              </a:rPr>
              <a:t>ani neroste.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9174" y="1486650"/>
            <a:ext cx="5404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Vyber, co je neživé. Na obrázek </a:t>
            </a:r>
            <a:r>
              <a:rPr lang="cs-CZ" b="1" dirty="0" smtClean="0">
                <a:solidFill>
                  <a:srgbClr val="FF0000"/>
                </a:solidFill>
              </a:rPr>
              <a:t>NEŽIVÉ PŘÍRODY </a:t>
            </a:r>
            <a:r>
              <a:rPr lang="cs-CZ" b="1" dirty="0" smtClean="0"/>
              <a:t>klikni.</a:t>
            </a:r>
            <a:endParaRPr lang="cs-CZ" b="1" dirty="0"/>
          </a:p>
        </p:txBody>
      </p:sp>
      <p:pic>
        <p:nvPicPr>
          <p:cNvPr id="2050" name="Picture 2" descr="C:\Users\pc\AppData\Local\Microsoft\Windows\Temporary Internet Files\Content.IE5\BWREW4RW\dglxasset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6902" y="1772816"/>
            <a:ext cx="1538906" cy="1026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AppData\Local\Microsoft\Windows\Temporary Internet Files\Content.IE5\W3EC231V\dglxasset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175236"/>
            <a:ext cx="171808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AppData\Local\Microsoft\Windows\Temporary Internet Files\Content.IE5\0MO71SHS\dglxasset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164" y="5346525"/>
            <a:ext cx="1808970" cy="1205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\AppData\Local\Microsoft\Windows\Temporary Internet Files\Content.IE5\I0284AEK\dglxasset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132856"/>
            <a:ext cx="1183497" cy="1778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Users\pc\AppData\Local\Microsoft\Windows\Temporary Internet Files\Content.IE5\UBCK7WHC\dglxasset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9394" y="5013176"/>
            <a:ext cx="144016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c\AppData\Local\Microsoft\Windows\Temporary Internet Files\Content.IE5\SSWO048N\dglxasset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645024"/>
            <a:ext cx="1620813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C:\Users\pc\AppData\Local\Microsoft\Windows\Temporary Internet Files\Content.IE5\UBCK7WHC\MP90044239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4802" y="5081628"/>
            <a:ext cx="2096466" cy="1397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pc\AppData\Local\Microsoft\Windows\Temporary Internet Files\Content.IE5\UBCK7WHC\MP900448677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979989"/>
            <a:ext cx="1796043" cy="1195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9" name="Picture 21" descr="C:\Users\pc\AppData\Local\Microsoft\Windows\Temporary Internet Files\Content.IE5\I0284AEK\MP900448597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5316" y="3427276"/>
            <a:ext cx="1451903" cy="967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6223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0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0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 tmFilter="0, 0; .2, .5; .8, .5; 1, 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2" dur="250" autoRev="1" fill="hold"/>
                                        <p:tgtEl>
                                          <p:spTgt spid="205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 tmFilter="0, 0; .2, .5; .8, .5; 1, 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8" dur="250" autoRev="1" fill="hold"/>
                                        <p:tgtEl>
                                          <p:spTgt spid="205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 tmFilter="0, 0; .2, .5; .8, .5; 1, 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4" dur="250" autoRev="1" fill="hold"/>
                                        <p:tgtEl>
                                          <p:spTgt spid="205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500" tmFilter="0, 0; .2, .5; .8, .5; 1, 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0" dur="250" autoRev="1" fill="hold"/>
                                        <p:tgtEl>
                                          <p:spTgt spid="205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620688"/>
            <a:ext cx="21450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Roztřiď živé - neživé.</a:t>
            </a:r>
          </a:p>
        </p:txBody>
      </p:sp>
    </p:spTree>
    <p:extLst>
      <p:ext uri="{BB962C8B-B14F-4D97-AF65-F5344CB8AC3E}">
        <p14:creationId xmlns:p14="http://schemas.microsoft.com/office/powerpoint/2010/main" val="379853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94159" y="447288"/>
            <a:ext cx="4174952" cy="2985021"/>
            <a:chOff x="179512" y="948035"/>
            <a:chExt cx="4174952" cy="2985021"/>
          </a:xfrm>
        </p:grpSpPr>
        <p:sp>
          <p:nvSpPr>
            <p:cNvPr id="12" name="TextovéPole 11"/>
            <p:cNvSpPr txBox="1"/>
            <p:nvPr/>
          </p:nvSpPr>
          <p:spPr>
            <a:xfrm>
              <a:off x="467544" y="948035"/>
              <a:ext cx="338437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600" b="1" dirty="0" smtClean="0">
                  <a:solidFill>
                    <a:srgbClr val="FF0000"/>
                  </a:solidFill>
                </a:rPr>
                <a:t>ŽIVÉ</a:t>
              </a:r>
              <a:endParaRPr lang="cs-CZ" sz="3600" b="1" dirty="0">
                <a:solidFill>
                  <a:srgbClr val="FF0000"/>
                </a:solidFill>
              </a:endParaRPr>
            </a:p>
          </p:txBody>
        </p:sp>
        <p:sp>
          <p:nvSpPr>
            <p:cNvPr id="4" name="Obdélník 3"/>
            <p:cNvSpPr/>
            <p:nvPr/>
          </p:nvSpPr>
          <p:spPr>
            <a:xfrm>
              <a:off x="179512" y="1484784"/>
              <a:ext cx="4174952" cy="244827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4776306" y="481702"/>
            <a:ext cx="4174952" cy="2950607"/>
            <a:chOff x="4453026" y="624870"/>
            <a:chExt cx="4174952" cy="2950607"/>
          </a:xfrm>
        </p:grpSpPr>
        <p:sp>
          <p:nvSpPr>
            <p:cNvPr id="13" name="TextovéPole 12"/>
            <p:cNvSpPr txBox="1"/>
            <p:nvPr/>
          </p:nvSpPr>
          <p:spPr>
            <a:xfrm>
              <a:off x="4776306" y="624870"/>
              <a:ext cx="352839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600" b="1" dirty="0" smtClean="0">
                  <a:solidFill>
                    <a:srgbClr val="FF0000"/>
                  </a:solidFill>
                </a:rPr>
                <a:t>NEŽIVÉ</a:t>
              </a:r>
              <a:endParaRPr lang="cs-CZ" sz="3600" b="1" dirty="0">
                <a:solidFill>
                  <a:srgbClr val="FF0000"/>
                </a:solidFill>
              </a:endParaRPr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4453026" y="1127205"/>
              <a:ext cx="4174952" cy="244827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5" name="Picture 20" descr="C:\Users\pc\AppData\Local\Microsoft\Windows\Temporary Internet Files\Content.IE5\UBCK7WHC\MP90044867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9178" y="5359632"/>
            <a:ext cx="1324820" cy="881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8" descr="C:\Users\pc\AppData\Local\Microsoft\Windows\Temporary Internet Files\Content.IE5\SSWO048N\dglxasset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3878" y="4046255"/>
            <a:ext cx="1080120" cy="719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1" descr="C:\Users\pc\AppData\Local\Microsoft\Windows\Temporary Internet Files\Content.IE5\I0284AEK\MP90044859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5246" y="4092010"/>
            <a:ext cx="1071060" cy="714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3" descr="C:\Users\pc\AppData\Local\Microsoft\Windows\Temporary Internet Files\Content.IE5\J12X6UJ6\MP90040721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839765"/>
            <a:ext cx="648072" cy="971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pc\AppData\Local\Microsoft\Windows\Temporary Internet Files\Content.IE5\UBCK7WHC\dglxasset[2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222" y="4077072"/>
            <a:ext cx="1088788" cy="728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pc\AppData\Local\Microsoft\Windows\Temporary Internet Files\Content.IE5\BWREW4RW\dglxasset[2].aspx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2214" y="5445224"/>
            <a:ext cx="708362" cy="71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c\AppData\Local\Microsoft\Windows\Temporary Internet Files\Content.IE5\0W3ZSVZK\MP90040332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5445224"/>
            <a:ext cx="885315" cy="885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c\AppData\Local\Microsoft\Windows\Temporary Internet Files\Content.IE5\J12X6UJ6\MP900407213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5980" y="5229200"/>
            <a:ext cx="1296144" cy="863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pc\AppData\Local\Microsoft\Windows\Temporary Internet Files\Content.IE5\I0284AEK\MC900441357[1]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711" y="5445224"/>
            <a:ext cx="1023738" cy="1023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pc\AppData\Local\Microsoft\Windows\Temporary Internet Files\Content.IE5\GI12HMPS\MC900440407[1]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1822" y="3933056"/>
            <a:ext cx="1194618" cy="1194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811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3.40967E-6 C 0.00799 -0.01665 0.01476 -0.03446 0.02379 -0.05019 C 0.03108 -0.06292 0.05486 -0.09623 0.06789 -0.11011 C 0.07448 -0.11728 0.08282 -0.12144 0.08889 -0.12954 C 0.09289 -0.13486 0.09532 -0.14226 0.1 -0.14666 C 0.13108 -0.17603 0.16111 -0.20888 0.18889 -0.24335 C 0.19601 -0.25214 0.20539 -0.25723 0.21198 -0.26648 C 0.22726 -0.28753 0.2448 -0.30604 0.26146 -0.32523 C 0.26875 -0.33356 0.27379 -0.34258 0.27986 -0.35207 C 0.28247 -0.356 0.28802 -0.36317 0.28802 -0.36317 C 0.29063 -0.37358 0.29827 -0.3833 0.30365 -0.39116 C 0.30851 -0.39833 0.31059 -0.40643 0.31563 -0.41314 C 0.31875 -0.42146 0.32396 -0.43396 0.33212 -0.43396 " pathEditMode="relative" ptsTypes="ffffffffffffA">
                                      <p:cBhvr>
                                        <p:cTn id="6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22222E-6 -3.40504E-6 C 0.01806 -0.03007 0.03594 -0.06037 0.054 -0.09044 C 0.05938 -0.09946 0.06615 -0.10386 0.07153 -0.11242 C 0.08716 -0.1374 0.06233 -0.1027 0.08438 -0.12815 C 0.09723 -0.14272 0.10955 -0.15938 0.12188 -0.17464 C 0.14428 -0.2024 0.1099 -0.15382 0.14028 -0.19431 C 0.15643 -0.21582 0.17223 -0.23849 0.18889 -0.25908 C 0.2073 -0.28175 0.22796 -0.30673 0.23942 -0.33726 C 0.24098 -0.34698 0.24063 -0.3486 0.24393 -0.35692 C 0.24619 -0.36271 0.25139 -0.37404 0.25139 -0.37404 C 0.25348 -0.38584 0.25539 -0.39787 0.25782 -0.40943 C 0.26007 -0.43141 0.2599 -0.44668 0.26042 -0.47166 C 0.26007 -0.48716 0.26355 -0.50451 0.25782 -0.51816 C 0.25452 -0.52602 0.24966 -0.52856 0.24584 -0.53527 C 0.23959 -0.54591 0.23369 -0.55771 0.22657 -0.5672 C 0.22535 -0.57205 0.22448 -0.57714 0.22292 -0.58177 " pathEditMode="relative" ptsTypes="fffffffffffffffA">
                                      <p:cBhvr>
                                        <p:cTn id="11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4.20079E-6 C 0.09114 -0.04557 0.03055 -0.01666 0.18368 -0.08143 C 0.20555 -0.09068 0.22847 -0.09762 0.25035 -0.10757 C 0.27205 -0.11752 0.25434 -0.11034 0.27118 -0.12099 C 0.28437 -0.12954 0.29861 -0.13648 0.31215 -0.14435 C 0.33142 -0.15568 0.35139 -0.16517 0.37118 -0.17535 C 0.40156 -0.19084 0.36267 -0.17164 0.38732 -0.18784 C 0.39739 -0.19455 0.41163 -0.19778 0.42257 -0.20334 C 0.45451 -0.2193 0.48646 -0.23826 0.52066 -0.24983 C 0.52257 -0.25099 0.52448 -0.25214 0.52621 -0.25353 C 0.52847 -0.25538 0.52986 -0.2577 0.53212 -0.25955 C 0.53437 -0.26117 0.53715 -0.26163 0.53941 -0.26325 C 0.5467 -0.26787 0.55347 -0.27435 0.55955 -0.27967 C 0.56319 -0.28314 0.56857 -0.28707 0.57292 -0.29031 C 0.57448 -0.2917 0.57778 -0.29424 0.57778 -0.29401 C 0.58212 -0.30327 0.57673 -0.29355 0.58246 -0.30003 C 0.59149 -0.31044 0.58472 -0.30535 0.59097 -0.30951 C 0.59496 -0.31784 0.60798 -0.33287 0.61649 -0.33565 C 0.62934 -0.34467 0.64201 -0.35508 0.65677 -0.35994 C 0.66389 -0.3648 0.67205 -0.3685 0.68038 -0.37058 C 0.68542 -0.37428 0.69062 -0.37683 0.69583 -0.3803 C 0.70052 -0.38307 0.70555 -0.38377 0.71007 -0.387 C 0.71146 -0.38816 0.71232 -0.39001 0.71371 -0.39094 C 0.71649 -0.39279 0.71962 -0.39325 0.72239 -0.39464 C 0.72899 -0.40158 0.73611 -0.40505 0.74444 -0.40944 C 0.75017 -0.41546 0.7434 -0.40944 0.75191 -0.41314 C 0.75555 -0.41476 0.75833 -0.41777 0.76146 -0.41985 C 0.76528 -0.4261 0.76059 -0.41985 0.76823 -0.42378 C 0.77031 -0.42494 0.7717 -0.42749 0.77378 -0.42864 C 0.7783 -0.43095 0.77517 -0.42818 0.78038 -0.43142 C 0.78663 -0.43558 0.79253 -0.43998 0.79861 -0.44414 C 0.80226 -0.44645 0.80399 -0.44969 0.80816 -0.45085 C 0.8125 -0.45779 0.81927 -0.46473 0.82621 -0.46912 C 0.8283 -0.47236 0.83055 -0.47398 0.83368 -0.47583 C 0.83785 -0.48231 0.83646 -0.47976 0.83871 -0.4837 " pathEditMode="relative" rAng="0" ptsTypes="ffffffffffffffffffffffffffffffffffA">
                                      <p:cBhvr>
                                        <p:cTn id="16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927" y="-241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2.63706E-6 C 0.021 -0.01804 -0.00105 2.63706E-6 0.04496 -0.02799 C 0.05694 -0.03516 0.06614 -0.04858 0.07795 -0.05621 C 0.096 -0.06801 0.11388 -0.0798 0.13211 -0.09044 C 0.14461 -0.09762 0.15382 -0.11311 0.16614 -0.12098 C 0.17413 -0.12607 0.18211 -0.13139 0.18993 -0.13694 C 0.19409 -0.13995 0.19635 -0.14388 0.20086 -0.1455 C 0.2059 -0.15036 0.21215 -0.15313 0.21649 -0.15892 C 0.21736 -0.16007 0.21805 -0.16192 0.21927 -0.16262 C 0.22239 -0.1647 0.22621 -0.16424 0.22934 -0.16609 C 0.2368 -0.17025 0.24357 -0.17626 0.25138 -0.17973 C 0.26041 -0.18367 0.25659 -0.1802 0.2651 -0.18459 C 0.27725 -0.19084 0.28715 -0.20102 0.3 -0.20518 C 0.30816 -0.21351 0.31857 -0.2179 0.3276 -0.22484 C 0.33142 -0.22785 0.33437 -0.23178 0.33854 -0.2334 C 0.34236 -0.2408 0.35416 -0.24821 0.36059 -0.25306 C 0.36666 -0.25769 0.3717 -0.26347 0.37795 -0.26764 C 0.38385 -0.27157 0.39027 -0.27434 0.39548 -0.2799 C 0.41145 -0.29655 0.38802 -0.27527 0.40555 -0.29077 C 0.4125 -0.29678 0.41684 -0.30233 0.42482 -0.30557 C 0.42899 -0.30719 0.43767 -0.30927 0.43767 -0.30927 C 0.44392 -0.31483 0.44114 -0.31321 0.44583 -0.31529 C 0.44791 -0.31737 0.45017 -0.31945 0.45225 -0.32153 C 0.45347 -0.32269 0.45573 -0.325 0.45573 -0.325 C 0.46198 -0.3368 0.45989 -0.35554 0.4651 -0.36549 C 0.47118 -0.37705 0.48541 -0.38237 0.49548 -0.3863 C 0.50034 -0.39047 0.50625 -0.39139 0.5118 -0.39232 C 0.51961 -0.39556 0.52291 -0.39625 0.53211 -0.39718 C 0.53402 -0.3988 0.53576 -0.40041 0.53767 -0.40203 C 0.53854 -0.40296 0.54045 -0.40458 0.54045 -0.40458 C 0.54149 -0.41059 0.54045 -0.40828 0.54323 -0.41198 " pathEditMode="relative" ptsTypes="ffffffffffffffffffffffffffffffA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3.1691E-7 C 0.00677 -0.00578 0.01389 -0.0111 0.02066 -0.01712 C 0.0375 -0.03215 0.04983 -0.05228 0.06875 -0.06223 C 0.07518 -0.06917 0.08594 -0.07726 0.09393 -0.08004 C 0.09671 -0.08304 0.09861 -0.08605 0.10157 -0.0879 C 0.10573 -0.09577 0.10052 -0.08698 0.10782 -0.096 C 0.11285 -0.10224 0.11893 -0.11612 0.12552 -0.11913 C 0.12709 -0.12121 0.12848 -0.12329 0.13004 -0.12538 C 0.13091 -0.12676 0.1323 -0.12746 0.13316 -0.12885 C 0.13698 -0.13347 0.13855 -0.13764 0.14271 -0.14041 C 0.14549 -0.14573 0.14896 -0.1492 0.15209 -0.1536 C 0.1566 -0.15984 0.15868 -0.16354 0.16424 -0.16794 C 0.16771 -0.17604 0.17743 -0.17904 0.18368 -0.18205 C 0.18976 -0.18506 0.19566 -0.19061 0.20139 -0.19454 C 0.20539 -0.19732 0.2099 -0.19755 0.21407 -0.19986 C 0.2191 -0.20287 0.22414 -0.20518 0.22917 -0.20796 C 0.23143 -0.21258 0.23525 -0.21258 0.23802 -0.21582 C 0.24271 -0.22114 0.24723 -0.22762 0.2533 -0.23016 C 0.25695 -0.2341 0.26198 -0.23525 0.2665 -0.23641 C 0.27101 -0.23965 0.27552 -0.24219 0.28039 -0.24428 C 0.28559 -0.24936 0.29202 -0.25075 0.29757 -0.25492 " pathEditMode="relative" rAng="0" ptsTypes="ffffffffffffffffffffA">
                                      <p:cBhvr>
                                        <p:cTn id="26" dur="2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878" y="-127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8.48716E-6 C -0.00313 -0.0273 -0.00851 -0.05066 -0.01372 -0.07703 C -0.01841 -0.10063 -0.01823 -0.12422 -0.0257 -0.14689 C -0.02813 -0.16216 -0.03299 -0.17697 -0.03664 -0.192 C -0.03803 -0.20496 -0.03994 -0.21791 -0.04132 -0.23109 C -0.04185 -0.24983 -0.04306 -0.26672 -0.04497 -0.28499 C -0.04514 -0.29517 -0.04532 -0.39047 -0.04688 -0.42193 C -0.04775 -0.43882 -0.04688 -0.43512 -0.05139 -0.44507 C -0.05365 -0.46056 -0.05417 -0.48023 -0.06424 -0.49041 C -0.06528 -0.4948 -0.0698 -0.50243 -0.0698 -0.50243 C -0.07136 -0.50937 -0.08369 -0.52302 -0.08907 -0.5258 C -0.09011 -0.52626 -0.09862 -0.52811 -0.09914 -0.52811 C -0.10244 -0.52973 -0.1073 -0.53667 -0.1073 -0.53667 C -0.10764 -0.54777 -0.10782 -0.55864 -0.10834 -0.56975 C -0.10851 -0.57322 -0.1099 -0.5797 -0.11198 -0.58201 C -0.11511 -0.58548 -0.12014 -0.58687 -0.12292 -0.59057 " pathEditMode="relative" ptsTypes="fffffffffffffffA">
                                      <p:cBhvr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3.57391E-6 C -0.00781 -0.02036 -0.01528 -0.03748 -0.02188 -0.0576 C -0.02465 -0.06593 -0.02865 -0.07241 -0.03108 -0.08073 C -0.03281 -0.096 -0.03976 -0.10872 -0.04479 -0.12237 C -0.04965 -0.13533 -0.05434 -0.14851 -0.05955 -0.16146 C -0.0625 -0.16864 -0.06736 -0.17419 -0.07049 -0.18113 C -0.07726 -0.19639 -0.08472 -0.21074 -0.09254 -0.22508 C -0.09531 -0.23017 -0.09844 -0.23526 -0.10174 -0.23965 C -0.1033 -0.24173 -0.10504 -0.24358 -0.10642 -0.2459 C -0.11597 -0.26232 -0.12205 -0.28129 -0.13108 -0.29841 C -0.13316 -0.30974 -0.13976 -0.31645 -0.14392 -0.3264 C -0.15 -0.3412 -0.15816 -0.35138 -0.16597 -0.36433 C -0.17483 -0.37891 -0.18333 -0.39533 -0.19358 -0.40828 C -0.19792 -0.42101 -0.20538 -0.43581 -0.21545 -0.44136 C -0.2191 -0.44344 -0.22361 -0.44437 -0.22743 -0.44622 C -0.2283 -0.44668 -0.23021 -0.44761 -0.23021 -0.44761 " pathEditMode="relative" ptsTypes="fffffffffffffffA">
                                      <p:cBhvr>
                                        <p:cTn id="3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5.80615E-7 C -0.0375 -0.09045 -0.00834 -0.02799 -0.08455 -0.14921 C -0.08698 -0.15314 -0.08854 -0.15776 -0.09097 -0.16147 C -0.09653 -0.17002 -0.10278 -0.17766 -0.10834 -0.18599 C -0.11476 -0.1957 -0.11667 -0.20449 -0.12396 -0.21282 C -0.1408 -0.25237 -0.16962 -0.2762 -0.1974 -0.30072 C -0.23177 -0.33125 -0.26806 -0.36109 -0.29827 -0.39857 C -0.30399 -0.40551 -0.31042 -0.40828 -0.31649 -0.41453 C -0.32205 -0.42008 -0.32709 -0.4291 -0.33125 -0.43651 C -0.33299 -0.44645 -0.33785 -0.45617 -0.34323 -0.46334 C -0.34705 -0.47699 -0.35261 -0.4904 -0.35886 -0.50243 C -0.35972 -0.50891 -0.36181 -0.5133 -0.36337 -0.51955 C -0.36788 -0.53667 -0.3717 -0.55332 -0.38073 -0.5672 C -0.38542 -0.57437 -0.39028 -0.58108 -0.39549 -0.58802 C -0.39636 -0.58918 -0.39827 -0.59172 -0.39827 -0.59172 C -0.39861 -0.59288 -0.39844 -0.5945 -0.39913 -0.59542 C -0.4007 -0.5975 -0.40469 -0.60028 -0.40469 -0.60028 C -0.41146 -0.61462 -0.42465 -0.61 -0.43577 -0.61 " pathEditMode="relative" ptsTypes="fffffffffffffffffA">
                                      <p:cBhvr>
                                        <p:cTn id="4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2.45894E-6 C -0.01858 -0.00879 -0.03872 -0.01341 -0.05695 -0.02313 C -0.06493 -0.02753 -0.07257 -0.03354 -0.08091 -0.03655 C -0.08889 -0.03955 -0.09757 -0.03979 -0.10556 -0.04279 C -0.11667 -0.04673 -0.12639 -0.05228 -0.13768 -0.05482 C -0.14844 -0.0613 -0.1592 -0.06546 -0.17066 -0.06824 C -0.19393 -0.08096 -0.21754 -0.09137 -0.24219 -0.09762 C -0.2599 -0.10687 -0.27743 -0.11196 -0.29636 -0.11358 C -0.32795 -0.12561 -0.35972 -0.13787 -0.39167 -0.14781 C -0.40261 -0.15521 -0.41528 -0.15753 -0.42743 -0.15892 C -0.4342 -0.16539 -0.43854 -0.16724 -0.4467 -0.16863 C -0.45625 -0.17326 -0.46615 -0.17719 -0.47622 -0.17835 C -0.48559 -0.18205 -0.49566 -0.18621 -0.50452 -0.19176 C -0.51233 -0.19662 -0.51997 -0.2024 -0.52847 -0.20518 C -0.53594 -0.21189 -0.54514 -0.21628 -0.55417 -0.21628 " pathEditMode="relative" ptsTypes="ffffffffffffffA">
                                      <p:cBhvr>
                                        <p:cTn id="4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38889E-6 -5.29262E-6 C -0.02709 -0.02175 -0.05487 -0.04003 -0.08265 -0.05992 C -0.10053 -0.07288 -0.11685 -0.08675 -0.13681 -0.09416 C -0.15417 -0.10873 -0.17605 -0.11891 -0.19636 -0.12215 C -0.21129 -0.12816 -0.20261 -0.12423 -0.22206 -0.13441 C -0.23716 -0.14227 -0.25452 -0.14713 -0.26893 -0.15754 C -0.27466 -0.1617 -0.28074 -0.16402 -0.28629 -0.16864 C -0.29081 -0.17234 -0.2941 -0.17697 -0.29914 -0.17975 C -0.31459 -0.18854 -0.33126 -0.19501 -0.34775 -0.19918 C -0.36858 -0.21306 -0.39271 -0.21653 -0.41563 -0.22231 C -0.42431 -0.22694 -0.44324 -0.2274 -0.44324 -0.2274 C -0.44515 -0.22809 -0.44688 -0.22902 -0.44879 -0.22971 C -0.44966 -0.23017 -0.4514 -0.23087 -0.4514 -0.23087 C -0.45851 -0.23734 -0.47032 -0.23295 -0.47709 -0.24197 " pathEditMode="relative" ptsTypes="fffffffffffffA">
                                      <p:cBhvr>
                                        <p:cTn id="5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5">
          <a:fgClr>
            <a:srgbClr val="FFFF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94159" y="447288"/>
            <a:ext cx="4174952" cy="2985021"/>
            <a:chOff x="179512" y="948035"/>
            <a:chExt cx="4174952" cy="2985021"/>
          </a:xfrm>
        </p:grpSpPr>
        <p:sp>
          <p:nvSpPr>
            <p:cNvPr id="12" name="TextovéPole 11"/>
            <p:cNvSpPr txBox="1"/>
            <p:nvPr/>
          </p:nvSpPr>
          <p:spPr>
            <a:xfrm>
              <a:off x="467544" y="948035"/>
              <a:ext cx="338437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600" b="1" dirty="0" smtClean="0">
                  <a:solidFill>
                    <a:srgbClr val="FF33CC"/>
                  </a:solidFill>
                </a:rPr>
                <a:t>ŽIVÉ</a:t>
              </a:r>
              <a:endParaRPr lang="cs-CZ" sz="3600" b="1" dirty="0">
                <a:solidFill>
                  <a:srgbClr val="FF33CC"/>
                </a:solidFill>
              </a:endParaRPr>
            </a:p>
          </p:txBody>
        </p:sp>
        <p:sp>
          <p:nvSpPr>
            <p:cNvPr id="4" name="Obdélník 3"/>
            <p:cNvSpPr/>
            <p:nvPr/>
          </p:nvSpPr>
          <p:spPr>
            <a:xfrm>
              <a:off x="179512" y="1484784"/>
              <a:ext cx="4174952" cy="244827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4776306" y="481702"/>
            <a:ext cx="4174952" cy="2950607"/>
            <a:chOff x="4453026" y="624870"/>
            <a:chExt cx="4174952" cy="2950607"/>
          </a:xfrm>
        </p:grpSpPr>
        <p:sp>
          <p:nvSpPr>
            <p:cNvPr id="13" name="TextovéPole 12"/>
            <p:cNvSpPr txBox="1"/>
            <p:nvPr/>
          </p:nvSpPr>
          <p:spPr>
            <a:xfrm>
              <a:off x="4776306" y="624870"/>
              <a:ext cx="352839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600" b="1" dirty="0" smtClean="0">
                  <a:solidFill>
                    <a:srgbClr val="FF33CC"/>
                  </a:solidFill>
                </a:rPr>
                <a:t>NEŽIVÉ</a:t>
              </a:r>
              <a:endParaRPr lang="cs-CZ" sz="3600" b="1" dirty="0">
                <a:solidFill>
                  <a:srgbClr val="FF33CC"/>
                </a:solidFill>
              </a:endParaRPr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4453026" y="1127205"/>
              <a:ext cx="4174952" cy="244827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382191" y="5032340"/>
            <a:ext cx="1140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SKÁLA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71800" y="5176356"/>
            <a:ext cx="13260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KÁMEN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4221088"/>
            <a:ext cx="13348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SLUNCE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96280" y="5896436"/>
            <a:ext cx="14607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OBLOHA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711105" y="4616015"/>
            <a:ext cx="11160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MRAK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05024" y="6102588"/>
            <a:ext cx="12630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JEZERO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42569" y="5373216"/>
            <a:ext cx="9140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SNÍH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555776" y="4077072"/>
            <a:ext cx="12984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RYBNÍK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279301" y="4417948"/>
            <a:ext cx="12955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INDIÁN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558727" y="5373216"/>
            <a:ext cx="9823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RYBA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411557" y="4770730"/>
            <a:ext cx="9882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ŽÁBA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674425" y="5968444"/>
            <a:ext cx="9669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RŮŽE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508104" y="5999222"/>
            <a:ext cx="16257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UČITELKA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049920" y="3954066"/>
            <a:ext cx="7232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LEV</a:t>
            </a:r>
            <a:endParaRPr lang="cs-CZ" sz="28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9172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569 0.02637 C 0.09375 -0.00416 0.11128 -0.03516 0.12968 -0.06523 C 0.13611 -0.07587 0.14548 -0.08351 0.15173 -0.09461 C 0.15642 -0.10317 0.16145 -0.11474 0.16649 -0.12283 C 0.17447 -0.13555 0.18819 -0.15059 0.19757 -0.16192 C 0.21111 -0.17812 0.19618 -0.15498 0.21319 -0.17765 C 0.22552 -0.19408 0.23576 -0.21374 0.24895 -0.22901 C 0.25607 -0.2371 0.2625 -0.24173 0.27013 -0.24867 C 0.27743 -0.25515 0.2842 -0.26509 0.29218 -0.27065 C 0.30017 -0.2762 0.29496 -0.27041 0.30034 -0.2755 C 0.30868 -0.2836 0.31475 -0.29424 0.32326 -0.30234 C 0.32812 -0.31159 0.32152 -0.29979 0.32882 -0.30974 C 0.33298 -0.31552 0.33211 -0.31691 0.33611 -0.32316 C 0.33715 -0.32501 0.33871 -0.32616 0.33993 -0.32801 C 0.34218 -0.33148 0.34427 -0.33542 0.34635 -0.33912 C 0.34843 -0.34282 0.35173 -0.3449 0.35451 -0.34768 C 0.35694 -0.35022 0.35816 -0.35415 0.36007 -0.35739 C 0.36284 -0.36225 0.36684 -0.36526 0.37013 -0.36965 C 0.3743 -0.3752 0.37986 -0.37775 0.38385 -0.38307 C 0.39253 -0.39463 0.39947 -0.40898 0.40954 -0.41846 C 0.41475 -0.43234 0.41111 -0.43234 0.4243 -0.43442 C 0.42951 -0.43604 0.43472 -0.43789 0.43993 -0.43928 C 0.44097 -0.43951 0.44722 -0.44043 0.44722 -0.44298 " pathEditMode="relative" ptsTypes="ffffffffffffffffffffff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371 -0.00625 C 0.06701 -0.0155 0.07083 -0.02383 0.07812 -0.02961 C 0.08524 -0.04118 0.09705 -0.04719 0.10625 -0.05622 C 0.11805 -0.06778 0.13159 -0.08189 0.14635 -0.08929 C 0.15764 -0.09462 0.14635 -0.08698 0.15729 -0.09392 C 0.16666 -0.09994 0.17621 -0.10618 0.18663 -0.10896 C 0.19392 -0.11497 0.19965 -0.11937 0.20746 -0.12492 C 0.21493 -0.12954 0.22343 -0.1314 0.23038 -0.13648 C 0.23385 -0.13949 0.23663 -0.14342 0.24027 -0.14574 C 0.246 -0.14921 0.25243 -0.15245 0.25764 -0.15638 C 0.26545 -0.16239 0.27135 -0.17141 0.28055 -0.17442 C 0.29218 -0.18737 0.30677 -0.19755 0.31979 -0.20935 C 0.32378 -0.21259 0.32691 -0.21745 0.33055 -0.22115 C 0.34496 -0.2341 0.36007 -0.24914 0.37812 -0.25585 C 0.38211 -0.25955 0.38576 -0.26371 0.38993 -0.26649 C 0.39739 -0.2725 0.40555 -0.27759 0.41284 -0.28384 C 0.42326 -0.29239 0.43455 -0.30512 0.44635 -0.31044 C 0.44965 -0.31576 0.46354 -0.32247 0.46927 -0.32663 C 0.47326 -0.32941 0.475 -0.3338 0.47934 -0.33542 C 0.48298 -0.33912 0.48472 -0.34236 0.48854 -0.3456 C 0.4934 -0.35393 0.48611 -0.34167 0.49375 -0.35138 C 0.50139 -0.36087 0.49375 -0.35462 0.50017 -0.35925 C 0.5033 -0.36549 0.50746 -0.37035 0.51302 -0.37428 C 0.51371 -0.37521 0.51389 -0.37683 0.51493 -0.37683 C 0.5158 -0.37683 0.51458 -0.37521 0.51406 -0.37428 C 0.51267 -0.37151 0.51093 -0.36942 0.50937 -0.36734 C 0.50694 -0.36341 0.50416 -0.35809 0.50121 -0.35531 C 0.49514 -0.34976 0.49757 -0.353 0.49305 -0.35022 C 0.49201 -0.34976 0.48941 -0.3493 0.4901 -0.34837 C 0.49114 -0.34745 0.49271 -0.34907 0.49375 -0.34953 C 0.49861 -0.35277 0.50312 -0.35555 0.50764 -0.35925 C 0.51059 -0.36156 0.51771 -0.36341 0.51771 -0.36318 C 0.52187 -0.37012 0.51632 -0.36734 0.51128 -0.36734 " pathEditMode="relative" rAng="0" ptsTypes="ffffffffffffffffffffffffffffffffA"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899" y="-185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3.54615E-6 C 0.021 -0.0148 0.03993 -0.03076 0.06007 -0.04603 C 0.06996 -0.05389 0.08264 -0.0613 0.09166 -0.06962 C 0.09843 -0.07564 0.10208 -0.08373 0.10937 -0.08952 C 0.1177 -0.09623 0.12205 -0.09576 0.12882 -0.10178 C 0.13871 -0.11057 0.14948 -0.1182 0.16041 -0.12653 C 0.16649 -0.13139 0.16909 -0.13763 0.17448 -0.14272 C 0.18246 -0.15059 0.19409 -0.15521 0.20277 -0.16262 C 0.22621 -0.18205 0.2533 -0.1994 0.27864 -0.21721 C 0.28663 -0.22299 0.28889 -0.22993 0.29635 -0.23571 C 0.30173 -0.24011 0.30868 -0.24288 0.31406 -0.24705 C 0.31996 -0.25144 0.32274 -0.25561 0.32968 -0.25954 C 0.34132 -0.26578 0.35434 -0.2718 0.3651 -0.2792 C 0.38437 -0.29285 0.40277 -0.30696 0.42847 -0.3139 C 0.43958 -0.32061 0.44948 -0.32685 0.46215 -0.33125 C 0.47048 -0.33772 0.48264 -0.34143 0.49184 -0.34744 C 0.51024 -0.35924 0.50555 -0.35577 0.52569 -0.3634 C 0.53767 -0.36826 0.54566 -0.37612 0.55902 -0.37959 C 0.575 -0.38399 0.58975 -0.38954 0.60503 -0.39463 C 0.62604 -0.40203 0.64253 -0.41337 0.66319 -0.42077 C 0.66979 -0.42701 0.67743 -0.43164 0.68784 -0.43442 C 0.69184 -0.4365 0.69687 -0.43997 0.70191 -0.44159 C 0.70555 -0.44298 0.71423 -0.4446 0.71788 -0.44691 C 0.72187 -0.44899 0.72465 -0.452 0.72864 -0.45408 C 0.7302 -0.455 0.73194 -0.4557 0.7335 -0.45662 C 0.7342 -0.45778 0.73767 -0.46056 0.73559 -0.46032 C 0.73125 -0.45963 0.72864 -0.45686 0.72482 -0.45524 C 0.72118 -0.45362 0.7125 -0.45292 0.7125 -0.45269 " pathEditMode="relative" rAng="0" ptsTypes="fffffffffffffffffffffffffffA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875" y="-230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257 0.02313 C 0.0783 0.0155 0.07066 0.02521 0.07847 0.01804 C 0.08299 0.01388 0.08698 0.00879 0.09219 0.00648 C 0.09722 0.00162 0.10347 0.00069 0.10903 -0.00185 C 0.11354 -0.00648 0.11875 -0.0081 0.12431 -0.00902 C 0.12986 -0.01527 0.13629 -0.01758 0.14236 -0.02174 C 0.15695 -0.03169 0.16788 -0.04118 0.18368 -0.04788 C 0.18733 -0.05251 0.19011 -0.05852 0.19462 -0.06153 C 0.20156 -0.06616 0.20868 -0.07171 0.21493 -0.07819 C 0.22031 -0.08397 0.22361 -0.0886 0.22795 -0.096 C 0.23177 -0.10224 0.23733 -0.1071 0.24097 -0.11381 C 0.25 -0.12977 0.23872 -0.1108 0.24601 -0.1263 C 0.25208 -0.13856 0.25174 -0.1344 0.25695 -0.14712 C 0.26042 -0.15591 0.26302 -0.16516 0.26788 -0.17233 C 0.26806 -0.17303 0.26892 -0.18043 0.26927 -0.18159 C 0.27031 -0.18506 0.27292 -0.192 0.27292 -0.19177 C 0.27326 -0.19385 0.27309 -0.1957 0.27361 -0.19732 C 0.27483 -0.20102 0.27795 -0.20773 0.27795 -0.20749 C 0.28004 -0.2179 0.28073 -0.22901 0.28316 -0.23919 C 0.28403 -0.24751 0.2849 -0.25445 0.2875 -0.26209 C 0.28872 -0.27342 0.29149 -0.28244 0.29392 -0.29355 C 0.29514 -0.2984 0.29549 -0.3028 0.29774 -0.30696 C 0.29844 -0.31783 0.29913 -0.32107 0.29844 -0.33195 C 0.29479 -0.32894 0.28733 -0.3257 0.28316 -0.32477 C 0.27483 -0.32269 0.27865 -0.32524 0.27517 -0.32269 " pathEditMode="relative" rAng="0" ptsTypes="ffffffffffffffffffffffffA">
                                      <p:cBhvr>
                                        <p:cTn id="2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233" y="-176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2.37335E-6 C 0.00816 -0.03354 0.01701 -0.06223 0.03559 -0.08744 C 0.03993 -0.09924 0.04531 -0.11057 0.05417 -0.11682 C 0.06424 -0.1344 0.07622 -0.1492 0.08993 -0.16193 C 0.09306 -0.16933 0.09653 -0.17072 0.10052 -0.17719 C 0.1066 -0.1883 0.11267 -0.19362 0.12118 -0.20056 C 0.13021 -0.21582 0.1441 -0.22623 0.15469 -0.23919 C 0.16129 -0.24705 0.16563 -0.25353 0.17361 -0.25931 C 0.17622 -0.26556 0.17847 -0.27088 0.18368 -0.27296 C 0.1908 -0.28245 0.20087 -0.2954 0.21042 -0.29956 C 0.21493 -0.30581 0.21944 -0.31067 0.22535 -0.31483 C 0.22899 -0.322 0.23438 -0.3264 0.23941 -0.33218 C 0.24045 -0.33334 0.24184 -0.33495 0.24271 -0.33657 C 0.24375 -0.33819 0.24392 -0.34028 0.24497 -0.3412 C 0.25069 -0.34814 0.25608 -0.35068 0.26146 -0.35786 " pathEditMode="relative" rAng="0" ptsTypes="ffffffffffffffA">
                                      <p:cBhvr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73" y="-179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2.44043E-6 C 0.00573 -0.0111 0.01128 -0.01989 0.01649 -0.03169 C 0.01753 -0.034 0.025 -0.04256 0.02673 -0.04534 C 0.02968 -0.04996 0.03194 -0.05552 0.03489 -0.05991 C 0.04184 -0.07055 0.04982 -0.08004 0.05694 -0.09045 C 0.06354 -0.10016 0.07239 -0.10641 0.07899 -0.11612 C 0.09184 -0.13486 0.10625 -0.15151 0.11927 -0.17002 C 0.12257 -0.17465 0.12465 -0.18066 0.12847 -0.18459 C 0.13958 -0.19616 0.15295 -0.20657 0.16337 -0.21883 C 0.17639 -0.2341 0.18767 -0.25144 0.20104 -0.26648 C 0.22448 -0.29285 0.24218 -0.3257 0.26614 -0.35091 C 0.27413 -0.35924 0.28159 -0.37127 0.2908 -0.37659 C 0.29462 -0.38168 0.29791 -0.38746 0.30191 -0.39232 C 0.3059 -0.39695 0.31076 -0.40088 0.31475 -0.40574 C 0.31962 -0.41152 0.32326 -0.41776 0.32847 -0.42285 C 0.33455 -0.43881 0.34861 -0.44784 0.35694 -0.46218 C 0.35885 -0.46981 0.36093 -0.47721 0.36614 -0.48161 C 0.36927 -0.48832 0.37413 -0.49965 0.37899 -0.50358 C 0.38038 -0.50659 0.38107 -0.51029 0.38264 -0.5133 C 0.38784 -0.52348 0.39444 -0.53296 0.4 -0.54268 C 0.40139 -0.54753 0.40278 -0.55008 0.40555 -0.55378 C 0.40642 -0.55725 0.4092 -0.56003 0.4092 -0.56234 " pathEditMode="relative" ptsTypes="fffffffffffffffffffffA">
                                      <p:cBhvr>
                                        <p:cTn id="3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0.00024 C 0.03455 -0.01597 0.06319 -0.05413 0.09791 -0.07148 C 0.10087 -0.07542 0.10382 -0.07958 0.10746 -0.08282 C 0.11076 -0.08629 0.11476 -0.08906 0.11788 -0.09253 C 0.12048 -0.09554 0.12222 -0.09994 0.125 -0.10248 C 0.13663 -0.11266 0.15104 -0.12006 0.16337 -0.12954 C 0.18541 -0.14689 0.20885 -0.16517 0.23021 -0.18367 C 0.28264 -0.22924 0.32396 -0.2769 0.35538 -0.34005 C 0.35625 -0.34398 0.35712 -0.34768 0.35798 -0.35138 C 0.35885 -0.35554 0.36389 -0.36364 0.36389 -0.36341 C 0.36441 -0.36526 0.36441 -0.36688 0.36493 -0.36873 C 0.36597 -0.37127 0.36788 -0.37359 0.36857 -0.37613 C 0.37101 -0.38353 0.37135 -0.3914 0.37569 -0.39811 C 0.37726 -0.40528 0.37708 -0.41268 0.38055 -0.41916 C 0.38611 -0.4291 0.38246 -0.41939 0.38646 -0.42772 C 0.39028 -0.43581 0.39166 -0.44622 0.39618 -0.45362 C 0.4 -0.45987 0.40503 -0.46496 0.4092 -0.47097 C 0.4184 -0.483 0.42378 -0.4985 0.43333 -0.5103 C 0.43489 -0.51492 0.4375 -0.51863 0.44028 -0.52256 C 0.44201 -0.52533 0.44618 -0.53112 0.44618 -0.53089 C 0.44878 -0.54222 0.44548 -0.53089 0.45104 -0.53991 C 0.45173 -0.54106 0.45173 -0.54245 0.45208 -0.54361 C 0.45278 -0.54477 0.45382 -0.54592 0.45469 -0.54708 C 0.45573 -0.55263 0.45833 -0.55888 0.45833 -0.5642 " pathEditMode="relative" rAng="0" ptsTypes="fffffffffffffffffffffffA">
                                      <p:cBhvr>
                                        <p:cTn id="3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917" y="-281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215 0.04094 C 0.03264 0.00879 0.0526 -0.02406 0.07361 -0.05575 C 0.07535 -0.0583 0.0783 -0.05922 0.08003 -0.06176 C 0.08889 -0.07403 0.09566 -0.08883 0.10469 -0.10086 C 0.10712 -0.1041 0.11059 -0.10595 0.11302 -0.10942 C 0.13003 -0.13394 0.14253 -0.16447 0.15972 -0.18899 C 0.17361 -0.20865 0.18924 -0.22901 0.20104 -0.25122 C 0.21128 -0.27042 0.21823 -0.29054 0.2276 -0.30997 C 0.23246 -0.31992 0.2342 -0.3294 0.24045 -0.33819 C 0.24757 -0.36618 0.25503 -0.39417 0.26163 -0.42239 C 0.26441 -0.43465 0.26528 -0.44969 0.27083 -0.46033 C 0.27465 -0.47675 0.2809 -0.49503 0.29184 -0.50567 C 0.2941 -0.51168 0.29514 -0.51377 0.2993 -0.5177 C 0.30278 -0.52464 0.30677 -0.53042 0.31111 -0.5362 C 0.31371 -0.53967 0.31424 -0.54499 0.31753 -0.54708 " pathEditMode="relative" ptsTypes="ffffffffffffffA">
                                      <p:cBhvr>
                                        <p:cTn id="4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9.46102E-7 C -0.03663 -0.02937 -0.07361 -0.05806 -0.11007 -0.0879 C -0.13541 -0.10849 -0.12135 -0.1027 -0.15225 -0.12352 C -0.16475 -0.13208 -0.17812 -0.13833 -0.1908 -0.14665 C -0.20989 -0.15915 -0.22916 -0.17117 -0.24774 -0.18459 C -0.25034 -0.18644 -0.25225 -0.19037 -0.25503 -0.19199 C -0.28403 -0.20911 -0.24566 -0.17996 -0.27239 -0.19801 C -0.2809 -0.20379 -0.29097 -0.20911 -0.29913 -0.21513 C -0.31875 -0.2297 -0.33941 -0.24312 -0.35955 -0.25676 C -0.36701 -0.26185 -0.37534 -0.26787 -0.38246 -0.27388 C -0.3868 -0.27758 -0.39271 -0.28568 -0.39809 -0.2873 C -0.40816 -0.30071 -0.41528 -0.31714 -0.42569 -0.33009 C -0.4309 -0.33657 -0.43715 -0.34166 -0.44219 -0.34837 C -0.44479 -0.35184 -0.4467 -0.35623 -0.44948 -0.35947 C -0.45104 -0.36132 -0.4533 -0.36155 -0.45503 -0.36294 C -0.46146 -0.38191 -0.47587 -0.39394 -0.48715 -0.40712 C -0.49201 -0.4129 -0.4967 -0.41753 -0.50173 -0.42285 C -0.50382 -0.42516 -0.50816 -0.4291 -0.50816 -0.4291 C -0.5085 -0.43025 -0.50868 -0.43164 -0.5092 -0.4328 C -0.50972 -0.43419 -0.51094 -0.4365 -0.51094 -0.4365 " pathEditMode="relative" ptsTypes="fffffffffffffffffffA">
                                      <p:cBhvr>
                                        <p:cTn id="4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7.58732E-7 C -0.09132 -0.03909 -0.17552 -0.10386 -0.2559 -0.17233 C -0.26319 -0.17858 -0.27205 -0.18066 -0.27968 -0.18598 C -0.29583 -0.19732 -0.31198 -0.20911 -0.3283 -0.21999 C -0.33975 -0.22762 -0.36962 -0.24312 -0.38073 -0.25422 C -0.40486 -0.27828 -0.43125 -0.29887 -0.45781 -0.31783 C -0.4684 -0.32547 -0.47673 -0.33472 -0.48802 -0.3412 C -0.49652 -0.35138 -0.50555 -0.35878 -0.51458 -0.36803 C -0.51805 -0.3715 -0.52066 -0.37682 -0.52465 -0.3789 C -0.52621 -0.37983 -0.52795 -0.38006 -0.52934 -0.38145 C -0.53732 -0.38908 -0.54444 -0.39926 -0.55139 -0.40828 C -0.5585 -0.41753 -0.56284 -0.42725 -0.56788 -0.43882 C -0.56996 -0.44367 -0.57118 -0.44946 -0.57239 -0.45478 C -0.57274 -0.45593 -0.57326 -0.45848 -0.57326 -0.45848 C -0.5743 -0.47097 -0.57482 -0.47976 -0.57968 -0.49017 C -0.58507 -0.51538 -0.5908 -0.5436 -0.5908 -0.56974 " pathEditMode="relative" ptsTypes="fffffffffffffffA">
                                      <p:cBhvr>
                                        <p:cTn id="5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1.68633E-6 C -0.01858 -0.01851 -0.03802 -0.03493 -0.05677 -0.05251 C -0.06858 -0.06362 -0.08039 -0.0694 -0.09254 -0.07819 C -0.10157 -0.08467 -0.10209 -0.08837 -0.11007 -0.09647 C -0.11945 -0.10618 -0.13039 -0.11058 -0.13941 -0.12099 C -0.15851 -0.14273 -0.17969 -0.161 -0.2 -0.1809 C -0.20938 -0.18992 -0.21927 -0.1994 -0.2283 -0.20889 C -0.23837 -0.21953 -0.23594 -0.22045 -0.24671 -0.22855 C -0.24983 -0.23086 -0.25365 -0.23202 -0.25677 -0.23456 C -0.27761 -0.25076 -0.29497 -0.27597 -0.31737 -0.28846 C -0.32518 -0.30026 -0.33004 -0.30142 -0.33941 -0.30928 C -0.34098 -0.31067 -0.34219 -0.31275 -0.34393 -0.31414 C -0.34688 -0.31645 -0.35313 -0.32015 -0.35313 -0.32015 C -0.36233 -0.33264 -0.36667 -0.33403 -0.37796 -0.34213 C -0.39375 -0.35346 -0.41129 -0.36642 -0.42552 -0.38145 C -0.43108 -0.38747 -0.43681 -0.39371 -0.44219 -0.39973 C -0.44723 -0.40528 -0.4533 -0.40736 -0.45764 -0.4143 C -0.46268 -0.42263 -0.46598 -0.43373 -0.47327 -0.43882 C -0.4757 -0.44345 -0.47761 -0.44322 -0.4816 -0.44483 C -0.48681 -0.44322 -0.49254 -0.44183 -0.49723 -0.43766 C -0.49879 -0.43628 -0.5 -0.43396 -0.50174 -0.43281 C -0.50469 -0.43072 -0.51146 -0.4298 -0.51459 -0.42911 C -0.51754 -0.42749 -0.52014 -0.42656 -0.52292 -0.42425 C -0.52518 -0.41939 -0.52709 -0.42031 -0.53021 -0.41685 C -0.53125 -0.41569 -0.53299 -0.41314 -0.53299 -0.41314 " pathEditMode="relative" ptsTypes="ffffffffffffffffffffffffA">
                                      <p:cBhvr>
                                        <p:cTn id="5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625 0.03076 C -0.071 0.00763 -0.08489 -0.01643 -0.10034 -0.03886 C -0.13507 -0.08929 -0.18802 -0.11081 -0.22795 -0.15383 C -0.25191 -0.17974 -0.27812 -0.2068 -0.30764 -0.21999 C -0.33333 -0.25145 -0.30677 -0.22276 -0.33055 -0.23942 C -0.33368 -0.2415 -0.33576 -0.24567 -0.33889 -0.24798 C -0.3677 -0.26903 -0.32864 -0.2341 -0.36007 -0.26024 C -0.3684 -0.26718 -0.37534 -0.27666 -0.38385 -0.28337 C -0.40347 -0.29864 -0.4217 -0.31622 -0.4408 -0.33241 C -0.44427 -0.33542 -0.44843 -0.33634 -0.45173 -0.33958 C -0.45711 -0.34467 -0.46163 -0.35092 -0.46649 -0.3567 C -0.47639 -0.36803 -0.48993 -0.37844 -0.50121 -0.38747 C -0.50191 -0.38862 -0.50243 -0.39001 -0.50312 -0.39094 C -0.50451 -0.39279 -0.50642 -0.39394 -0.50764 -0.39602 C -0.51336 -0.40505 -0.50573 -0.39764 -0.51232 -0.4032 C -0.51788 -0.41268 -0.52118 -0.42332 -0.52968 -0.42887 C -0.53472 -0.43789 -0.54166 -0.44275 -0.54982 -0.44483 C -0.55451 -0.44414 -0.55781 -0.44483 -0.5618 -0.44229 C -0.56406 -0.4409 -0.56823 -0.43743 -0.56823 -0.43743 " pathEditMode="relative" ptsTypes="ffffffffffffffffffA">
                                      <p:cBhvr>
                                        <p:cTn id="6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586 0.04441 C -0.11423 -0.0199 -0.03211 0.0384 -0.12656 -0.02429 C -0.15243 -0.04141 -0.17517 -0.06038 -0.20364 -0.07148 C -0.21614 -0.08166 -0.22552 -0.08536 -0.23889 -0.09276 C -0.25399 -0.10132 -0.2684 -0.11127 -0.28316 -0.12098 C -0.29062 -0.12584 -0.2993 -0.12862 -0.30694 -0.13347 C -0.3177 -0.14041 -0.3276 -0.14897 -0.33836 -0.15591 C -0.35382 -0.1654 -0.371 -0.17187 -0.38611 -0.18182 C -0.40086 -0.19154 -0.40538 -0.19477 -0.41875 -0.2031 C -0.42569 -0.2075 -0.4335 -0.21004 -0.44062 -0.21444 C -0.44861 -0.21929 -0.4592 -0.22808 -0.46736 -0.23456 C -0.47031 -0.23711 -0.47378 -0.23734 -0.47691 -0.23919 C -0.47934 -0.24034 -0.48142 -0.24196 -0.48368 -0.24358 C -0.49392 -0.25214 -0.50399 -0.26163 -0.51423 -0.27065 C -0.51545 -0.2718 -0.5158 -0.27412 -0.51701 -0.27504 C -0.52326 -0.2799 -0.53107 -0.28268 -0.53715 -0.28777 C -0.55711 -0.3035 -0.57517 -0.32547 -0.59166 -0.34606 C -0.59427 -0.36017 -0.60173 -0.37729 -0.61458 -0.38191 C -0.61545 -0.38284 -0.61736 -0.38423 -0.61736 -0.38423 " pathEditMode="relative" rAng="0" ptsTypes="ffffffffffffffffffA">
                                      <p:cBhvr>
                                        <p:cTn id="6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583" y="-214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2.98404E-6 C -0.01041 -0.00971 -0.02031 -0.01966 -0.0309 -0.02868 C -0.046 -0.04187 -0.06388 -0.05112 -0.07882 -0.0643 C -0.08472 -0.06986 -0.09027 -0.07656 -0.09687 -0.0805 C -0.09965 -0.08212 -0.1026 -0.08304 -0.10503 -0.08512 C -0.10972 -0.08929 -0.11319 -0.09623 -0.11875 -0.09877 C -0.13402 -0.10617 -0.14965 -0.11843 -0.16388 -0.12861 C -0.18559 -0.14434 -0.21232 -0.15336 -0.23437 -0.1677 C -0.23975 -0.17117 -0.24427 -0.17673 -0.24965 -0.1802 C -0.26284 -0.18875 -0.27795 -0.19408 -0.29132 -0.20217 C -0.3217 -0.22068 -0.35156 -0.24057 -0.37986 -0.26301 C -0.3875 -0.26879 -0.39184 -0.27874 -0.39982 -0.28475 C -0.43003 -0.30742 -0.45104 -0.34536 -0.47222 -0.38006 C -0.48368 -0.39903 -0.49045 -0.421 -0.50191 -0.43974 C -0.50295 -0.44598 -0.50312 -0.44807 -0.50659 -0.45246 C -0.50711 -0.45477 -0.50816 -0.45686 -0.50833 -0.4594 C -0.50868 -0.4631 -0.5085 -0.46703 -0.5092 -0.47073 C -0.5092 -0.47097 -0.50989 -0.47073 -0.51007 -0.47073 " pathEditMode="relative" rAng="0" ptsTypes="fffffffffffffffffA">
                                      <p:cBhvr>
                                        <p:cTn id="7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503" y="-235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0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3" grpId="0"/>
      <p:bldP spid="2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5">
          <a:fgClr>
            <a:srgbClr val="CEF8FE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478100"/>
            <a:ext cx="31727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6600"/>
                </a:solidFill>
              </a:rPr>
              <a:t>Co do řádku nepatří? Škrtni!</a:t>
            </a:r>
            <a:endParaRPr lang="cs-CZ" sz="2000" b="1" dirty="0">
              <a:solidFill>
                <a:srgbClr val="FF6600"/>
              </a:solidFill>
            </a:endParaRPr>
          </a:p>
        </p:txBody>
      </p:sp>
      <p:pic>
        <p:nvPicPr>
          <p:cNvPr id="5" name="Picture 12" descr="C:\Users\pc\AppData\Local\Microsoft\Windows\Temporary Internet Files\Content.IE5\G9HC2RKH\dglxasset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1" y="3217495"/>
            <a:ext cx="1198287" cy="958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pc\AppData\Local\Microsoft\Windows\Temporary Internet Files\Content.IE5\W3EC231V\dglxasset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263887"/>
            <a:ext cx="1421736" cy="1012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3" descr="C:\Users\pc\AppData\Local\Microsoft\Windows\Temporary Internet Files\Content.IE5\J12X6UJ6\dglxasset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1" y="1086305"/>
            <a:ext cx="1008112" cy="1339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149396"/>
            <a:ext cx="1119807" cy="1178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pc\AppData\Local\Microsoft\Windows\Temporary Internet Files\Content.IE5\I0284AEK\MC900441382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308440"/>
            <a:ext cx="1032865" cy="1032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pc\AppData\Local\Microsoft\Windows\Temporary Internet Files\Content.IE5\XSR1XRGT\MP90042775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8907" y="1086304"/>
            <a:ext cx="1275141" cy="127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pc\AppData\Local\Microsoft\Windows\Temporary Internet Files\Content.IE5\I0284AEK\MP90040081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8907" y="3149396"/>
            <a:ext cx="1368151" cy="1094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pc\AppData\Local\Microsoft\Windows\Temporary Internet Files\Content.IE5\BWREW4RW\MC900440406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7522" y="3120741"/>
            <a:ext cx="1087374" cy="1087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pc\AppData\Local\Microsoft\Windows\Temporary Internet Files\Content.IE5\XSR1XRGT\MP900414057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675" y="5028451"/>
            <a:ext cx="1491247" cy="993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pc\AppData\Local\Microsoft\Windows\Temporary Internet Files\Content.IE5\UBCK7WHC\dglxasset[3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079033"/>
            <a:ext cx="921795" cy="1382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pc\AppData\Local\Microsoft\Windows\Temporary Internet Files\Content.IE5\0MO71SHS\MC900332362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7354" y="3247800"/>
            <a:ext cx="1426894" cy="996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pc\AppData\Local\Microsoft\Windows\Temporary Internet Files\Content.IE5\BWREW4RW\MP900406698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751" y="4902762"/>
            <a:ext cx="1410293" cy="940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C:\Users\pc\AppData\Local\Microsoft\Windows\Temporary Internet Files\Content.IE5\BWREW4RW\MP900185173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7761" y="4976753"/>
            <a:ext cx="1292574" cy="866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C:\Users\pc\AppData\Local\Microsoft\Windows\Temporary Internet Files\Content.IE5\BWREW4RW\MP900427720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769428"/>
            <a:ext cx="1206861" cy="1206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8"/>
          <p:cNvCxnSpPr/>
          <p:nvPr/>
        </p:nvCxnSpPr>
        <p:spPr>
          <a:xfrm>
            <a:off x="0" y="2636912"/>
            <a:ext cx="9144000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0" y="980728"/>
            <a:ext cx="9144000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0" y="4509120"/>
            <a:ext cx="9144000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0" y="6309320"/>
            <a:ext cx="9144000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9032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0">
          <a:fgClr>
            <a:srgbClr val="DF9FFB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62074" y="332656"/>
            <a:ext cx="31727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Co do řádku nepatří? Škrtni!</a:t>
            </a:r>
            <a:endParaRPr lang="cs-CZ" sz="2000" b="1" dirty="0">
              <a:solidFill>
                <a:srgbClr val="FF0000"/>
              </a:solidFill>
            </a:endParaRPr>
          </a:p>
        </p:txBody>
      </p:sp>
      <p:grpSp>
        <p:nvGrpSpPr>
          <p:cNvPr id="65" name="Skupina 64"/>
          <p:cNvGrpSpPr/>
          <p:nvPr/>
        </p:nvGrpSpPr>
        <p:grpSpPr>
          <a:xfrm>
            <a:off x="-45282" y="918922"/>
            <a:ext cx="9167200" cy="5854214"/>
            <a:chOff x="-23200" y="980728"/>
            <a:chExt cx="9167200" cy="5854214"/>
          </a:xfrm>
        </p:grpSpPr>
        <p:sp>
          <p:nvSpPr>
            <p:cNvPr id="2" name="TextovéPole 1"/>
            <p:cNvSpPr txBox="1"/>
            <p:nvPr/>
          </p:nvSpPr>
          <p:spPr>
            <a:xfrm>
              <a:off x="5051292" y="2708953"/>
              <a:ext cx="1704282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>
                  <a:solidFill>
                    <a:srgbClr val="00B050"/>
                  </a:solidFill>
                </a:rPr>
                <a:t>SKÁLA</a:t>
              </a:r>
              <a:endParaRPr lang="cs-CZ" sz="4400" b="1" dirty="0">
                <a:solidFill>
                  <a:srgbClr val="00B050"/>
                </a:solidFill>
              </a:endParaRP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2523974" y="1107173"/>
              <a:ext cx="1506109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>
                  <a:solidFill>
                    <a:srgbClr val="00B050"/>
                  </a:solidFill>
                </a:rPr>
                <a:t>PÍSEK</a:t>
              </a:r>
              <a:endParaRPr lang="cs-CZ" sz="4400" b="1" dirty="0">
                <a:solidFill>
                  <a:srgbClr val="00B050"/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3074125" y="2717227"/>
              <a:ext cx="1797781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>
                  <a:solidFill>
                    <a:srgbClr val="00B050"/>
                  </a:solidFill>
                </a:rPr>
                <a:t>POUSŤ</a:t>
              </a:r>
              <a:endParaRPr lang="cs-CZ" sz="4400" b="1" dirty="0">
                <a:solidFill>
                  <a:srgbClr val="00B050"/>
                </a:solidFill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6339684" y="1892019"/>
              <a:ext cx="221888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>
                  <a:solidFill>
                    <a:srgbClr val="FF6600"/>
                  </a:solidFill>
                </a:rPr>
                <a:t>OBLOHA</a:t>
              </a:r>
              <a:endParaRPr lang="cs-CZ" sz="4400" b="1" dirty="0">
                <a:solidFill>
                  <a:srgbClr val="FF6600"/>
                </a:solidFill>
              </a:endParaRP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2986516" y="3554209"/>
              <a:ext cx="1668546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>
                  <a:solidFill>
                    <a:srgbClr val="00B050"/>
                  </a:solidFill>
                </a:rPr>
                <a:t>MRAK</a:t>
              </a:r>
              <a:endParaRPr lang="cs-CZ" sz="4400" b="1" dirty="0">
                <a:solidFill>
                  <a:srgbClr val="00B050"/>
                </a:solidFill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486044" y="1070778"/>
              <a:ext cx="1908692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>
                  <a:solidFill>
                    <a:srgbClr val="00B050"/>
                  </a:solidFill>
                </a:rPr>
                <a:t>JEZERO</a:t>
              </a:r>
              <a:endParaRPr lang="cs-CZ" sz="4400" b="1" dirty="0">
                <a:solidFill>
                  <a:srgbClr val="00B050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1848438" y="2709490"/>
              <a:ext cx="1069156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>
                  <a:solidFill>
                    <a:srgbClr val="00B050"/>
                  </a:solidFill>
                </a:rPr>
                <a:t>LED</a:t>
              </a:r>
              <a:endParaRPr lang="cs-CZ" sz="4400" b="1" dirty="0">
                <a:solidFill>
                  <a:srgbClr val="00B050"/>
                </a:solidFill>
              </a:endParaRP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153100" y="1102177"/>
              <a:ext cx="1958462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>
                  <a:solidFill>
                    <a:srgbClr val="00B050"/>
                  </a:solidFill>
                </a:rPr>
                <a:t>RYBNÍK</a:t>
              </a:r>
              <a:endParaRPr lang="cs-CZ" sz="4400" b="1" dirty="0">
                <a:solidFill>
                  <a:srgbClr val="00B050"/>
                </a:solidFill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6668196" y="1081839"/>
              <a:ext cx="195281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>
                  <a:solidFill>
                    <a:srgbClr val="00B050"/>
                  </a:solidFill>
                </a:rPr>
                <a:t>INDIÁN</a:t>
              </a:r>
              <a:endParaRPr lang="cs-CZ" sz="4400" b="1" dirty="0">
                <a:solidFill>
                  <a:srgbClr val="00B050"/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6228837" y="6055821"/>
              <a:ext cx="1471999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>
                  <a:solidFill>
                    <a:srgbClr val="FF6600"/>
                  </a:solidFill>
                </a:rPr>
                <a:t>KAPR</a:t>
              </a:r>
              <a:endParaRPr lang="cs-CZ" sz="4400" b="1" dirty="0">
                <a:solidFill>
                  <a:srgbClr val="FF6600"/>
                </a:solidFill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2712436" y="1889399"/>
              <a:ext cx="1590187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>
                  <a:solidFill>
                    <a:srgbClr val="FF6600"/>
                  </a:solidFill>
                </a:rPr>
                <a:t>ŽELVA</a:t>
              </a:r>
              <a:endParaRPr lang="cs-CZ" sz="4400" b="1" dirty="0">
                <a:solidFill>
                  <a:srgbClr val="FF6600"/>
                </a:solidFill>
              </a:endParaRP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4629607" y="1889398"/>
              <a:ext cx="1476871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>
                  <a:solidFill>
                    <a:srgbClr val="FF6600"/>
                  </a:solidFill>
                </a:rPr>
                <a:t>ŘIDIČ</a:t>
              </a:r>
              <a:endParaRPr lang="cs-CZ" sz="4400" b="1" dirty="0">
                <a:solidFill>
                  <a:srgbClr val="FF6600"/>
                </a:solidFill>
              </a:endParaRPr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182785" y="1908834"/>
              <a:ext cx="215553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>
                  <a:solidFill>
                    <a:srgbClr val="FF6600"/>
                  </a:solidFill>
                </a:rPr>
                <a:t>KLOKAN</a:t>
              </a:r>
              <a:endParaRPr lang="cs-CZ" sz="4400" b="1" dirty="0">
                <a:solidFill>
                  <a:srgbClr val="FF6600"/>
                </a:solidFill>
              </a:endParaRPr>
            </a:p>
          </p:txBody>
        </p:sp>
        <p:cxnSp>
          <p:nvCxnSpPr>
            <p:cNvPr id="11" name="Přímá spojnice 10"/>
            <p:cNvCxnSpPr/>
            <p:nvPr/>
          </p:nvCxnSpPr>
          <p:spPr>
            <a:xfrm flipV="1">
              <a:off x="0" y="1772816"/>
              <a:ext cx="9144000" cy="36004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/>
            <p:nvPr/>
          </p:nvCxnSpPr>
          <p:spPr>
            <a:xfrm flipV="1">
              <a:off x="0" y="2564001"/>
              <a:ext cx="9144000" cy="36004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 flipV="1">
              <a:off x="0" y="4256249"/>
              <a:ext cx="9144000" cy="36004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 flipV="1">
              <a:off x="0" y="3372211"/>
              <a:ext cx="9144000" cy="36004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 flipV="1">
              <a:off x="0" y="980728"/>
              <a:ext cx="9144000" cy="36004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26" name="TextovéPole 25"/>
            <p:cNvSpPr txBox="1"/>
            <p:nvPr/>
          </p:nvSpPr>
          <p:spPr>
            <a:xfrm>
              <a:off x="180201" y="3554209"/>
              <a:ext cx="2806315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>
                  <a:solidFill>
                    <a:srgbClr val="00B050"/>
                  </a:solidFill>
                </a:rPr>
                <a:t>LEDOVEC</a:t>
              </a:r>
              <a:endParaRPr lang="cs-CZ" sz="4400" b="1" dirty="0">
                <a:solidFill>
                  <a:srgbClr val="00B050"/>
                </a:solidFill>
              </a:endParaRPr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5001083" y="3554208"/>
              <a:ext cx="2216801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>
                  <a:solidFill>
                    <a:srgbClr val="00B050"/>
                  </a:solidFill>
                </a:rPr>
                <a:t>DUHA</a:t>
              </a:r>
              <a:endParaRPr lang="cs-CZ" sz="4400" b="1" dirty="0">
                <a:solidFill>
                  <a:srgbClr val="00B050"/>
                </a:solidFill>
              </a:endParaRPr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6867017" y="3521610"/>
              <a:ext cx="1333927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>
                  <a:solidFill>
                    <a:srgbClr val="00B050"/>
                  </a:solidFill>
                </a:rPr>
                <a:t>MUŽ</a:t>
              </a:r>
              <a:endParaRPr lang="cs-CZ" sz="4400" b="1" dirty="0">
                <a:solidFill>
                  <a:srgbClr val="00B050"/>
                </a:solidFill>
              </a:endParaRPr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1959501" y="4438660"/>
              <a:ext cx="1462252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>
                  <a:solidFill>
                    <a:srgbClr val="FF6600"/>
                  </a:solidFill>
                </a:rPr>
                <a:t>ŽENA</a:t>
              </a:r>
              <a:endParaRPr lang="cs-CZ" sz="4400" b="1" dirty="0">
                <a:solidFill>
                  <a:srgbClr val="FF6600"/>
                </a:solidFill>
              </a:endParaRPr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2274558" y="5279145"/>
              <a:ext cx="1115612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>
                  <a:solidFill>
                    <a:srgbClr val="FF6600"/>
                  </a:solidFill>
                </a:rPr>
                <a:t>ŽÁK</a:t>
              </a:r>
              <a:endParaRPr lang="cs-CZ" sz="4400" b="1" dirty="0">
                <a:solidFill>
                  <a:srgbClr val="FF6600"/>
                </a:solidFill>
              </a:endParaRPr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3949072" y="4395597"/>
              <a:ext cx="1262455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>
                  <a:solidFill>
                    <a:srgbClr val="FF6600"/>
                  </a:solidFill>
                </a:rPr>
                <a:t>DÍTĚ</a:t>
              </a:r>
              <a:endParaRPr lang="cs-CZ" sz="4400" b="1" dirty="0">
                <a:solidFill>
                  <a:srgbClr val="FF6600"/>
                </a:solidFill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180202" y="2747283"/>
              <a:ext cx="1254333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>
                  <a:solidFill>
                    <a:srgbClr val="00B050"/>
                  </a:solidFill>
                </a:rPr>
                <a:t>HAD</a:t>
              </a:r>
              <a:endParaRPr lang="cs-CZ" sz="4400" b="1" dirty="0">
                <a:solidFill>
                  <a:srgbClr val="00B050"/>
                </a:solidFill>
              </a:endParaRPr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237474" y="6052824"/>
              <a:ext cx="1861845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>
                  <a:solidFill>
                    <a:srgbClr val="FF6600"/>
                  </a:solidFill>
                </a:rPr>
                <a:t>DELFÍN</a:t>
              </a:r>
              <a:endParaRPr lang="cs-CZ" sz="4400" b="1" dirty="0">
                <a:solidFill>
                  <a:srgbClr val="FF6600"/>
                </a:solidFill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3860776" y="5252826"/>
              <a:ext cx="1510983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>
                  <a:solidFill>
                    <a:srgbClr val="FF6600"/>
                  </a:solidFill>
                </a:rPr>
                <a:t>LIŠKA</a:t>
              </a:r>
              <a:endParaRPr lang="cs-CZ" sz="4400" b="1" dirty="0">
                <a:solidFill>
                  <a:srgbClr val="FF6600"/>
                </a:solidFill>
              </a:endParaRPr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2274558" y="6065501"/>
              <a:ext cx="1876464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>
                  <a:solidFill>
                    <a:srgbClr val="FF6600"/>
                  </a:solidFill>
                </a:rPr>
                <a:t>KRÁLÍK</a:t>
              </a:r>
              <a:endParaRPr lang="cs-CZ" sz="4400" b="1" dirty="0">
                <a:solidFill>
                  <a:srgbClr val="FF6600"/>
                </a:solidFill>
              </a:endParaRPr>
            </a:p>
          </p:txBody>
        </p:sp>
        <p:cxnSp>
          <p:nvCxnSpPr>
            <p:cNvPr id="49" name="Přímá spojnice 48"/>
            <p:cNvCxnSpPr/>
            <p:nvPr/>
          </p:nvCxnSpPr>
          <p:spPr>
            <a:xfrm flipV="1">
              <a:off x="-23200" y="5100146"/>
              <a:ext cx="9144000" cy="36004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V="1">
              <a:off x="0" y="5964846"/>
              <a:ext cx="9144000" cy="36004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53" name="TextovéPole 52"/>
            <p:cNvSpPr txBox="1"/>
            <p:nvPr/>
          </p:nvSpPr>
          <p:spPr>
            <a:xfrm>
              <a:off x="266155" y="4416490"/>
              <a:ext cx="1316059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>
                  <a:solidFill>
                    <a:srgbClr val="FF6600"/>
                  </a:solidFill>
                </a:rPr>
                <a:t>UHLÍ</a:t>
              </a:r>
              <a:endParaRPr lang="cs-CZ" sz="4400" b="1" dirty="0">
                <a:solidFill>
                  <a:srgbClr val="FF6600"/>
                </a:solidFill>
              </a:endParaRPr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109027" y="5262808"/>
              <a:ext cx="1850474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>
                  <a:solidFill>
                    <a:srgbClr val="FF6600"/>
                  </a:solidFill>
                </a:rPr>
                <a:t>FIALKA</a:t>
              </a:r>
              <a:endParaRPr lang="cs-CZ" sz="4400" b="1" dirty="0">
                <a:solidFill>
                  <a:srgbClr val="FF6600"/>
                </a:solidFill>
              </a:endParaRPr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5440390" y="4382364"/>
              <a:ext cx="2655264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>
                  <a:solidFill>
                    <a:srgbClr val="FF6600"/>
                  </a:solidFill>
                </a:rPr>
                <a:t>STROM</a:t>
              </a:r>
              <a:endParaRPr lang="cs-CZ" sz="4400" b="1" dirty="0">
                <a:solidFill>
                  <a:srgbClr val="FF6600"/>
                </a:solidFill>
              </a:endParaRPr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4486044" y="6052823"/>
              <a:ext cx="1346922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>
                  <a:solidFill>
                    <a:srgbClr val="FF6600"/>
                  </a:solidFill>
                </a:rPr>
                <a:t>SNÍH</a:t>
              </a:r>
              <a:endParaRPr lang="cs-CZ" sz="4400" b="1" dirty="0">
                <a:solidFill>
                  <a:srgbClr val="FF6600"/>
                </a:solidFill>
              </a:endParaRPr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5802410" y="5199197"/>
              <a:ext cx="1731571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>
                  <a:solidFill>
                    <a:srgbClr val="FF6600"/>
                  </a:solidFill>
                </a:rPr>
                <a:t>LOUŽE</a:t>
              </a:r>
              <a:endParaRPr lang="cs-CZ" sz="4400" b="1" dirty="0">
                <a:solidFill>
                  <a:srgbClr val="FF66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07308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Zdroje a </a:t>
            </a:r>
            <a:r>
              <a:rPr lang="cs-CZ" b="1"/>
              <a:t>citace</a:t>
            </a:r>
            <a:r>
              <a:rPr lang="cs-CZ" b="1" smtClean="0"/>
              <a:t>: </a:t>
            </a:r>
            <a:r>
              <a:rPr lang="cs-CZ"/>
              <a:t>Microsoft Office -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227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372</Words>
  <Application>Microsoft Office PowerPoint</Application>
  <PresentationFormat>Předvádění na obrazovce (4:3)</PresentationFormat>
  <Paragraphs>72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Živá a neživá příroda VY_32_INOVACE_1C_03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Třídění II. – živé a neživé VY_52_INOVACE_13 Číslo projektu: CZ.1.07/1.4.00/21.1101</dc:title>
  <dc:creator>pc</dc:creator>
  <cp:lastModifiedBy>pc</cp:lastModifiedBy>
  <cp:revision>22</cp:revision>
  <dcterms:created xsi:type="dcterms:W3CDTF">2013-08-04T16:32:59Z</dcterms:created>
  <dcterms:modified xsi:type="dcterms:W3CDTF">2013-12-04T16:11:33Z</dcterms:modified>
</cp:coreProperties>
</file>