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70"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FCFF"/>
    <a:srgbClr val="EBFEFF"/>
    <a:srgbClr val="E1FED2"/>
    <a:srgbClr val="FAE8FE"/>
    <a:srgbClr val="FEEADA"/>
    <a:srgbClr val="FBFEC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6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txBox="1">
            <a:spLocks noGrp="1"/>
          </p:cNvSpPr>
          <p:nvPr>
            <p:ph type="ctrTitle"/>
          </p:nvPr>
        </p:nvSpPr>
        <p:spPr>
          <a:xfrm>
            <a:off x="685800" y="2130423"/>
            <a:ext cx="7772400" cy="1470026"/>
          </a:xfrm>
        </p:spPr>
        <p:txBody>
          <a:bodyPr/>
          <a:lstStyle>
            <a:lvl1pPr>
              <a:defRPr/>
            </a:lvl1pPr>
          </a:lstStyle>
          <a:p>
            <a:pPr lvl="0"/>
            <a:r>
              <a:rPr lang="cs-CZ"/>
              <a:t>Kliknutím lze upravit styl.</a:t>
            </a:r>
          </a:p>
        </p:txBody>
      </p:sp>
      <p:sp>
        <p:nvSpPr>
          <p:cNvPr id="3" name="Podnadpis 2"/>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cs-CZ"/>
              <a:t>Kliknutím lze upravit styl předlohy.</a:t>
            </a:r>
          </a:p>
        </p:txBody>
      </p:sp>
      <p:sp>
        <p:nvSpPr>
          <p:cNvPr id="4" name="Zástupný symbol pro datum 3"/>
          <p:cNvSpPr txBox="1">
            <a:spLocks noGrp="1"/>
          </p:cNvSpPr>
          <p:nvPr>
            <p:ph type="dt" sz="half" idx="7"/>
          </p:nvPr>
        </p:nvSpPr>
        <p:spPr/>
        <p:txBody>
          <a:bodyPr/>
          <a:lstStyle>
            <a:lvl1pPr>
              <a:defRPr/>
            </a:lvl1pPr>
          </a:lstStyle>
          <a:p>
            <a:pPr lvl="0"/>
            <a:fld id="{133BC3E9-75CF-4E13-B863-029F35FE2DAB}" type="datetime1">
              <a:rPr lang="cs-CZ"/>
              <a:pPr lvl="0"/>
              <a:t>8.12.2013</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96D629DF-3C3D-4907-9565-68FC01FE81CC}" type="slidenum">
              <a:t>‹#›</a:t>
            </a:fld>
            <a:endParaRPr lang="cs-CZ"/>
          </a:p>
        </p:txBody>
      </p:sp>
    </p:spTree>
    <p:extLst>
      <p:ext uri="{BB962C8B-B14F-4D97-AF65-F5344CB8AC3E}">
        <p14:creationId xmlns:p14="http://schemas.microsoft.com/office/powerpoint/2010/main" val="42613290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idx="1"/>
          </p:nvPr>
        </p:nvSpPr>
        <p:spPr/>
        <p:txBody>
          <a:bodyPr/>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1F664BB9-F9E4-433D-BB02-7FCC3146D43B}" type="datetime1">
              <a:rPr lang="cs-CZ"/>
              <a:pPr lvl="0"/>
              <a:t>8.12.2013</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B75D37F7-D457-4396-952E-FE029430AF5F}" type="slidenum">
              <a:t>‹#›</a:t>
            </a:fld>
            <a:endParaRPr lang="cs-CZ"/>
          </a:p>
        </p:txBody>
      </p:sp>
    </p:spTree>
    <p:extLst>
      <p:ext uri="{BB962C8B-B14F-4D97-AF65-F5344CB8AC3E}">
        <p14:creationId xmlns:p14="http://schemas.microsoft.com/office/powerpoint/2010/main" val="37260460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txBox="1">
            <a:spLocks noGrp="1"/>
          </p:cNvSpPr>
          <p:nvPr>
            <p:ph type="title"/>
          </p:nvPr>
        </p:nvSpPr>
        <p:spPr>
          <a:xfrm>
            <a:off x="722311" y="4406895"/>
            <a:ext cx="7772400" cy="1362071"/>
          </a:xfrm>
        </p:spPr>
        <p:txBody>
          <a:bodyPr anchor="t" anchorCtr="0"/>
          <a:lstStyle>
            <a:lvl1pPr algn="l">
              <a:defRPr sz="4000" b="1" cap="all"/>
            </a:lvl1pPr>
          </a:lstStyle>
          <a:p>
            <a:pPr lvl="0"/>
            <a:r>
              <a:rPr lang="cs-CZ"/>
              <a:t>Kliknutím lze upravit styl.</a:t>
            </a:r>
          </a:p>
        </p:txBody>
      </p:sp>
      <p:sp>
        <p:nvSpPr>
          <p:cNvPr id="3" name="Zástupný symbol pro text 2"/>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cs-CZ"/>
              <a:t>Kliknutím lze upravit styly předlohy textu.</a:t>
            </a:r>
          </a:p>
        </p:txBody>
      </p:sp>
      <p:sp>
        <p:nvSpPr>
          <p:cNvPr id="4" name="Zástupný symbol pro datum 3"/>
          <p:cNvSpPr txBox="1">
            <a:spLocks noGrp="1"/>
          </p:cNvSpPr>
          <p:nvPr>
            <p:ph type="dt" sz="half" idx="7"/>
          </p:nvPr>
        </p:nvSpPr>
        <p:spPr/>
        <p:txBody>
          <a:bodyPr/>
          <a:lstStyle>
            <a:lvl1pPr>
              <a:defRPr/>
            </a:lvl1pPr>
          </a:lstStyle>
          <a:p>
            <a:pPr lvl="0"/>
            <a:fld id="{668FAEA1-1AE1-471A-B88D-1934208E7B99}" type="datetime1">
              <a:rPr lang="cs-CZ"/>
              <a:pPr lvl="0"/>
              <a:t>8.12.2013</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F0C74DF1-A3D8-43E9-9646-E439FA47C4E6}" type="slidenum">
              <a:t>‹#›</a:t>
            </a:fld>
            <a:endParaRPr lang="cs-CZ"/>
          </a:p>
        </p:txBody>
      </p:sp>
    </p:spTree>
    <p:extLst>
      <p:ext uri="{BB962C8B-B14F-4D97-AF65-F5344CB8AC3E}">
        <p14:creationId xmlns:p14="http://schemas.microsoft.com/office/powerpoint/2010/main" val="7444066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p:cNvSpPr txBox="1">
            <a:spLocks noGrp="1"/>
          </p:cNvSpPr>
          <p:nvPr>
            <p:ph type="dt" sz="half" idx="7"/>
          </p:nvPr>
        </p:nvSpPr>
        <p:spPr/>
        <p:txBody>
          <a:bodyPr/>
          <a:lstStyle>
            <a:lvl1pPr>
              <a:defRPr/>
            </a:lvl1pPr>
          </a:lstStyle>
          <a:p>
            <a:pPr lvl="0"/>
            <a:fld id="{1A735C35-66E1-4496-8CFC-0DC1F021B001}" type="datetime1">
              <a:rPr lang="cs-CZ"/>
              <a:pPr lvl="0"/>
              <a:t>8.12.2013</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A0CDE25C-91B9-4E48-B875-B50E19D0FA84}" type="slidenum">
              <a:t>‹#›</a:t>
            </a:fld>
            <a:endParaRPr lang="cs-CZ"/>
          </a:p>
        </p:txBody>
      </p:sp>
    </p:spTree>
    <p:extLst>
      <p:ext uri="{BB962C8B-B14F-4D97-AF65-F5344CB8AC3E}">
        <p14:creationId xmlns:p14="http://schemas.microsoft.com/office/powerpoint/2010/main" val="21868455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text 2"/>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cs-CZ"/>
              <a:t>Kliknutím lze upravit styly předlohy textu.</a:t>
            </a:r>
          </a:p>
        </p:txBody>
      </p:sp>
      <p:sp>
        <p:nvSpPr>
          <p:cNvPr id="4" name="Zástupný symbol pro obsah 3"/>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cs-CZ"/>
              <a:t>Kliknutím lze upravit styly předlohy textu.</a:t>
            </a:r>
          </a:p>
        </p:txBody>
      </p:sp>
      <p:sp>
        <p:nvSpPr>
          <p:cNvPr id="6" name="Zástupný symbol pro obsah 5"/>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p:cNvSpPr txBox="1">
            <a:spLocks noGrp="1"/>
          </p:cNvSpPr>
          <p:nvPr>
            <p:ph type="dt" sz="half" idx="7"/>
          </p:nvPr>
        </p:nvSpPr>
        <p:spPr/>
        <p:txBody>
          <a:bodyPr/>
          <a:lstStyle>
            <a:lvl1pPr>
              <a:defRPr/>
            </a:lvl1pPr>
          </a:lstStyle>
          <a:p>
            <a:pPr lvl="0"/>
            <a:fld id="{E27D5955-5898-4BA4-B95C-FF227E4D2C55}" type="datetime1">
              <a:rPr lang="cs-CZ"/>
              <a:pPr lvl="0"/>
              <a:t>8.12.2013</a:t>
            </a:fld>
            <a:endParaRPr lang="cs-CZ"/>
          </a:p>
        </p:txBody>
      </p:sp>
      <p:sp>
        <p:nvSpPr>
          <p:cNvPr id="8" name="Zástupný symbol pro zápatí 7"/>
          <p:cNvSpPr txBox="1">
            <a:spLocks noGrp="1"/>
          </p:cNvSpPr>
          <p:nvPr>
            <p:ph type="ftr" sz="quarter" idx="9"/>
          </p:nvPr>
        </p:nvSpPr>
        <p:spPr/>
        <p:txBody>
          <a:bodyPr/>
          <a:lstStyle>
            <a:lvl1pPr>
              <a:defRPr/>
            </a:lvl1pPr>
          </a:lstStyle>
          <a:p>
            <a:pPr lvl="0"/>
            <a:endParaRPr lang="cs-CZ"/>
          </a:p>
        </p:txBody>
      </p:sp>
      <p:sp>
        <p:nvSpPr>
          <p:cNvPr id="9" name="Zástupný symbol pro číslo snímku 8"/>
          <p:cNvSpPr txBox="1">
            <a:spLocks noGrp="1"/>
          </p:cNvSpPr>
          <p:nvPr>
            <p:ph type="sldNum" sz="quarter" idx="8"/>
          </p:nvPr>
        </p:nvSpPr>
        <p:spPr/>
        <p:txBody>
          <a:bodyPr/>
          <a:lstStyle>
            <a:lvl1pPr>
              <a:defRPr/>
            </a:lvl1pPr>
          </a:lstStyle>
          <a:p>
            <a:pPr lvl="0"/>
            <a:fld id="{C1B5775E-6529-4B6C-AC29-E84B49A7F21C}" type="slidenum">
              <a:t>‹#›</a:t>
            </a:fld>
            <a:endParaRPr lang="cs-CZ"/>
          </a:p>
        </p:txBody>
      </p:sp>
    </p:spTree>
    <p:extLst>
      <p:ext uri="{BB962C8B-B14F-4D97-AF65-F5344CB8AC3E}">
        <p14:creationId xmlns:p14="http://schemas.microsoft.com/office/powerpoint/2010/main" val="3150185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datum 2"/>
          <p:cNvSpPr txBox="1">
            <a:spLocks noGrp="1"/>
          </p:cNvSpPr>
          <p:nvPr>
            <p:ph type="dt" sz="half" idx="7"/>
          </p:nvPr>
        </p:nvSpPr>
        <p:spPr/>
        <p:txBody>
          <a:bodyPr/>
          <a:lstStyle>
            <a:lvl1pPr>
              <a:defRPr/>
            </a:lvl1pPr>
          </a:lstStyle>
          <a:p>
            <a:pPr lvl="0"/>
            <a:fld id="{5CE508DE-B84D-439F-8F51-84B96DA3A500}" type="datetime1">
              <a:rPr lang="cs-CZ"/>
              <a:pPr lvl="0"/>
              <a:t>8.12.2013</a:t>
            </a:fld>
            <a:endParaRPr lang="cs-CZ"/>
          </a:p>
        </p:txBody>
      </p:sp>
      <p:sp>
        <p:nvSpPr>
          <p:cNvPr id="4" name="Zástupný symbol pro zápatí 3"/>
          <p:cNvSpPr txBox="1">
            <a:spLocks noGrp="1"/>
          </p:cNvSpPr>
          <p:nvPr>
            <p:ph type="ftr" sz="quarter" idx="9"/>
          </p:nvPr>
        </p:nvSpPr>
        <p:spPr/>
        <p:txBody>
          <a:bodyPr/>
          <a:lstStyle>
            <a:lvl1pPr>
              <a:defRPr/>
            </a:lvl1pPr>
          </a:lstStyle>
          <a:p>
            <a:pPr lvl="0"/>
            <a:endParaRPr lang="cs-CZ"/>
          </a:p>
        </p:txBody>
      </p:sp>
      <p:sp>
        <p:nvSpPr>
          <p:cNvPr id="5" name="Zástupný symbol pro číslo snímku 4"/>
          <p:cNvSpPr txBox="1">
            <a:spLocks noGrp="1"/>
          </p:cNvSpPr>
          <p:nvPr>
            <p:ph type="sldNum" sz="quarter" idx="8"/>
          </p:nvPr>
        </p:nvSpPr>
        <p:spPr/>
        <p:txBody>
          <a:bodyPr/>
          <a:lstStyle>
            <a:lvl1pPr>
              <a:defRPr/>
            </a:lvl1pPr>
          </a:lstStyle>
          <a:p>
            <a:pPr lvl="0"/>
            <a:fld id="{61BAA371-D7FF-40A3-BC91-FB1E1702E6D0}" type="slidenum">
              <a:t>‹#›</a:t>
            </a:fld>
            <a:endParaRPr lang="cs-CZ"/>
          </a:p>
        </p:txBody>
      </p:sp>
    </p:spTree>
    <p:extLst>
      <p:ext uri="{BB962C8B-B14F-4D97-AF65-F5344CB8AC3E}">
        <p14:creationId xmlns:p14="http://schemas.microsoft.com/office/powerpoint/2010/main" val="38497597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txBox="1">
            <a:spLocks noGrp="1"/>
          </p:cNvSpPr>
          <p:nvPr>
            <p:ph type="dt" sz="half" idx="7"/>
          </p:nvPr>
        </p:nvSpPr>
        <p:spPr/>
        <p:txBody>
          <a:bodyPr/>
          <a:lstStyle>
            <a:lvl1pPr>
              <a:defRPr/>
            </a:lvl1pPr>
          </a:lstStyle>
          <a:p>
            <a:pPr lvl="0"/>
            <a:fld id="{B8D12A14-581E-4E98-84D7-3D913778E642}" type="datetime1">
              <a:rPr lang="cs-CZ"/>
              <a:pPr lvl="0"/>
              <a:t>8.12.2013</a:t>
            </a:fld>
            <a:endParaRPr lang="cs-CZ"/>
          </a:p>
        </p:txBody>
      </p:sp>
      <p:sp>
        <p:nvSpPr>
          <p:cNvPr id="3" name="Zástupný symbol pro zápatí 2"/>
          <p:cNvSpPr txBox="1">
            <a:spLocks noGrp="1"/>
          </p:cNvSpPr>
          <p:nvPr>
            <p:ph type="ftr" sz="quarter" idx="9"/>
          </p:nvPr>
        </p:nvSpPr>
        <p:spPr/>
        <p:txBody>
          <a:bodyPr/>
          <a:lstStyle>
            <a:lvl1pPr>
              <a:defRPr/>
            </a:lvl1pPr>
          </a:lstStyle>
          <a:p>
            <a:pPr lvl="0"/>
            <a:endParaRPr lang="cs-CZ"/>
          </a:p>
        </p:txBody>
      </p:sp>
      <p:sp>
        <p:nvSpPr>
          <p:cNvPr id="4" name="Zástupný symbol pro číslo snímku 3"/>
          <p:cNvSpPr txBox="1">
            <a:spLocks noGrp="1"/>
          </p:cNvSpPr>
          <p:nvPr>
            <p:ph type="sldNum" sz="quarter" idx="8"/>
          </p:nvPr>
        </p:nvSpPr>
        <p:spPr/>
        <p:txBody>
          <a:bodyPr/>
          <a:lstStyle>
            <a:lvl1pPr>
              <a:defRPr/>
            </a:lvl1pPr>
          </a:lstStyle>
          <a:p>
            <a:pPr lvl="0"/>
            <a:fld id="{4E1C0BC6-73A9-4794-B75A-7E3595B17555}" type="slidenum">
              <a:t>‹#›</a:t>
            </a:fld>
            <a:endParaRPr lang="cs-CZ"/>
          </a:p>
        </p:txBody>
      </p:sp>
    </p:spTree>
    <p:extLst>
      <p:ext uri="{BB962C8B-B14F-4D97-AF65-F5344CB8AC3E}">
        <p14:creationId xmlns:p14="http://schemas.microsoft.com/office/powerpoint/2010/main" val="9267274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457200" y="273048"/>
            <a:ext cx="3008311" cy="1162046"/>
          </a:xfrm>
        </p:spPr>
        <p:txBody>
          <a:bodyPr anchor="b" anchorCtr="0"/>
          <a:lstStyle>
            <a:lvl1pPr algn="l">
              <a:defRPr sz="2000" b="1"/>
            </a:lvl1pPr>
          </a:lstStyle>
          <a:p>
            <a:pPr lvl="0"/>
            <a:r>
              <a:rPr lang="cs-CZ"/>
              <a:t>Kliknutím lze upravit styl.</a:t>
            </a:r>
          </a:p>
        </p:txBody>
      </p:sp>
      <p:sp>
        <p:nvSpPr>
          <p:cNvPr id="3" name="Zástupný symbol pro obsah 2"/>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fld id="{DFBF6DD9-5E16-4057-A470-991488EECC31}" type="datetime1">
              <a:rPr lang="cs-CZ"/>
              <a:pPr lvl="0"/>
              <a:t>8.12.2013</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F0F74575-FF52-470A-BDC2-127698C7AB56}" type="slidenum">
              <a:t>‹#›</a:t>
            </a:fld>
            <a:endParaRPr lang="cs-CZ"/>
          </a:p>
        </p:txBody>
      </p:sp>
    </p:spTree>
    <p:extLst>
      <p:ext uri="{BB962C8B-B14F-4D97-AF65-F5344CB8AC3E}">
        <p14:creationId xmlns:p14="http://schemas.microsoft.com/office/powerpoint/2010/main" val="25595658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1792288" y="4800600"/>
            <a:ext cx="5486400" cy="566735"/>
          </a:xfrm>
        </p:spPr>
        <p:txBody>
          <a:bodyPr anchor="b" anchorCtr="0"/>
          <a:lstStyle>
            <a:lvl1pPr algn="l">
              <a:defRPr sz="2000" b="1"/>
            </a:lvl1pPr>
          </a:lstStyle>
          <a:p>
            <a:pPr lvl="0"/>
            <a:r>
              <a:rPr lang="cs-CZ"/>
              <a:t>Kliknutím lze upravit styl.</a:t>
            </a:r>
          </a:p>
        </p:txBody>
      </p:sp>
      <p:sp>
        <p:nvSpPr>
          <p:cNvPr id="3" name="Zástupný symbol pro obrázek 2"/>
          <p:cNvSpPr txBox="1">
            <a:spLocks noGrp="1"/>
          </p:cNvSpPr>
          <p:nvPr>
            <p:ph type="pic" idx="1"/>
          </p:nvPr>
        </p:nvSpPr>
        <p:spPr>
          <a:xfrm>
            <a:off x="1792288" y="612776"/>
            <a:ext cx="5486400" cy="4114800"/>
          </a:xfrm>
        </p:spPr>
        <p:txBody>
          <a:bodyPr/>
          <a:lstStyle>
            <a:lvl1pPr marL="0" indent="0">
              <a:buNone/>
              <a:defRPr/>
            </a:lvl1pPr>
          </a:lstStyle>
          <a:p>
            <a:pPr lvl="0"/>
            <a:endParaRPr lang="cs-CZ"/>
          </a:p>
        </p:txBody>
      </p:sp>
      <p:sp>
        <p:nvSpPr>
          <p:cNvPr id="4" name="Zástupný symbol pro text 3"/>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fld id="{D64E568B-6AE2-4612-8B86-A29BFE8BF9FE}" type="datetime1">
              <a:rPr lang="cs-CZ"/>
              <a:pPr lvl="0"/>
              <a:t>8.12.2013</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426EA985-529A-43ED-9F74-4AA113DA6424}" type="slidenum">
              <a:t>‹#›</a:t>
            </a:fld>
            <a:endParaRPr lang="cs-CZ"/>
          </a:p>
        </p:txBody>
      </p:sp>
    </p:spTree>
    <p:extLst>
      <p:ext uri="{BB962C8B-B14F-4D97-AF65-F5344CB8AC3E}">
        <p14:creationId xmlns:p14="http://schemas.microsoft.com/office/powerpoint/2010/main" val="35141194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E218013D-7B5F-4655-A7E4-1A5076F89F26}" type="datetime1">
              <a:rPr lang="cs-CZ"/>
              <a:pPr lvl="0"/>
              <a:t>8.12.2013</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046D9CD4-5CCF-419D-A902-98AE57FA88BF}" type="slidenum">
              <a:t>‹#›</a:t>
            </a:fld>
            <a:endParaRPr lang="cs-CZ"/>
          </a:p>
        </p:txBody>
      </p:sp>
    </p:spTree>
    <p:extLst>
      <p:ext uri="{BB962C8B-B14F-4D97-AF65-F5344CB8AC3E}">
        <p14:creationId xmlns:p14="http://schemas.microsoft.com/office/powerpoint/2010/main" val="30198299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txBox="1">
            <a:spLocks noGrp="1"/>
          </p:cNvSpPr>
          <p:nvPr>
            <p:ph type="title" orient="vert"/>
          </p:nvPr>
        </p:nvSpPr>
        <p:spPr>
          <a:xfrm>
            <a:off x="6629400" y="274640"/>
            <a:ext cx="2057400" cy="5851529"/>
          </a:xfrm>
        </p:spPr>
        <p:txBody>
          <a:bodyPr vert="eaVert"/>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FDB9321B-DE07-4D7C-AD6B-F042038F4E6C}" type="datetime1">
              <a:rPr lang="cs-CZ"/>
              <a:pPr lvl="0"/>
              <a:t>8.12.2013</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CB792024-D455-4F40-9CDA-3005BEED136A}" type="slidenum">
              <a:t>‹#›</a:t>
            </a:fld>
            <a:endParaRPr lang="cs-CZ"/>
          </a:p>
        </p:txBody>
      </p:sp>
    </p:spTree>
    <p:extLst>
      <p:ext uri="{BB962C8B-B14F-4D97-AF65-F5344CB8AC3E}">
        <p14:creationId xmlns:p14="http://schemas.microsoft.com/office/powerpoint/2010/main" val="41009505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Zástupný symbol pro nadpis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cs-CZ"/>
              <a:t>Kliknutím lze upravit styl.</a:t>
            </a:r>
          </a:p>
        </p:txBody>
      </p:sp>
      <p:sp>
        <p:nvSpPr>
          <p:cNvPr id="3" name="Zástupný symbol pro text 2"/>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fld id="{92075E49-12D6-46BD-99EE-DF93224B1290}" type="datetime1">
              <a:rPr lang="cs-CZ"/>
              <a:pPr lvl="0"/>
              <a:t>8.12.2013</a:t>
            </a:fld>
            <a:endParaRPr lang="cs-CZ"/>
          </a:p>
        </p:txBody>
      </p:sp>
      <p:sp>
        <p:nvSpPr>
          <p:cNvPr id="5" name="Zástupný symbol pro zápatí 4"/>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endParaRPr lang="cs-CZ"/>
          </a:p>
        </p:txBody>
      </p:sp>
      <p:sp>
        <p:nvSpPr>
          <p:cNvPr id="6" name="Zástupný symbol pro číslo snímku 5"/>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fld id="{247A7DBD-82EE-43DA-AF94-F0912EE94411}" type="slidenum">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cs-CZ"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cs-CZ"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cs-CZ"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cs-CZ"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cs-CZ"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cs-CZ" sz="2000" b="0" i="0" u="none" strike="noStrike" kern="1200" cap="none" spc="0" baseline="0">
          <a:solidFill>
            <a:srgbClr val="000000"/>
          </a:solidFill>
          <a:uFillTx/>
          <a:latin typeface="Calibri"/>
          <a:ea typeface=""/>
          <a:cs typeface=""/>
        </a:defRPr>
      </a:lvl5pPr>
    </p:bodyStyle>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wmf"/><Relationship Id="rId5" Type="http://schemas.openxmlformats.org/officeDocument/2006/relationships/image" Target="../media/image5.jpeg"/><Relationship Id="rId4" Type="http://schemas.openxmlformats.org/officeDocument/2006/relationships/image" Target="../media/image4.jpeg"/><Relationship Id="rId9" Type="http://schemas.openxmlformats.org/officeDocument/2006/relationships/image" Target="../media/image9.wmf"/></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wmf"/><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wmf"/><Relationship Id="rId5" Type="http://schemas.openxmlformats.org/officeDocument/2006/relationships/image" Target="../media/image13.wmf"/><Relationship Id="rId4" Type="http://schemas.openxmlformats.org/officeDocument/2006/relationships/image" Target="../media/image12.wmf"/></Relationships>
</file>

<file path=ppt/slides/_rels/slide5.xml.rels><?xml version="1.0" encoding="UTF-8" standalone="yes"?>
<Relationships xmlns="http://schemas.openxmlformats.org/package/2006/relationships"><Relationship Id="rId8" Type="http://schemas.openxmlformats.org/officeDocument/2006/relationships/image" Target="../media/image22.wmf"/><Relationship Id="rId3" Type="http://schemas.openxmlformats.org/officeDocument/2006/relationships/image" Target="../media/image18.png"/><Relationship Id="rId7" Type="http://schemas.openxmlformats.org/officeDocument/2006/relationships/image" Target="../media/image15.wmf"/><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image" Target="../media/image24.wmf"/><Relationship Id="rId7" Type="http://schemas.openxmlformats.org/officeDocument/2006/relationships/image" Target="../media/image15.wmf"/><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7.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9.jpeg"/><Relationship Id="rId7" Type="http://schemas.openxmlformats.org/officeDocument/2006/relationships/image" Target="../media/image32.jpeg"/><Relationship Id="rId2" Type="http://schemas.openxmlformats.org/officeDocument/2006/relationships/image" Target="../media/image28.wmf"/><Relationship Id="rId1" Type="http://schemas.openxmlformats.org/officeDocument/2006/relationships/slideLayout" Target="../slideLayouts/slideLayout2.xml"/><Relationship Id="rId6" Type="http://schemas.openxmlformats.org/officeDocument/2006/relationships/image" Target="../media/image31.wmf"/><Relationship Id="rId5" Type="http://schemas.openxmlformats.org/officeDocument/2006/relationships/image" Target="../media/image15.wmf"/><Relationship Id="rId4" Type="http://schemas.openxmlformats.org/officeDocument/2006/relationships/image" Target="../media/image30.wmf"/><Relationship Id="rId9" Type="http://schemas.openxmlformats.org/officeDocument/2006/relationships/image" Target="../media/image34.png"/></Relationships>
</file>

<file path=ppt/slides/_rels/slide8.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40.jpe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28.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Zvířata a jejich přínos pro člověka</a:t>
            </a:r>
            <a:r>
              <a:rPr lang="cs-CZ" dirty="0"/>
              <a:t/>
            </a:r>
            <a:br>
              <a:rPr lang="cs-CZ" dirty="0"/>
            </a:br>
            <a:r>
              <a:rPr lang="cs-CZ" dirty="0" smtClean="0"/>
              <a:t>VY_32_INOVACE_1C_04</a:t>
            </a:r>
            <a:r>
              <a:rPr lang="cs-CZ" sz="4000" dirty="0"/>
              <a:t/>
            </a:r>
            <a:br>
              <a:rPr lang="cs-CZ" sz="4000" dirty="0"/>
            </a:br>
            <a:r>
              <a:rPr lang="cs-CZ" sz="3100" dirty="0"/>
              <a:t>Číslo projektu: CZ.1.07/1.5.00/34.1056</a:t>
            </a:r>
          </a:p>
        </p:txBody>
      </p:sp>
      <p:sp>
        <p:nvSpPr>
          <p:cNvPr id="3" name="Podnadpis 2"/>
          <p:cNvSpPr>
            <a:spLocks noGrp="1"/>
          </p:cNvSpPr>
          <p:nvPr>
            <p:ph type="subTitle" idx="1"/>
          </p:nvPr>
        </p:nvSpPr>
        <p:spPr/>
        <p:txBody>
          <a:bodyPr/>
          <a:lstStyle/>
          <a:p>
            <a:r>
              <a:rPr lang="cs-CZ"/>
              <a:t>Sada </a:t>
            </a:r>
            <a:r>
              <a:rPr lang="cs-CZ" smtClean="0"/>
              <a:t>3</a:t>
            </a:r>
          </a:p>
          <a:p>
            <a:r>
              <a:rPr lang="cs-CZ" smtClean="0"/>
              <a:t>Rodinná </a:t>
            </a:r>
            <a:r>
              <a:rPr lang="cs-CZ" dirty="0" smtClean="0"/>
              <a:t>a Občanská výchova</a:t>
            </a:r>
          </a:p>
          <a:p>
            <a:r>
              <a:rPr lang="cs-CZ" dirty="0" smtClean="0"/>
              <a:t>MŠ, ZŠ a </a:t>
            </a:r>
            <a:r>
              <a:rPr lang="cs-CZ" dirty="0" err="1" smtClean="0"/>
              <a:t>PrŠ</a:t>
            </a:r>
            <a:r>
              <a:rPr lang="cs-CZ" dirty="0" smtClean="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99141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16632"/>
            <a:ext cx="8229600" cy="6009531"/>
          </a:xfrm>
        </p:spPr>
        <p:txBody>
          <a:bodyPr>
            <a:normAutofit fontScale="55000" lnSpcReduction="20000"/>
          </a:bodyPr>
          <a:lstStyle/>
          <a:p>
            <a:pPr marL="0" indent="0">
              <a:buNone/>
            </a:pPr>
            <a:r>
              <a:rPr lang="cs-CZ" b="1" dirty="0" smtClean="0"/>
              <a:t>Anotace: </a:t>
            </a:r>
            <a:r>
              <a:rPr lang="cs-CZ" dirty="0" smtClean="0"/>
              <a:t>Tento materiál je určen k procvičování učiva o domácích zvířatech a jejich přínosu pro člověka. Na první straně si opakují názvy domácích zvířat. K tomuto účelu jsou použity fotografie i kreslené obrázky (generalizace).  Na druhé až šesté straně si opakují, jaký přínos pro člověka mají jednotlivá zvířata. Sedmá strana je interaktivní. Žáci přiřazují kliknutím obrázky zvířat nebo mohou pracovat pomocí rukopisných poznámek – škrtat nesprávné či kroužkovat správné obrázky. Interaktivní je i osmá strana. Zde již žáci pracují s textovým materiálem – přiřazují kliknutím názvy zvířat k příslušným větám. Na deváté straně plní podobný úkol. K názvům zvířat přiřazují správné věty pomocí rukopisných poznámek (Microsoft 2010).</a:t>
            </a:r>
          </a:p>
          <a:p>
            <a:pPr marL="0" indent="0">
              <a:buNone/>
            </a:pPr>
            <a:r>
              <a:rPr lang="cs-CZ" b="1" dirty="0" smtClean="0"/>
              <a:t>Délka trvání práce s tímto materiálem: </a:t>
            </a:r>
            <a:r>
              <a:rPr lang="cs-CZ" dirty="0"/>
              <a:t>Z</a:t>
            </a:r>
            <a:r>
              <a:rPr lang="cs-CZ" dirty="0" smtClean="0"/>
              <a:t>hruba 35 minut.</a:t>
            </a:r>
          </a:p>
          <a:p>
            <a:pPr marL="0" indent="0">
              <a:buNone/>
            </a:pPr>
            <a:r>
              <a:rPr lang="cs-CZ" b="1" dirty="0" smtClean="0"/>
              <a:t>Autor:</a:t>
            </a:r>
            <a:r>
              <a:rPr lang="cs-CZ" dirty="0" smtClean="0"/>
              <a:t> Daniela </a:t>
            </a:r>
            <a:r>
              <a:rPr lang="cs-CZ" dirty="0" err="1" smtClean="0"/>
              <a:t>Tájková</a:t>
            </a:r>
            <a:endParaRPr lang="cs-CZ" dirty="0" smtClean="0"/>
          </a:p>
          <a:p>
            <a:pPr marL="0" indent="0">
              <a:buNone/>
            </a:pPr>
            <a:r>
              <a:rPr lang="cs-CZ" b="1" dirty="0" smtClean="0"/>
              <a:t>Datum vytvoření: </a:t>
            </a:r>
            <a:r>
              <a:rPr lang="cs-CZ" dirty="0" smtClean="0"/>
              <a:t>Léto 2013</a:t>
            </a:r>
          </a:p>
          <a:p>
            <a:pPr marL="0" indent="0">
              <a:buNone/>
            </a:pPr>
            <a:r>
              <a:rPr lang="cs-CZ" b="1" dirty="0" smtClean="0"/>
              <a:t>Speciální </a:t>
            </a:r>
            <a:r>
              <a:rPr lang="cs-CZ" b="1" dirty="0"/>
              <a:t>vzdělávací potřeby: </a:t>
            </a:r>
            <a:r>
              <a:rPr lang="cs-CZ" dirty="0"/>
              <a:t>PAS, MP, kombinované postižení (MP v kombinaci se zdravotním znevýhodněním, MP v kombinaci s PAS), vícečetné </a:t>
            </a:r>
            <a:r>
              <a:rPr lang="cs-CZ" dirty="0" smtClean="0"/>
              <a:t>postižení</a:t>
            </a:r>
          </a:p>
          <a:p>
            <a:pPr marL="0" indent="0">
              <a:buNone/>
            </a:pPr>
            <a:r>
              <a:rPr lang="cs-CZ" b="1" dirty="0" smtClean="0"/>
              <a:t>Vzdělávací </a:t>
            </a:r>
            <a:r>
              <a:rPr lang="cs-CZ" b="1" dirty="0"/>
              <a:t>oblast: </a:t>
            </a:r>
            <a:r>
              <a:rPr lang="cs-CZ" dirty="0"/>
              <a:t>Člověk a </a:t>
            </a:r>
            <a:r>
              <a:rPr lang="cs-CZ" dirty="0" smtClean="0"/>
              <a:t>společnost</a:t>
            </a:r>
          </a:p>
          <a:p>
            <a:pPr marL="0" indent="0">
              <a:buNone/>
            </a:pPr>
            <a:r>
              <a:rPr lang="cs-CZ" b="1" dirty="0" smtClean="0"/>
              <a:t>Vyučovací předmět: </a:t>
            </a:r>
            <a:r>
              <a:rPr lang="cs-CZ" dirty="0" smtClean="0"/>
              <a:t>Rodinná a Občanská výchova</a:t>
            </a:r>
          </a:p>
          <a:p>
            <a:pPr marL="0" indent="0">
              <a:buNone/>
            </a:pPr>
            <a:r>
              <a:rPr lang="cs-CZ" b="1" dirty="0" smtClean="0"/>
              <a:t>Druh učebního materiálu</a:t>
            </a:r>
            <a:r>
              <a:rPr lang="cs-CZ" dirty="0" smtClean="0"/>
              <a:t>: Interaktivní DUM</a:t>
            </a:r>
          </a:p>
          <a:p>
            <a:pPr marL="0" indent="0">
              <a:buNone/>
            </a:pPr>
            <a:r>
              <a:rPr lang="cs-CZ" b="1" dirty="0" smtClean="0"/>
              <a:t>Inovace:</a:t>
            </a:r>
            <a:r>
              <a:rPr lang="cs-CZ" dirty="0" smtClean="0">
                <a:latin typeface="+mj-lt"/>
                <a:cs typeface="Times New Roman" pitchFamily="18" charset="0"/>
              </a:rPr>
              <a:t> </a:t>
            </a:r>
            <a:r>
              <a:rPr lang="cs-CZ" dirty="0">
                <a:latin typeface="+mj-lt"/>
                <a:cs typeface="Times New Roman" pitchFamily="18" charset="0"/>
              </a:rPr>
              <a:t>R</a:t>
            </a:r>
            <a:r>
              <a:rPr lang="cs-CZ" dirty="0" smtClean="0">
                <a:latin typeface="+mj-lt"/>
                <a:cs typeface="Times New Roman" pitchFamily="18" charset="0"/>
              </a:rPr>
              <a:t>ukopisné </a:t>
            </a:r>
            <a:r>
              <a:rPr lang="cs-CZ" dirty="0">
                <a:latin typeface="+mj-lt"/>
                <a:cs typeface="Times New Roman" pitchFamily="18" charset="0"/>
              </a:rPr>
              <a:t>poznámky v rámci nového softwaru Microsoft</a:t>
            </a:r>
            <a:endParaRPr lang="cs-CZ" b="1" dirty="0" smtClean="0">
              <a:latin typeface="+mj-lt"/>
            </a:endParaRPr>
          </a:p>
          <a:p>
            <a:pPr marL="0" indent="0">
              <a:buNone/>
            </a:pPr>
            <a:r>
              <a:rPr lang="cs-CZ" b="1" dirty="0" smtClean="0"/>
              <a:t>Cílová skupina: </a:t>
            </a:r>
            <a:r>
              <a:rPr lang="cs-CZ" dirty="0" smtClean="0"/>
              <a:t>Žák (PAS</a:t>
            </a:r>
            <a:r>
              <a:rPr lang="cs-CZ" dirty="0"/>
              <a:t>, MP, kombinované postižení </a:t>
            </a:r>
            <a:r>
              <a:rPr lang="cs-CZ" dirty="0" smtClean="0"/>
              <a:t>- MP </a:t>
            </a:r>
            <a:r>
              <a:rPr lang="cs-CZ" dirty="0"/>
              <a:t>v kombinaci se zdravotním znevýhodněním, MP v kombinaci </a:t>
            </a:r>
            <a:r>
              <a:rPr lang="cs-CZ"/>
              <a:t>s </a:t>
            </a:r>
            <a:r>
              <a:rPr lang="cs-CZ" smtClean="0"/>
              <a:t>PAS, </a:t>
            </a:r>
            <a:r>
              <a:rPr lang="cs-CZ"/>
              <a:t>vícečetné </a:t>
            </a:r>
            <a:r>
              <a:rPr lang="cs-CZ" smtClean="0"/>
              <a:t>postižení)</a:t>
            </a:r>
            <a:endParaRPr lang="cs-CZ" dirty="0"/>
          </a:p>
          <a:p>
            <a:pPr marL="0" indent="0">
              <a:buNone/>
            </a:pPr>
            <a:r>
              <a:rPr lang="cs-CZ" b="1" dirty="0" smtClean="0"/>
              <a:t>Stupeň a typ vzdělávání: </a:t>
            </a:r>
            <a:r>
              <a:rPr lang="cs-CZ" dirty="0" smtClean="0"/>
              <a:t>Praktická škola jednoletá</a:t>
            </a:r>
          </a:p>
        </p:txBody>
      </p:sp>
    </p:spTree>
    <p:extLst>
      <p:ext uri="{BB962C8B-B14F-4D97-AF65-F5344CB8AC3E}">
        <p14:creationId xmlns:p14="http://schemas.microsoft.com/office/powerpoint/2010/main" val="27644005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ovéPole 3"/>
          <p:cNvSpPr txBox="1"/>
          <p:nvPr/>
        </p:nvSpPr>
        <p:spPr>
          <a:xfrm>
            <a:off x="179515" y="332658"/>
            <a:ext cx="3715828"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000000"/>
                </a:solidFill>
                <a:uFillTx/>
                <a:latin typeface="Calibri"/>
                <a:ea typeface=""/>
                <a:cs typeface=""/>
              </a:rPr>
              <a:t>Zopakuj si názvy domácích zvířat:</a:t>
            </a:r>
          </a:p>
        </p:txBody>
      </p:sp>
      <p:sp>
        <p:nvSpPr>
          <p:cNvPr id="3" name="TextovéPole 4"/>
          <p:cNvSpPr txBox="1"/>
          <p:nvPr/>
        </p:nvSpPr>
        <p:spPr>
          <a:xfrm>
            <a:off x="276532" y="1397971"/>
            <a:ext cx="1003800"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0000"/>
                </a:solidFill>
                <a:uFillTx/>
                <a:latin typeface="Calibri"/>
                <a:ea typeface=""/>
                <a:cs typeface=""/>
              </a:rPr>
              <a:t>PRASE</a:t>
            </a:r>
          </a:p>
        </p:txBody>
      </p:sp>
      <p:sp>
        <p:nvSpPr>
          <p:cNvPr id="4" name="TextovéPole 5"/>
          <p:cNvSpPr txBox="1"/>
          <p:nvPr/>
        </p:nvSpPr>
        <p:spPr>
          <a:xfrm>
            <a:off x="307604" y="3242590"/>
            <a:ext cx="1048615"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0000"/>
                </a:solidFill>
                <a:uFillTx/>
                <a:latin typeface="Calibri"/>
                <a:ea typeface=""/>
                <a:cs typeface=""/>
              </a:rPr>
              <a:t>KRÁVA</a:t>
            </a:r>
          </a:p>
        </p:txBody>
      </p:sp>
      <p:sp>
        <p:nvSpPr>
          <p:cNvPr id="5" name="TextovéPole 6"/>
          <p:cNvSpPr txBox="1"/>
          <p:nvPr/>
        </p:nvSpPr>
        <p:spPr>
          <a:xfrm>
            <a:off x="402720" y="5517233"/>
            <a:ext cx="751426"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0000"/>
                </a:solidFill>
                <a:uFillTx/>
                <a:latin typeface="Calibri"/>
                <a:ea typeface=""/>
                <a:cs typeface=""/>
              </a:rPr>
              <a:t>KŮŇ</a:t>
            </a:r>
          </a:p>
        </p:txBody>
      </p:sp>
      <p:sp>
        <p:nvSpPr>
          <p:cNvPr id="6" name="TextovéPole 7"/>
          <p:cNvSpPr txBox="1"/>
          <p:nvPr/>
        </p:nvSpPr>
        <p:spPr>
          <a:xfrm>
            <a:off x="5478545" y="2170566"/>
            <a:ext cx="1170514"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0000"/>
                </a:solidFill>
                <a:uFillTx/>
                <a:latin typeface="Calibri"/>
                <a:ea typeface=""/>
                <a:cs typeface=""/>
              </a:rPr>
              <a:t>SLEPICE</a:t>
            </a:r>
          </a:p>
        </p:txBody>
      </p:sp>
      <p:sp>
        <p:nvSpPr>
          <p:cNvPr id="7" name="TextovéPole 8"/>
          <p:cNvSpPr txBox="1"/>
          <p:nvPr/>
        </p:nvSpPr>
        <p:spPr>
          <a:xfrm>
            <a:off x="5571457" y="3975445"/>
            <a:ext cx="879789"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0000"/>
                </a:solidFill>
                <a:uFillTx/>
                <a:latin typeface="Calibri"/>
                <a:ea typeface=""/>
                <a:cs typeface=""/>
              </a:rPr>
              <a:t>OVCE</a:t>
            </a:r>
          </a:p>
        </p:txBody>
      </p:sp>
      <p:sp>
        <p:nvSpPr>
          <p:cNvPr id="8" name="TextovéPole 9"/>
          <p:cNvSpPr txBox="1"/>
          <p:nvPr/>
        </p:nvSpPr>
        <p:spPr>
          <a:xfrm>
            <a:off x="5690494" y="705066"/>
            <a:ext cx="641716"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0000"/>
                </a:solidFill>
                <a:uFillTx/>
                <a:latin typeface="Calibri"/>
                <a:ea typeface=""/>
                <a:cs typeface=""/>
              </a:rPr>
              <a:t>PES</a:t>
            </a:r>
          </a:p>
        </p:txBody>
      </p:sp>
      <p:sp>
        <p:nvSpPr>
          <p:cNvPr id="9" name="TextovéPole 10"/>
          <p:cNvSpPr txBox="1"/>
          <p:nvPr/>
        </p:nvSpPr>
        <p:spPr>
          <a:xfrm>
            <a:off x="5478545" y="5587093"/>
            <a:ext cx="1065614"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0000"/>
                </a:solidFill>
                <a:uFillTx/>
                <a:latin typeface="Calibri"/>
                <a:ea typeface=""/>
                <a:cs typeface=""/>
              </a:rPr>
              <a:t>KOČKA</a:t>
            </a:r>
          </a:p>
        </p:txBody>
      </p:sp>
      <p:pic>
        <p:nvPicPr>
          <p:cNvPr id="10" name="Picture 6" descr="C:\Users\pc\AppData\Local\Microsoft\Windows\Temporary Internet Files\Content.IE5\SSWO048N\MP900407147[1].jpg"/>
          <p:cNvPicPr>
            <a:picLocks noChangeAspect="1"/>
          </p:cNvPicPr>
          <p:nvPr/>
        </p:nvPicPr>
        <p:blipFill>
          <a:blip r:embed="rId3"/>
          <a:srcRect/>
          <a:stretch>
            <a:fillRect/>
          </a:stretch>
        </p:blipFill>
        <p:spPr>
          <a:xfrm>
            <a:off x="1691676" y="3068964"/>
            <a:ext cx="1558265" cy="1038849"/>
          </a:xfrm>
          <a:prstGeom prst="rect">
            <a:avLst/>
          </a:prstGeom>
          <a:noFill/>
          <a:ln>
            <a:noFill/>
          </a:ln>
        </p:spPr>
      </p:pic>
      <p:pic>
        <p:nvPicPr>
          <p:cNvPr id="11" name="Picture 12" descr="C:\Users\pc\AppData\Local\Microsoft\Windows\Temporary Internet Files\Content.IE5\W3EC231V\MP900262561[1].jpg"/>
          <p:cNvPicPr>
            <a:picLocks noChangeAspect="1"/>
          </p:cNvPicPr>
          <p:nvPr/>
        </p:nvPicPr>
        <p:blipFill>
          <a:blip r:embed="rId4"/>
          <a:srcRect/>
          <a:stretch>
            <a:fillRect/>
          </a:stretch>
        </p:blipFill>
        <p:spPr>
          <a:xfrm>
            <a:off x="1691676" y="5301206"/>
            <a:ext cx="1558265" cy="1033436"/>
          </a:xfrm>
          <a:prstGeom prst="rect">
            <a:avLst/>
          </a:prstGeom>
          <a:noFill/>
          <a:ln>
            <a:noFill/>
          </a:ln>
        </p:spPr>
      </p:pic>
      <p:pic>
        <p:nvPicPr>
          <p:cNvPr id="12" name="Picture 18" descr="C:\Users\pc\AppData\Local\Microsoft\Windows\Temporary Internet Files\Content.IE5\I0284AEK\MP900227746[1].jpg"/>
          <p:cNvPicPr>
            <a:picLocks noChangeAspect="1"/>
          </p:cNvPicPr>
          <p:nvPr/>
        </p:nvPicPr>
        <p:blipFill>
          <a:blip r:embed="rId5"/>
          <a:srcRect/>
          <a:stretch>
            <a:fillRect/>
          </a:stretch>
        </p:blipFill>
        <p:spPr>
          <a:xfrm>
            <a:off x="6732242" y="3717328"/>
            <a:ext cx="1700253" cy="1124647"/>
          </a:xfrm>
          <a:prstGeom prst="rect">
            <a:avLst/>
          </a:prstGeom>
          <a:noFill/>
          <a:ln>
            <a:noFill/>
          </a:ln>
        </p:spPr>
      </p:pic>
      <p:pic>
        <p:nvPicPr>
          <p:cNvPr id="13" name="Picture 9" descr="C:\Users\pc\AppData\Local\Microsoft\Windows\Temporary Internet Files\Content.IE5\BWREW4RW\MC900038516[1].wmf"/>
          <p:cNvPicPr>
            <a:picLocks noChangeAspect="1"/>
          </p:cNvPicPr>
          <p:nvPr/>
        </p:nvPicPr>
        <p:blipFill>
          <a:blip r:embed="rId6"/>
          <a:srcRect/>
          <a:stretch>
            <a:fillRect/>
          </a:stretch>
        </p:blipFill>
        <p:spPr>
          <a:xfrm>
            <a:off x="6948260" y="1984037"/>
            <a:ext cx="850620" cy="1218602"/>
          </a:xfrm>
          <a:prstGeom prst="rect">
            <a:avLst/>
          </a:prstGeom>
          <a:noFill/>
          <a:ln>
            <a:noFill/>
          </a:ln>
        </p:spPr>
      </p:pic>
      <p:pic>
        <p:nvPicPr>
          <p:cNvPr id="14" name="Picture 2" descr="C:\Users\pc\AppData\Local\Microsoft\Windows\Temporary Internet Files\Content.IE5\I0284AEK\MP900444804[1].jpg"/>
          <p:cNvPicPr>
            <a:picLocks noChangeAspect="1"/>
          </p:cNvPicPr>
          <p:nvPr/>
        </p:nvPicPr>
        <p:blipFill>
          <a:blip r:embed="rId7"/>
          <a:srcRect/>
          <a:stretch>
            <a:fillRect/>
          </a:stretch>
        </p:blipFill>
        <p:spPr>
          <a:xfrm>
            <a:off x="6948260" y="188640"/>
            <a:ext cx="1041007" cy="1365885"/>
          </a:xfrm>
          <a:prstGeom prst="rect">
            <a:avLst/>
          </a:prstGeom>
          <a:noFill/>
          <a:ln>
            <a:noFill/>
          </a:ln>
        </p:spPr>
      </p:pic>
      <p:pic>
        <p:nvPicPr>
          <p:cNvPr id="15" name="Picture 3" descr="C:\Users\pc\AppData\Local\Microsoft\Windows\Temporary Internet Files\Content.IE5\SSWO048N\MP900262250[1].jpg"/>
          <p:cNvPicPr>
            <a:picLocks noChangeAspect="1"/>
          </p:cNvPicPr>
          <p:nvPr/>
        </p:nvPicPr>
        <p:blipFill>
          <a:blip r:embed="rId8"/>
          <a:srcRect/>
          <a:stretch>
            <a:fillRect/>
          </a:stretch>
        </p:blipFill>
        <p:spPr>
          <a:xfrm>
            <a:off x="6956142" y="5517233"/>
            <a:ext cx="1062368" cy="1053608"/>
          </a:xfrm>
          <a:prstGeom prst="rect">
            <a:avLst/>
          </a:prstGeom>
          <a:noFill/>
          <a:ln>
            <a:noFill/>
          </a:ln>
        </p:spPr>
      </p:pic>
      <p:pic>
        <p:nvPicPr>
          <p:cNvPr id="16" name="Picture 7" descr="C:\Users\pc\AppData\Local\Microsoft\Windows\Temporary Internet Files\Content.IE5\J12X6UJ6\MC900026909[1].wmf"/>
          <p:cNvPicPr>
            <a:picLocks noChangeAspect="1"/>
          </p:cNvPicPr>
          <p:nvPr/>
        </p:nvPicPr>
        <p:blipFill>
          <a:blip r:embed="rId9"/>
          <a:srcRect/>
          <a:stretch>
            <a:fillRect/>
          </a:stretch>
        </p:blipFill>
        <p:spPr>
          <a:xfrm>
            <a:off x="1691676" y="1235756"/>
            <a:ext cx="1440161" cy="817793"/>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BFECE"/>
        </a:solidFill>
        <a:effectLst/>
      </p:bgPr>
    </p:bg>
    <p:spTree>
      <p:nvGrpSpPr>
        <p:cNvPr id="1" name=""/>
        <p:cNvGrpSpPr/>
        <p:nvPr/>
      </p:nvGrpSpPr>
      <p:grpSpPr>
        <a:xfrm>
          <a:off x="0" y="0"/>
          <a:ext cx="0" cy="0"/>
          <a:chOff x="0" y="0"/>
          <a:chExt cx="0" cy="0"/>
        </a:xfrm>
      </p:grpSpPr>
      <p:sp>
        <p:nvSpPr>
          <p:cNvPr id="2" name="TextovéPole 3"/>
          <p:cNvSpPr txBox="1"/>
          <p:nvPr/>
        </p:nvSpPr>
        <p:spPr>
          <a:xfrm>
            <a:off x="111895" y="153875"/>
            <a:ext cx="4193840"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Prase</a:t>
            </a:r>
            <a:r>
              <a:rPr lang="cs-CZ" sz="2800" b="1" i="0" u="none" strike="noStrike" kern="1200" cap="none" spc="0" baseline="0">
                <a:solidFill>
                  <a:srgbClr val="000000"/>
                </a:solidFill>
                <a:uFillTx/>
                <a:latin typeface="Calibri"/>
                <a:ea typeface=""/>
                <a:cs typeface=""/>
              </a:rPr>
              <a:t> chováme pro maso</a:t>
            </a:r>
            <a:r>
              <a:rPr lang="cs-CZ" sz="1800" b="0" i="0" u="none" strike="noStrike" kern="1200" cap="none" spc="0" baseline="0">
                <a:solidFill>
                  <a:srgbClr val="000000"/>
                </a:solidFill>
                <a:uFillTx/>
                <a:latin typeface="Calibri"/>
                <a:ea typeface=""/>
                <a:cs typeface=""/>
              </a:rPr>
              <a:t>.</a:t>
            </a:r>
          </a:p>
        </p:txBody>
      </p:sp>
      <p:pic>
        <p:nvPicPr>
          <p:cNvPr id="3" name="Picture 2" descr="C:\Users\pc\AppData\Local\Microsoft\Windows\Temporary Internet Files\Content.IE5\0MO71SHS\MP900178658[1].jpg"/>
          <p:cNvPicPr>
            <a:picLocks noChangeAspect="1"/>
          </p:cNvPicPr>
          <p:nvPr/>
        </p:nvPicPr>
        <p:blipFill>
          <a:blip r:embed="rId2"/>
          <a:srcRect/>
          <a:stretch>
            <a:fillRect/>
          </a:stretch>
        </p:blipFill>
        <p:spPr>
          <a:xfrm>
            <a:off x="2699793" y="1120816"/>
            <a:ext cx="3132322" cy="2093655"/>
          </a:xfrm>
          <a:prstGeom prst="rect">
            <a:avLst/>
          </a:prstGeom>
          <a:noFill/>
          <a:ln>
            <a:noFill/>
          </a:ln>
        </p:spPr>
      </p:pic>
      <p:pic>
        <p:nvPicPr>
          <p:cNvPr id="4" name="Picture 9" descr="C:\Users\pc\AppData\Local\Microsoft\Windows\Temporary Internet Files\Content.IE5\GI12HMPS\MP900422136[1].jpg"/>
          <p:cNvPicPr>
            <a:picLocks noChangeAspect="1"/>
          </p:cNvPicPr>
          <p:nvPr/>
        </p:nvPicPr>
        <p:blipFill>
          <a:blip r:embed="rId3"/>
          <a:srcRect/>
          <a:stretch>
            <a:fillRect/>
          </a:stretch>
        </p:blipFill>
        <p:spPr>
          <a:xfrm>
            <a:off x="611559" y="1700811"/>
            <a:ext cx="806409" cy="1203725"/>
          </a:xfrm>
          <a:prstGeom prst="rect">
            <a:avLst/>
          </a:prstGeom>
          <a:noFill/>
          <a:ln>
            <a:noFill/>
          </a:ln>
        </p:spPr>
      </p:pic>
      <p:pic>
        <p:nvPicPr>
          <p:cNvPr id="5" name="Picture 10" descr="C:\Users\pc\AppData\Local\Microsoft\Windows\Temporary Internet Files\Content.IE5\XSR1XRGT\MC900290480[1].wmf"/>
          <p:cNvPicPr>
            <a:picLocks noChangeAspect="1"/>
          </p:cNvPicPr>
          <p:nvPr/>
        </p:nvPicPr>
        <p:blipFill>
          <a:blip r:embed="rId4"/>
          <a:srcRect/>
          <a:stretch>
            <a:fillRect/>
          </a:stretch>
        </p:blipFill>
        <p:spPr>
          <a:xfrm>
            <a:off x="981215" y="3988064"/>
            <a:ext cx="1069217" cy="1094399"/>
          </a:xfrm>
          <a:prstGeom prst="rect">
            <a:avLst/>
          </a:prstGeom>
          <a:noFill/>
          <a:ln>
            <a:noFill/>
          </a:ln>
        </p:spPr>
      </p:pic>
      <p:pic>
        <p:nvPicPr>
          <p:cNvPr id="6" name="Picture 11" descr="C:\Users\pc\AppData\Local\Microsoft\Windows\Temporary Internet Files\Content.IE5\MFSGWU2F\MC900413024[1].wmf"/>
          <p:cNvPicPr>
            <a:picLocks noChangeAspect="1"/>
          </p:cNvPicPr>
          <p:nvPr/>
        </p:nvPicPr>
        <p:blipFill>
          <a:blip r:embed="rId5"/>
          <a:srcRect/>
          <a:stretch>
            <a:fillRect/>
          </a:stretch>
        </p:blipFill>
        <p:spPr>
          <a:xfrm>
            <a:off x="2699793" y="5267291"/>
            <a:ext cx="1093192" cy="529995"/>
          </a:xfrm>
          <a:prstGeom prst="rect">
            <a:avLst/>
          </a:prstGeom>
          <a:noFill/>
          <a:ln>
            <a:noFill/>
          </a:ln>
        </p:spPr>
      </p:pic>
      <p:pic>
        <p:nvPicPr>
          <p:cNvPr id="7" name="Picture 12" descr="C:\Users\pc\AppData\Local\Microsoft\Windows\Temporary Internet Files\Content.IE5\J12X6UJ6\MC900430335[1].wmf"/>
          <p:cNvPicPr>
            <a:picLocks noChangeAspect="1"/>
          </p:cNvPicPr>
          <p:nvPr/>
        </p:nvPicPr>
        <p:blipFill>
          <a:blip r:embed="rId6"/>
          <a:srcRect/>
          <a:stretch>
            <a:fillRect/>
          </a:stretch>
        </p:blipFill>
        <p:spPr>
          <a:xfrm>
            <a:off x="6516215" y="3536103"/>
            <a:ext cx="1312337" cy="1312337"/>
          </a:xfrm>
          <a:prstGeom prst="rect">
            <a:avLst/>
          </a:prstGeom>
          <a:noFill/>
          <a:ln>
            <a:noFill/>
          </a:ln>
        </p:spPr>
      </p:pic>
      <p:pic>
        <p:nvPicPr>
          <p:cNvPr id="8" name="Picture 13" descr="C:\Users\pc\AppData\Local\Microsoft\Windows\Temporary Internet Files\Content.IE5\0MO71SHS\MC900089938[1].wmf"/>
          <p:cNvPicPr>
            <a:picLocks noChangeAspect="1"/>
          </p:cNvPicPr>
          <p:nvPr/>
        </p:nvPicPr>
        <p:blipFill>
          <a:blip r:embed="rId7"/>
          <a:srcRect/>
          <a:stretch>
            <a:fillRect/>
          </a:stretch>
        </p:blipFill>
        <p:spPr>
          <a:xfrm>
            <a:off x="7020086" y="1556793"/>
            <a:ext cx="1368911" cy="1014846"/>
          </a:xfrm>
          <a:prstGeom prst="rect">
            <a:avLst/>
          </a:prstGeom>
          <a:noFill/>
          <a:ln>
            <a:noFill/>
          </a:ln>
        </p:spPr>
      </p:pic>
      <p:pic>
        <p:nvPicPr>
          <p:cNvPr id="9" name="Picture 14" descr="C:\Users\pc\AppData\Local\Microsoft\Windows\Temporary Internet Files\Content.IE5\J12X6UJ6\MC900441747[1].png"/>
          <p:cNvPicPr>
            <a:picLocks noChangeAspect="1"/>
          </p:cNvPicPr>
          <p:nvPr/>
        </p:nvPicPr>
        <p:blipFill>
          <a:blip r:embed="rId8"/>
          <a:srcRect/>
          <a:stretch>
            <a:fillRect/>
          </a:stretch>
        </p:blipFill>
        <p:spPr>
          <a:xfrm>
            <a:off x="4644009" y="4855500"/>
            <a:ext cx="941786" cy="941786"/>
          </a:xfrm>
          <a:prstGeom prst="rect">
            <a:avLst/>
          </a:prstGeom>
          <a:noFill/>
          <a:ln>
            <a:noFill/>
          </a:ln>
        </p:spPr>
      </p:pic>
      <p:cxnSp>
        <p:nvCxnSpPr>
          <p:cNvPr id="10" name="Přímá spojnice se šipkou 18"/>
          <p:cNvCxnSpPr/>
          <p:nvPr/>
        </p:nvCxnSpPr>
        <p:spPr>
          <a:xfrm flipH="1">
            <a:off x="1691676" y="2167640"/>
            <a:ext cx="936108" cy="0"/>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1" name="Přímá spojnice se šipkou 20"/>
          <p:cNvCxnSpPr/>
          <p:nvPr/>
        </p:nvCxnSpPr>
        <p:spPr>
          <a:xfrm flipH="1">
            <a:off x="2208815" y="3356990"/>
            <a:ext cx="562987" cy="631074"/>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2" name="Přímá spojnice se šipkou 22"/>
          <p:cNvCxnSpPr/>
          <p:nvPr/>
        </p:nvCxnSpPr>
        <p:spPr>
          <a:xfrm flipH="1">
            <a:off x="3347865" y="3284982"/>
            <a:ext cx="72009" cy="1797481"/>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3" name="Přímá spojnice se šipkou 25"/>
          <p:cNvCxnSpPr/>
          <p:nvPr/>
        </p:nvCxnSpPr>
        <p:spPr>
          <a:xfrm>
            <a:off x="4427981" y="3284982"/>
            <a:ext cx="576063" cy="1656188"/>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4" name="Přímá spojnice se šipkou 27"/>
          <p:cNvCxnSpPr/>
          <p:nvPr/>
        </p:nvCxnSpPr>
        <p:spPr>
          <a:xfrm>
            <a:off x="5508107" y="3356990"/>
            <a:ext cx="864090" cy="756081"/>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5" name="Přímá spojnice se šipkou 2048"/>
          <p:cNvCxnSpPr/>
          <p:nvPr/>
        </p:nvCxnSpPr>
        <p:spPr>
          <a:xfrm>
            <a:off x="5940152" y="2167640"/>
            <a:ext cx="936108" cy="0"/>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sp>
        <p:nvSpPr>
          <p:cNvPr id="16" name="TextovéPole 1"/>
          <p:cNvSpPr txBox="1"/>
          <p:nvPr/>
        </p:nvSpPr>
        <p:spPr>
          <a:xfrm>
            <a:off x="539550" y="6021287"/>
            <a:ext cx="7255251"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000000"/>
                </a:solidFill>
                <a:uFillTx/>
                <a:latin typeface="Calibri"/>
                <a:ea typeface=""/>
                <a:cs typeface=""/>
              </a:rPr>
              <a:t>Maso pak dále zpracováváme –pečeme, vaříme, smažíme a udíme.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000000"/>
                </a:solidFill>
                <a:uFillTx/>
                <a:latin typeface="Calibri"/>
                <a:ea typeface=""/>
                <a:cs typeface=""/>
              </a:rPr>
              <a:t>Vyrábíme z něj uzeniny – salámy, klobásy, jitrnice a jelita.</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EEADA"/>
        </a:solidFill>
        <a:effectLst/>
      </p:bgPr>
    </p:bg>
    <p:spTree>
      <p:nvGrpSpPr>
        <p:cNvPr id="1" name=""/>
        <p:cNvGrpSpPr/>
        <p:nvPr/>
      </p:nvGrpSpPr>
      <p:grpSpPr>
        <a:xfrm>
          <a:off x="0" y="0"/>
          <a:ext cx="0" cy="0"/>
          <a:chOff x="0" y="0"/>
          <a:chExt cx="0" cy="0"/>
        </a:xfrm>
      </p:grpSpPr>
      <p:sp>
        <p:nvSpPr>
          <p:cNvPr id="2" name="TextovéPole 6"/>
          <p:cNvSpPr txBox="1"/>
          <p:nvPr/>
        </p:nvSpPr>
        <p:spPr>
          <a:xfrm>
            <a:off x="1043604" y="226597"/>
            <a:ext cx="5785939"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Kráva</a:t>
            </a:r>
            <a:r>
              <a:rPr lang="cs-CZ" sz="2800" b="1" i="0" u="none" strike="noStrike" kern="1200" cap="none" spc="0" baseline="0">
                <a:solidFill>
                  <a:srgbClr val="000000"/>
                </a:solidFill>
                <a:uFillTx/>
                <a:latin typeface="Calibri"/>
                <a:ea typeface=""/>
                <a:cs typeface=""/>
              </a:rPr>
              <a:t> nám dává mléko, maso a kůži.</a:t>
            </a:r>
          </a:p>
        </p:txBody>
      </p:sp>
      <p:pic>
        <p:nvPicPr>
          <p:cNvPr id="3" name="Picture 15" descr="C:\Users\pc\AppData\Local\Microsoft\Windows\Temporary Internet Files\Content.IE5\G9HC2RKH\MP900178988[1].jpg"/>
          <p:cNvPicPr>
            <a:picLocks noChangeAspect="1"/>
          </p:cNvPicPr>
          <p:nvPr/>
        </p:nvPicPr>
        <p:blipFill>
          <a:blip r:embed="rId2"/>
          <a:srcRect/>
          <a:stretch>
            <a:fillRect/>
          </a:stretch>
        </p:blipFill>
        <p:spPr>
          <a:xfrm>
            <a:off x="3233958" y="1066044"/>
            <a:ext cx="1892625" cy="2838937"/>
          </a:xfrm>
          <a:prstGeom prst="rect">
            <a:avLst/>
          </a:prstGeom>
          <a:noFill/>
          <a:ln>
            <a:noFill/>
          </a:ln>
        </p:spPr>
      </p:pic>
      <p:pic>
        <p:nvPicPr>
          <p:cNvPr id="4" name="Picture 18" descr="C:\Users\pc\AppData\Local\Microsoft\Windows\Temporary Internet Files\Content.IE5\I0284AEK\MC900441751[1].png"/>
          <p:cNvPicPr>
            <a:picLocks noChangeAspect="1"/>
          </p:cNvPicPr>
          <p:nvPr/>
        </p:nvPicPr>
        <p:blipFill>
          <a:blip r:embed="rId3"/>
          <a:srcRect/>
          <a:stretch>
            <a:fillRect/>
          </a:stretch>
        </p:blipFill>
        <p:spPr>
          <a:xfrm>
            <a:off x="1907703" y="4967532"/>
            <a:ext cx="1371600" cy="1371600"/>
          </a:xfrm>
          <a:prstGeom prst="rect">
            <a:avLst/>
          </a:prstGeom>
          <a:noFill/>
          <a:ln>
            <a:noFill/>
          </a:ln>
        </p:spPr>
      </p:pic>
      <p:pic>
        <p:nvPicPr>
          <p:cNvPr id="5" name="Picture 19" descr="C:\Users\pc\AppData\Local\Microsoft\Windows\Temporary Internet Files\Content.IE5\UBCK7WHC\MP900448644[1].jpg"/>
          <p:cNvPicPr>
            <a:picLocks noChangeAspect="1"/>
          </p:cNvPicPr>
          <p:nvPr/>
        </p:nvPicPr>
        <p:blipFill>
          <a:blip r:embed="rId4"/>
          <a:srcRect/>
          <a:stretch>
            <a:fillRect/>
          </a:stretch>
        </p:blipFill>
        <p:spPr>
          <a:xfrm>
            <a:off x="4251447" y="4967532"/>
            <a:ext cx="1409437" cy="910742"/>
          </a:xfrm>
          <a:prstGeom prst="rect">
            <a:avLst/>
          </a:prstGeom>
          <a:noFill/>
          <a:ln>
            <a:noFill/>
          </a:ln>
        </p:spPr>
      </p:pic>
      <p:pic>
        <p:nvPicPr>
          <p:cNvPr id="6" name="Picture 2" descr="C:\Users\pc\AppData\Local\Microsoft\Windows\Temporary Internet Files\Content.IE5\SSWO048N\MP900431028[1].jpg"/>
          <p:cNvPicPr>
            <a:picLocks noChangeAspect="1"/>
          </p:cNvPicPr>
          <p:nvPr/>
        </p:nvPicPr>
        <p:blipFill>
          <a:blip r:embed="rId5"/>
          <a:srcRect/>
          <a:stretch>
            <a:fillRect/>
          </a:stretch>
        </p:blipFill>
        <p:spPr>
          <a:xfrm>
            <a:off x="899595" y="1556793"/>
            <a:ext cx="1133554" cy="1131341"/>
          </a:xfrm>
          <a:prstGeom prst="rect">
            <a:avLst/>
          </a:prstGeom>
          <a:noFill/>
          <a:ln>
            <a:noFill/>
          </a:ln>
        </p:spPr>
      </p:pic>
      <p:pic>
        <p:nvPicPr>
          <p:cNvPr id="7" name="Picture 3" descr="C:\Users\pc\AppData\Local\Microsoft\Windows\Temporary Internet Files\Content.IE5\XSR1XRGT\MP900321172[1].jpg"/>
          <p:cNvPicPr>
            <a:picLocks noChangeAspect="1"/>
          </p:cNvPicPr>
          <p:nvPr/>
        </p:nvPicPr>
        <p:blipFill>
          <a:blip r:embed="rId6"/>
          <a:srcRect/>
          <a:stretch>
            <a:fillRect/>
          </a:stretch>
        </p:blipFill>
        <p:spPr>
          <a:xfrm>
            <a:off x="1259631" y="3310384"/>
            <a:ext cx="848544" cy="1189204"/>
          </a:xfrm>
          <a:prstGeom prst="rect">
            <a:avLst/>
          </a:prstGeom>
          <a:noFill/>
          <a:ln>
            <a:noFill/>
          </a:ln>
        </p:spPr>
      </p:pic>
      <p:pic>
        <p:nvPicPr>
          <p:cNvPr id="8" name="Picture 13" descr="C:\Users\pc\AppData\Local\Microsoft\Windows\Temporary Internet Files\Content.IE5\0MO71SHS\MC900089938[1].wmf"/>
          <p:cNvPicPr>
            <a:picLocks noChangeAspect="1"/>
          </p:cNvPicPr>
          <p:nvPr/>
        </p:nvPicPr>
        <p:blipFill>
          <a:blip r:embed="rId7"/>
          <a:srcRect/>
          <a:stretch>
            <a:fillRect/>
          </a:stretch>
        </p:blipFill>
        <p:spPr>
          <a:xfrm>
            <a:off x="6084170" y="3397562"/>
            <a:ext cx="1368911" cy="1014846"/>
          </a:xfrm>
          <a:prstGeom prst="rect">
            <a:avLst/>
          </a:prstGeom>
          <a:noFill/>
          <a:ln>
            <a:noFill/>
          </a:ln>
        </p:spPr>
      </p:pic>
      <p:pic>
        <p:nvPicPr>
          <p:cNvPr id="9" name="Picture 4" descr="C:\Users\pc\AppData\Local\Microsoft\Windows\Temporary Internet Files\Content.IE5\J12X6UJ6\MC900436674[1].wmf"/>
          <p:cNvPicPr>
            <a:picLocks noChangeAspect="1"/>
          </p:cNvPicPr>
          <p:nvPr/>
        </p:nvPicPr>
        <p:blipFill>
          <a:blip r:embed="rId8"/>
          <a:srcRect/>
          <a:stretch>
            <a:fillRect/>
          </a:stretch>
        </p:blipFill>
        <p:spPr>
          <a:xfrm>
            <a:off x="6383490" y="1703911"/>
            <a:ext cx="770263" cy="984223"/>
          </a:xfrm>
          <a:prstGeom prst="rect">
            <a:avLst/>
          </a:prstGeom>
          <a:noFill/>
          <a:ln>
            <a:noFill/>
          </a:ln>
        </p:spPr>
      </p:pic>
      <p:cxnSp>
        <p:nvCxnSpPr>
          <p:cNvPr id="10" name="Přímá spojnice se šipkou 13"/>
          <p:cNvCxnSpPr/>
          <p:nvPr/>
        </p:nvCxnSpPr>
        <p:spPr>
          <a:xfrm flipH="1">
            <a:off x="2195739" y="2196023"/>
            <a:ext cx="936099" cy="0"/>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1" name="Přímá spojnice se šipkou 16"/>
          <p:cNvCxnSpPr/>
          <p:nvPr/>
        </p:nvCxnSpPr>
        <p:spPr>
          <a:xfrm flipH="1">
            <a:off x="2339748" y="3278215"/>
            <a:ext cx="792090" cy="594607"/>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2" name="Přímá spojnice se šipkou 18"/>
          <p:cNvCxnSpPr/>
          <p:nvPr/>
        </p:nvCxnSpPr>
        <p:spPr>
          <a:xfrm flipH="1">
            <a:off x="2884191" y="4005062"/>
            <a:ext cx="679701" cy="1080117"/>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3" name="Přímá spojnice se šipkou 20"/>
          <p:cNvCxnSpPr/>
          <p:nvPr/>
        </p:nvCxnSpPr>
        <p:spPr>
          <a:xfrm>
            <a:off x="4251447" y="4005062"/>
            <a:ext cx="608589" cy="792090"/>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4" name="Přímá spojnice se šipkou 22"/>
          <p:cNvCxnSpPr/>
          <p:nvPr/>
        </p:nvCxnSpPr>
        <p:spPr>
          <a:xfrm>
            <a:off x="5220071" y="3607682"/>
            <a:ext cx="720081" cy="181353"/>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5" name="Přímá spojnice se šipkou 24"/>
          <p:cNvCxnSpPr/>
          <p:nvPr/>
        </p:nvCxnSpPr>
        <p:spPr>
          <a:xfrm>
            <a:off x="5220071" y="2196023"/>
            <a:ext cx="1008108" cy="0"/>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sp>
        <p:nvSpPr>
          <p:cNvPr id="16" name="TextovéPole 1"/>
          <p:cNvSpPr txBox="1"/>
          <p:nvPr/>
        </p:nvSpPr>
        <p:spPr>
          <a:xfrm>
            <a:off x="323523" y="6237314"/>
            <a:ext cx="8661919" cy="369335"/>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1" i="0" u="none" strike="noStrike" kern="1200" cap="none" spc="0" baseline="0">
                <a:solidFill>
                  <a:srgbClr val="000000"/>
                </a:solidFill>
                <a:uFillTx/>
                <a:latin typeface="Calibri"/>
                <a:ea typeface=""/>
                <a:cs typeface=""/>
              </a:rPr>
              <a:t>Z mléka vyrábíme sýry, jogurty a tvaroh. Z kůže vyrábíme kožené kabáty, bundy a opasky.</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EBFEFF"/>
        </a:solidFill>
        <a:effectLst/>
      </p:bgPr>
    </p:bg>
    <p:spTree>
      <p:nvGrpSpPr>
        <p:cNvPr id="1" name=""/>
        <p:cNvGrpSpPr/>
        <p:nvPr/>
      </p:nvGrpSpPr>
      <p:grpSpPr>
        <a:xfrm>
          <a:off x="0" y="0"/>
          <a:ext cx="0" cy="0"/>
          <a:chOff x="0" y="0"/>
          <a:chExt cx="0" cy="0"/>
        </a:xfrm>
      </p:grpSpPr>
      <p:sp>
        <p:nvSpPr>
          <p:cNvPr id="2" name="TextovéPole 3"/>
          <p:cNvSpPr txBox="1"/>
          <p:nvPr/>
        </p:nvSpPr>
        <p:spPr>
          <a:xfrm>
            <a:off x="251524" y="241483"/>
            <a:ext cx="7957437" cy="107721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Kůň</a:t>
            </a:r>
            <a:r>
              <a:rPr lang="cs-CZ" sz="2800" b="0" i="0" u="none" strike="noStrike" kern="1200" cap="none" spc="0" baseline="0">
                <a:solidFill>
                  <a:srgbClr val="000000"/>
                </a:solidFill>
                <a:uFillTx/>
                <a:latin typeface="Calibri"/>
                <a:ea typeface=""/>
                <a:cs typeface=""/>
              </a:rPr>
              <a:t> </a:t>
            </a:r>
            <a:r>
              <a:rPr lang="cs-CZ" sz="2800" b="1" i="0" u="none" strike="noStrike" kern="1200" cap="none" spc="0" baseline="0">
                <a:solidFill>
                  <a:srgbClr val="000000"/>
                </a:solidFill>
                <a:uFillTx/>
                <a:latin typeface="Calibri"/>
                <a:ea typeface=""/>
                <a:cs typeface=""/>
              </a:rPr>
              <a:t>nám dává maso a využíváme ho ke sportovním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800" b="1" i="0" u="none" strike="noStrike" kern="1200" cap="none" spc="0" baseline="0">
                <a:solidFill>
                  <a:srgbClr val="000000"/>
                </a:solidFill>
                <a:uFillTx/>
                <a:latin typeface="Calibri"/>
                <a:ea typeface=""/>
                <a:cs typeface=""/>
              </a:rPr>
              <a:t> účelům – jezdectví.</a:t>
            </a:r>
          </a:p>
        </p:txBody>
      </p:sp>
      <p:pic>
        <p:nvPicPr>
          <p:cNvPr id="3" name="Picture 3" descr="C:\Users\pc\AppData\Local\Microsoft\Windows\Temporary Internet Files\Content.IE5\GI12HMPS\MP900438730[1].jpg"/>
          <p:cNvPicPr>
            <a:picLocks noChangeAspect="1"/>
          </p:cNvPicPr>
          <p:nvPr/>
        </p:nvPicPr>
        <p:blipFill>
          <a:blip r:embed="rId2"/>
          <a:srcRect/>
          <a:stretch>
            <a:fillRect/>
          </a:stretch>
        </p:blipFill>
        <p:spPr>
          <a:xfrm>
            <a:off x="7380314" y="1928012"/>
            <a:ext cx="1060246" cy="1584179"/>
          </a:xfrm>
          <a:prstGeom prst="rect">
            <a:avLst/>
          </a:prstGeom>
          <a:noFill/>
          <a:ln>
            <a:noFill/>
          </a:ln>
        </p:spPr>
      </p:pic>
      <p:pic>
        <p:nvPicPr>
          <p:cNvPr id="4" name="Picture 4" descr="C:\Users\pc\AppData\Local\Microsoft\Windows\Temporary Internet Files\Content.IE5\UBCK7WHC\MC900298649[1].wmf"/>
          <p:cNvPicPr>
            <a:picLocks noChangeAspect="1"/>
          </p:cNvPicPr>
          <p:nvPr/>
        </p:nvPicPr>
        <p:blipFill>
          <a:blip r:embed="rId3"/>
          <a:srcRect/>
          <a:stretch>
            <a:fillRect/>
          </a:stretch>
        </p:blipFill>
        <p:spPr>
          <a:xfrm>
            <a:off x="1115613" y="4365107"/>
            <a:ext cx="1584179" cy="1267340"/>
          </a:xfrm>
          <a:prstGeom prst="rect">
            <a:avLst/>
          </a:prstGeom>
          <a:noFill/>
          <a:ln>
            <a:noFill/>
          </a:ln>
        </p:spPr>
      </p:pic>
      <p:pic>
        <p:nvPicPr>
          <p:cNvPr id="5" name="Picture 6" descr="C:\Users\pc\AppData\Local\Microsoft\Windows\Temporary Internet Files\Content.IE5\GI12HMPS\MP900316845[1].jpg"/>
          <p:cNvPicPr>
            <a:picLocks noChangeAspect="1"/>
          </p:cNvPicPr>
          <p:nvPr/>
        </p:nvPicPr>
        <p:blipFill>
          <a:blip r:embed="rId4"/>
          <a:srcRect/>
          <a:stretch>
            <a:fillRect/>
          </a:stretch>
        </p:blipFill>
        <p:spPr>
          <a:xfrm>
            <a:off x="827586" y="2225823"/>
            <a:ext cx="1584179" cy="1050618"/>
          </a:xfrm>
          <a:prstGeom prst="rect">
            <a:avLst/>
          </a:prstGeom>
          <a:noFill/>
          <a:ln>
            <a:noFill/>
          </a:ln>
        </p:spPr>
      </p:pic>
      <p:pic>
        <p:nvPicPr>
          <p:cNvPr id="6" name="Picture 7" descr="C:\Users\pc\AppData\Local\Microsoft\Windows\Temporary Internet Files\Content.IE5\XSR1XRGT\MP900431849[1].jpg"/>
          <p:cNvPicPr>
            <a:picLocks noChangeAspect="1"/>
          </p:cNvPicPr>
          <p:nvPr/>
        </p:nvPicPr>
        <p:blipFill>
          <a:blip r:embed="rId5"/>
          <a:srcRect/>
          <a:stretch>
            <a:fillRect/>
          </a:stretch>
        </p:blipFill>
        <p:spPr>
          <a:xfrm>
            <a:off x="6156179" y="4653134"/>
            <a:ext cx="1368152" cy="1368152"/>
          </a:xfrm>
          <a:prstGeom prst="rect">
            <a:avLst/>
          </a:prstGeom>
          <a:noFill/>
          <a:ln>
            <a:noFill/>
          </a:ln>
        </p:spPr>
      </p:pic>
      <p:pic>
        <p:nvPicPr>
          <p:cNvPr id="7" name="Picture 8" descr="C:\Users\pc\AppData\Local\Microsoft\Windows\Temporary Internet Files\Content.IE5\I0284AEK\MP900431765[1].jpg"/>
          <p:cNvPicPr>
            <a:picLocks noChangeAspect="1"/>
          </p:cNvPicPr>
          <p:nvPr/>
        </p:nvPicPr>
        <p:blipFill>
          <a:blip r:embed="rId6"/>
          <a:srcRect/>
          <a:stretch>
            <a:fillRect/>
          </a:stretch>
        </p:blipFill>
        <p:spPr>
          <a:xfrm>
            <a:off x="3491883" y="1268757"/>
            <a:ext cx="2824417" cy="2160242"/>
          </a:xfrm>
          <a:prstGeom prst="rect">
            <a:avLst/>
          </a:prstGeom>
          <a:noFill/>
          <a:ln>
            <a:noFill/>
          </a:ln>
        </p:spPr>
      </p:pic>
      <p:pic>
        <p:nvPicPr>
          <p:cNvPr id="8" name="Picture 13" descr="C:\Users\pc\AppData\Local\Microsoft\Windows\Temporary Internet Files\Content.IE5\0MO71SHS\MC900089938[1].wmf"/>
          <p:cNvPicPr>
            <a:picLocks noChangeAspect="1"/>
          </p:cNvPicPr>
          <p:nvPr/>
        </p:nvPicPr>
        <p:blipFill>
          <a:blip r:embed="rId7"/>
          <a:srcRect/>
          <a:stretch>
            <a:fillRect/>
          </a:stretch>
        </p:blipFill>
        <p:spPr>
          <a:xfrm>
            <a:off x="3811767" y="5229197"/>
            <a:ext cx="1368911" cy="1014846"/>
          </a:xfrm>
          <a:prstGeom prst="rect">
            <a:avLst/>
          </a:prstGeom>
          <a:noFill/>
          <a:ln>
            <a:noFill/>
          </a:ln>
        </p:spPr>
      </p:pic>
      <p:cxnSp>
        <p:nvCxnSpPr>
          <p:cNvPr id="9" name="Přímá spojnice se šipkou 5"/>
          <p:cNvCxnSpPr/>
          <p:nvPr/>
        </p:nvCxnSpPr>
        <p:spPr>
          <a:xfrm flipH="1">
            <a:off x="2555775" y="2636910"/>
            <a:ext cx="720081" cy="0"/>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0" name="Přímá spojnice se šipkou 7"/>
          <p:cNvCxnSpPr/>
          <p:nvPr/>
        </p:nvCxnSpPr>
        <p:spPr>
          <a:xfrm flipH="1">
            <a:off x="2915820" y="3573018"/>
            <a:ext cx="648072" cy="1008107"/>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1" name="Přímá spojnice se šipkou 9"/>
          <p:cNvCxnSpPr/>
          <p:nvPr/>
        </p:nvCxnSpPr>
        <p:spPr>
          <a:xfrm>
            <a:off x="4496223" y="3573018"/>
            <a:ext cx="0" cy="1296143"/>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2" name="Přímá spojnice se šipkou 12"/>
          <p:cNvCxnSpPr/>
          <p:nvPr/>
        </p:nvCxnSpPr>
        <p:spPr>
          <a:xfrm>
            <a:off x="5436098" y="3573018"/>
            <a:ext cx="648072" cy="1008107"/>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3" name="Přímá spojnice se šipkou 14"/>
          <p:cNvCxnSpPr/>
          <p:nvPr/>
        </p:nvCxnSpPr>
        <p:spPr>
          <a:xfrm>
            <a:off x="6444206" y="2564901"/>
            <a:ext cx="792090" cy="0"/>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E1FED2"/>
        </a:solidFill>
        <a:effectLst/>
      </p:bgPr>
    </p:bg>
    <p:spTree>
      <p:nvGrpSpPr>
        <p:cNvPr id="1" name=""/>
        <p:cNvGrpSpPr/>
        <p:nvPr/>
      </p:nvGrpSpPr>
      <p:grpSpPr>
        <a:xfrm>
          <a:off x="0" y="0"/>
          <a:ext cx="0" cy="0"/>
          <a:chOff x="0" y="0"/>
          <a:chExt cx="0" cy="0"/>
        </a:xfrm>
      </p:grpSpPr>
      <p:sp>
        <p:nvSpPr>
          <p:cNvPr id="2" name="TextovéPole 3"/>
          <p:cNvSpPr txBox="1"/>
          <p:nvPr/>
        </p:nvSpPr>
        <p:spPr>
          <a:xfrm>
            <a:off x="251524" y="190378"/>
            <a:ext cx="4636273"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Ovce</a:t>
            </a:r>
            <a:r>
              <a:rPr lang="cs-CZ" sz="2800" b="1" i="0" u="none" strike="noStrike" kern="1200" cap="none" spc="0" baseline="0">
                <a:solidFill>
                  <a:srgbClr val="000000"/>
                </a:solidFill>
                <a:uFillTx/>
                <a:latin typeface="Calibri"/>
                <a:ea typeface=""/>
                <a:cs typeface=""/>
              </a:rPr>
              <a:t> nám dává vlnu a maso.</a:t>
            </a:r>
          </a:p>
        </p:txBody>
      </p:sp>
      <p:pic>
        <p:nvPicPr>
          <p:cNvPr id="3" name="Picture 2" descr="C:\Users\pc\AppData\Local\Microsoft\Windows\Temporary Internet Files\Content.IE5\GI12HMPS\MC900319096[1].wmf"/>
          <p:cNvPicPr>
            <a:picLocks noChangeAspect="1"/>
          </p:cNvPicPr>
          <p:nvPr/>
        </p:nvPicPr>
        <p:blipFill>
          <a:blip r:embed="rId2"/>
          <a:srcRect/>
          <a:stretch>
            <a:fillRect/>
          </a:stretch>
        </p:blipFill>
        <p:spPr>
          <a:xfrm>
            <a:off x="395532" y="1124739"/>
            <a:ext cx="1836736" cy="1627183"/>
          </a:xfrm>
          <a:prstGeom prst="rect">
            <a:avLst/>
          </a:prstGeom>
          <a:noFill/>
          <a:ln>
            <a:noFill/>
          </a:ln>
        </p:spPr>
      </p:pic>
      <p:pic>
        <p:nvPicPr>
          <p:cNvPr id="4" name="Picture 3" descr="C:\Users\pc\AppData\Local\Microsoft\Windows\Temporary Internet Files\Content.IE5\SSWO048N\MP900427836[1].jpg"/>
          <p:cNvPicPr>
            <a:picLocks noChangeAspect="1"/>
          </p:cNvPicPr>
          <p:nvPr/>
        </p:nvPicPr>
        <p:blipFill>
          <a:blip r:embed="rId3"/>
          <a:srcRect/>
          <a:stretch>
            <a:fillRect/>
          </a:stretch>
        </p:blipFill>
        <p:spPr>
          <a:xfrm>
            <a:off x="5776630" y="616232"/>
            <a:ext cx="1060612" cy="1355890"/>
          </a:xfrm>
          <a:prstGeom prst="rect">
            <a:avLst/>
          </a:prstGeom>
          <a:noFill/>
          <a:ln>
            <a:noFill/>
          </a:ln>
        </p:spPr>
      </p:pic>
      <p:pic>
        <p:nvPicPr>
          <p:cNvPr id="5" name="Picture 4" descr="C:\Users\pc\AppData\Local\Microsoft\Windows\Temporary Internet Files\Content.IE5\I0284AEK\MC900237231[1].wmf"/>
          <p:cNvPicPr>
            <a:picLocks noChangeAspect="1"/>
          </p:cNvPicPr>
          <p:nvPr/>
        </p:nvPicPr>
        <p:blipFill>
          <a:blip r:embed="rId4"/>
          <a:srcRect/>
          <a:stretch>
            <a:fillRect/>
          </a:stretch>
        </p:blipFill>
        <p:spPr>
          <a:xfrm>
            <a:off x="4251438" y="1863218"/>
            <a:ext cx="1533073" cy="1153314"/>
          </a:xfrm>
          <a:prstGeom prst="rect">
            <a:avLst/>
          </a:prstGeom>
          <a:noFill/>
          <a:ln>
            <a:noFill/>
          </a:ln>
        </p:spPr>
      </p:pic>
      <p:pic>
        <p:nvPicPr>
          <p:cNvPr id="6" name="Picture 5" descr="C:\Users\pc\AppData\Local\Microsoft\Windows\Temporary Internet Files\Content.IE5\UBCK7WHC\MC900089938[1].wmf"/>
          <p:cNvPicPr>
            <a:picLocks noChangeAspect="1"/>
          </p:cNvPicPr>
          <p:nvPr/>
        </p:nvPicPr>
        <p:blipFill>
          <a:blip r:embed="rId5"/>
          <a:srcRect/>
          <a:stretch>
            <a:fillRect/>
          </a:stretch>
        </p:blipFill>
        <p:spPr>
          <a:xfrm>
            <a:off x="7092278" y="1938335"/>
            <a:ext cx="1159276" cy="859435"/>
          </a:xfrm>
          <a:prstGeom prst="rect">
            <a:avLst/>
          </a:prstGeom>
          <a:noFill/>
          <a:ln>
            <a:noFill/>
          </a:ln>
        </p:spPr>
      </p:pic>
      <p:sp>
        <p:nvSpPr>
          <p:cNvPr id="7" name="TextovéPole 4"/>
          <p:cNvSpPr txBox="1"/>
          <p:nvPr/>
        </p:nvSpPr>
        <p:spPr>
          <a:xfrm>
            <a:off x="163723" y="3840818"/>
            <a:ext cx="7241663"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Slepice</a:t>
            </a:r>
            <a:r>
              <a:rPr lang="cs-CZ" sz="2800" b="1" i="0" u="none" strike="noStrike" kern="1200" cap="none" spc="0" baseline="0">
                <a:solidFill>
                  <a:srgbClr val="000000"/>
                </a:solidFill>
                <a:uFillTx/>
                <a:latin typeface="Calibri"/>
                <a:ea typeface=""/>
                <a:cs typeface=""/>
              </a:rPr>
              <a:t> snáší vajíčka a chováme ji  i pro maso.</a:t>
            </a:r>
          </a:p>
        </p:txBody>
      </p:sp>
      <p:sp>
        <p:nvSpPr>
          <p:cNvPr id="8" name="TextovéPole 5"/>
          <p:cNvSpPr txBox="1"/>
          <p:nvPr/>
        </p:nvSpPr>
        <p:spPr>
          <a:xfrm>
            <a:off x="179515" y="2996955"/>
            <a:ext cx="8357222"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000000"/>
                </a:solidFill>
                <a:uFillTx/>
                <a:latin typeface="Calibri"/>
                <a:ea typeface=""/>
                <a:cs typeface=""/>
              </a:rPr>
              <a:t>Z vlny se dále pletou svetry, čepice, rukavice nebo  se vyrábí vlněné přikrývky.</a:t>
            </a:r>
          </a:p>
        </p:txBody>
      </p:sp>
      <p:cxnSp>
        <p:nvCxnSpPr>
          <p:cNvPr id="9" name="Přímá spojnice 7"/>
          <p:cNvCxnSpPr/>
          <p:nvPr/>
        </p:nvCxnSpPr>
        <p:spPr>
          <a:xfrm>
            <a:off x="0" y="3645026"/>
            <a:ext cx="9144000" cy="0"/>
          </a:xfrm>
          <a:prstGeom prst="straightConnector1">
            <a:avLst/>
          </a:prstGeom>
          <a:noFill/>
          <a:ln w="38103">
            <a:solidFill>
              <a:srgbClr val="000000"/>
            </a:solidFill>
            <a:prstDash val="solid"/>
          </a:ln>
          <a:effectLst>
            <a:outerShdw dist="22997" dir="5400000" algn="tl">
              <a:srgbClr val="000000">
                <a:alpha val="35000"/>
              </a:srgbClr>
            </a:outerShdw>
          </a:effectLst>
        </p:spPr>
      </p:cxnSp>
      <p:cxnSp>
        <p:nvCxnSpPr>
          <p:cNvPr id="10" name="Přímá spojnice se šipkou 9"/>
          <p:cNvCxnSpPr/>
          <p:nvPr/>
        </p:nvCxnSpPr>
        <p:spPr>
          <a:xfrm flipV="1">
            <a:off x="2843811" y="1196748"/>
            <a:ext cx="1080117" cy="432054"/>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1" name="Přímá spojnice se šipkou 11"/>
          <p:cNvCxnSpPr/>
          <p:nvPr/>
        </p:nvCxnSpPr>
        <p:spPr>
          <a:xfrm>
            <a:off x="2830982" y="1810420"/>
            <a:ext cx="1092946" cy="127915"/>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2" name="Přímá spojnice se šipkou 13"/>
          <p:cNvCxnSpPr/>
          <p:nvPr/>
        </p:nvCxnSpPr>
        <p:spPr>
          <a:xfrm>
            <a:off x="2843811" y="1938335"/>
            <a:ext cx="792081" cy="813597"/>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pic>
        <p:nvPicPr>
          <p:cNvPr id="13" name="Picture 6" descr="C:\Users\pc\AppData\Local\Microsoft\Windows\Temporary Internet Files\Content.IE5\SSWO048N\MC900197880[1].wmf"/>
          <p:cNvPicPr>
            <a:picLocks noChangeAspect="1"/>
          </p:cNvPicPr>
          <p:nvPr/>
        </p:nvPicPr>
        <p:blipFill>
          <a:blip r:embed="rId6"/>
          <a:srcRect/>
          <a:stretch>
            <a:fillRect/>
          </a:stretch>
        </p:blipFill>
        <p:spPr>
          <a:xfrm>
            <a:off x="278160" y="4581125"/>
            <a:ext cx="1890211" cy="1800197"/>
          </a:xfrm>
          <a:prstGeom prst="rect">
            <a:avLst/>
          </a:prstGeom>
          <a:noFill/>
          <a:ln>
            <a:noFill/>
          </a:ln>
        </p:spPr>
      </p:pic>
      <p:pic>
        <p:nvPicPr>
          <p:cNvPr id="14" name="Picture 7" descr="C:\Users\pc\AppData\Local\Microsoft\Windows\Temporary Internet Files\Content.IE5\0MO71SHS\MP900448480[1].jpg"/>
          <p:cNvPicPr>
            <a:picLocks noChangeAspect="1"/>
          </p:cNvPicPr>
          <p:nvPr/>
        </p:nvPicPr>
        <p:blipFill>
          <a:blip r:embed="rId7"/>
          <a:srcRect/>
          <a:stretch>
            <a:fillRect/>
          </a:stretch>
        </p:blipFill>
        <p:spPr>
          <a:xfrm>
            <a:off x="4422907" y="5805260"/>
            <a:ext cx="1190146" cy="793424"/>
          </a:xfrm>
          <a:prstGeom prst="rect">
            <a:avLst/>
          </a:prstGeom>
          <a:noFill/>
          <a:ln>
            <a:noFill/>
          </a:ln>
        </p:spPr>
      </p:pic>
      <p:pic>
        <p:nvPicPr>
          <p:cNvPr id="15" name="Picture 8" descr="C:\Users\pc\AppData\Local\Microsoft\Windows\Temporary Internet Files\Content.IE5\BWREW4RW\MP900442443[1].jpg"/>
          <p:cNvPicPr>
            <a:picLocks noChangeAspect="1"/>
          </p:cNvPicPr>
          <p:nvPr/>
        </p:nvPicPr>
        <p:blipFill>
          <a:blip r:embed="rId8"/>
          <a:srcRect/>
          <a:stretch>
            <a:fillRect/>
          </a:stretch>
        </p:blipFill>
        <p:spPr>
          <a:xfrm>
            <a:off x="6248076" y="5805260"/>
            <a:ext cx="1178323" cy="883749"/>
          </a:xfrm>
          <a:prstGeom prst="rect">
            <a:avLst/>
          </a:prstGeom>
          <a:noFill/>
          <a:ln>
            <a:noFill/>
          </a:ln>
        </p:spPr>
      </p:pic>
      <p:pic>
        <p:nvPicPr>
          <p:cNvPr id="16" name="Picture 9" descr="C:\Users\pc\AppData\Local\Microsoft\Windows\Temporary Internet Files\Content.IE5\W3EC231V\MC900439780[1].png"/>
          <p:cNvPicPr>
            <a:picLocks noChangeAspect="1"/>
          </p:cNvPicPr>
          <p:nvPr/>
        </p:nvPicPr>
        <p:blipFill>
          <a:blip r:embed="rId9"/>
          <a:srcRect/>
          <a:stretch>
            <a:fillRect/>
          </a:stretch>
        </p:blipFill>
        <p:spPr>
          <a:xfrm>
            <a:off x="4251438" y="4487143"/>
            <a:ext cx="1205407" cy="1205407"/>
          </a:xfrm>
          <a:prstGeom prst="rect">
            <a:avLst/>
          </a:prstGeom>
          <a:noFill/>
          <a:ln>
            <a:noFill/>
          </a:ln>
        </p:spPr>
      </p:pic>
      <p:cxnSp>
        <p:nvCxnSpPr>
          <p:cNvPr id="17" name="Přímá spojnice se šipkou 20"/>
          <p:cNvCxnSpPr/>
          <p:nvPr/>
        </p:nvCxnSpPr>
        <p:spPr>
          <a:xfrm flipV="1">
            <a:off x="2830982" y="4941170"/>
            <a:ext cx="1236964" cy="432045"/>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cxnSp>
        <p:nvCxnSpPr>
          <p:cNvPr id="18" name="Přímá spojnice se šipkou 22"/>
          <p:cNvCxnSpPr/>
          <p:nvPr/>
        </p:nvCxnSpPr>
        <p:spPr>
          <a:xfrm>
            <a:off x="2774947" y="5509013"/>
            <a:ext cx="1092946" cy="828766"/>
          </a:xfrm>
          <a:prstGeom prst="straightConnector1">
            <a:avLst/>
          </a:prstGeom>
          <a:noFill/>
          <a:ln w="38103">
            <a:solidFill>
              <a:srgbClr val="000000"/>
            </a:solidFill>
            <a:prstDash val="solid"/>
            <a:tailEnd type="arrow"/>
          </a:ln>
          <a:effectLst>
            <a:outerShdw dist="22997" dir="5400000" algn="tl">
              <a:srgbClr val="000000">
                <a:alpha val="35000"/>
              </a:srgbClr>
            </a:outerShdw>
          </a:effectLst>
        </p:spPr>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AE8FE"/>
        </a:solidFill>
        <a:effectLst/>
      </p:bgPr>
    </p:bg>
    <p:spTree>
      <p:nvGrpSpPr>
        <p:cNvPr id="1" name=""/>
        <p:cNvGrpSpPr/>
        <p:nvPr/>
      </p:nvGrpSpPr>
      <p:grpSpPr>
        <a:xfrm>
          <a:off x="0" y="0"/>
          <a:ext cx="0" cy="0"/>
          <a:chOff x="0" y="0"/>
          <a:chExt cx="0" cy="0"/>
        </a:xfrm>
      </p:grpSpPr>
      <p:sp>
        <p:nvSpPr>
          <p:cNvPr id="2" name="TextovéPole 3"/>
          <p:cNvSpPr txBox="1"/>
          <p:nvPr/>
        </p:nvSpPr>
        <p:spPr>
          <a:xfrm>
            <a:off x="395532" y="620685"/>
            <a:ext cx="5085362"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Pes</a:t>
            </a:r>
            <a:r>
              <a:rPr lang="cs-CZ" sz="2800" b="1" i="0" u="none" strike="noStrike" kern="1200" cap="none" spc="0" baseline="0">
                <a:solidFill>
                  <a:srgbClr val="000000"/>
                </a:solidFill>
                <a:uFillTx/>
                <a:latin typeface="Calibri"/>
                <a:ea typeface=""/>
                <a:cs typeface=""/>
              </a:rPr>
              <a:t> je přítel člověka. Hlídá dům.</a:t>
            </a:r>
          </a:p>
        </p:txBody>
      </p:sp>
      <p:sp>
        <p:nvSpPr>
          <p:cNvPr id="3" name="TextovéPole 5"/>
          <p:cNvSpPr txBox="1"/>
          <p:nvPr/>
        </p:nvSpPr>
        <p:spPr>
          <a:xfrm>
            <a:off x="424693" y="3789035"/>
            <a:ext cx="3067190"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Kočka</a:t>
            </a:r>
            <a:r>
              <a:rPr lang="cs-CZ" sz="2800" b="1" i="0" u="none" strike="noStrike" kern="1200" cap="none" spc="0" baseline="0">
                <a:solidFill>
                  <a:srgbClr val="000000"/>
                </a:solidFill>
                <a:uFillTx/>
                <a:latin typeface="Calibri"/>
                <a:ea typeface=""/>
                <a:cs typeface=""/>
              </a:rPr>
              <a:t> chytá myši.</a:t>
            </a:r>
          </a:p>
        </p:txBody>
      </p:sp>
      <p:pic>
        <p:nvPicPr>
          <p:cNvPr id="4" name="Picture 2" descr="C:\Users\pc\AppData\Local\Microsoft\Windows\Temporary Internet Files\Content.IE5\I0284AEK\MP900409302[1].jpg"/>
          <p:cNvPicPr>
            <a:picLocks noChangeAspect="1"/>
          </p:cNvPicPr>
          <p:nvPr/>
        </p:nvPicPr>
        <p:blipFill>
          <a:blip r:embed="rId2"/>
          <a:srcRect/>
          <a:stretch>
            <a:fillRect/>
          </a:stretch>
        </p:blipFill>
        <p:spPr>
          <a:xfrm>
            <a:off x="581000" y="1556793"/>
            <a:ext cx="1834771" cy="1224134"/>
          </a:xfrm>
          <a:prstGeom prst="rect">
            <a:avLst/>
          </a:prstGeom>
          <a:noFill/>
          <a:ln>
            <a:noFill/>
          </a:ln>
        </p:spPr>
      </p:pic>
      <p:pic>
        <p:nvPicPr>
          <p:cNvPr id="5" name="Picture 3" descr="C:\Users\pc\AppData\Local\Microsoft\Windows\Temporary Internet Files\Content.IE5\UBCK7WHC\MP900316851[1].jpg"/>
          <p:cNvPicPr>
            <a:picLocks noChangeAspect="1"/>
          </p:cNvPicPr>
          <p:nvPr/>
        </p:nvPicPr>
        <p:blipFill>
          <a:blip r:embed="rId3"/>
          <a:srcRect/>
          <a:stretch>
            <a:fillRect/>
          </a:stretch>
        </p:blipFill>
        <p:spPr>
          <a:xfrm>
            <a:off x="3491883" y="1541248"/>
            <a:ext cx="2069451" cy="1368856"/>
          </a:xfrm>
          <a:prstGeom prst="rect">
            <a:avLst/>
          </a:prstGeom>
          <a:noFill/>
          <a:ln>
            <a:noFill/>
          </a:ln>
        </p:spPr>
      </p:pic>
      <p:pic>
        <p:nvPicPr>
          <p:cNvPr id="6" name="Picture 4" descr="C:\Users\pc\AppData\Local\Microsoft\Windows\Temporary Internet Files\Content.IE5\SSWO048N\MP900422095[1].jpg"/>
          <p:cNvPicPr>
            <a:picLocks noChangeAspect="1"/>
          </p:cNvPicPr>
          <p:nvPr/>
        </p:nvPicPr>
        <p:blipFill>
          <a:blip r:embed="rId4"/>
          <a:srcRect/>
          <a:stretch>
            <a:fillRect/>
          </a:stretch>
        </p:blipFill>
        <p:spPr>
          <a:xfrm>
            <a:off x="6516215" y="1556793"/>
            <a:ext cx="1872206" cy="1246190"/>
          </a:xfrm>
          <a:prstGeom prst="rect">
            <a:avLst/>
          </a:prstGeom>
          <a:noFill/>
          <a:ln>
            <a:noFill/>
          </a:ln>
        </p:spPr>
      </p:pic>
      <p:pic>
        <p:nvPicPr>
          <p:cNvPr id="7" name="Picture 5" descr="C:\Users\pc\AppData\Local\Microsoft\Windows\Temporary Internet Files\Content.IE5\0MO71SHS\MP900262250[1].jpg"/>
          <p:cNvPicPr>
            <a:picLocks noChangeAspect="1"/>
          </p:cNvPicPr>
          <p:nvPr/>
        </p:nvPicPr>
        <p:blipFill>
          <a:blip r:embed="rId5"/>
          <a:srcRect/>
          <a:stretch>
            <a:fillRect/>
          </a:stretch>
        </p:blipFill>
        <p:spPr>
          <a:xfrm>
            <a:off x="599279" y="4797152"/>
            <a:ext cx="1364385" cy="1353129"/>
          </a:xfrm>
          <a:prstGeom prst="rect">
            <a:avLst/>
          </a:prstGeom>
          <a:noFill/>
          <a:ln>
            <a:noFill/>
          </a:ln>
        </p:spPr>
      </p:pic>
      <p:pic>
        <p:nvPicPr>
          <p:cNvPr id="8" name="Picture 6" descr="C:\Users\pc\AppData\Local\Microsoft\Windows\Temporary Internet Files\Content.IE5\BWREW4RW\MP900448298[1].jpg"/>
          <p:cNvPicPr>
            <a:picLocks noChangeAspect="1"/>
          </p:cNvPicPr>
          <p:nvPr/>
        </p:nvPicPr>
        <p:blipFill>
          <a:blip r:embed="rId6"/>
          <a:srcRect/>
          <a:stretch>
            <a:fillRect/>
          </a:stretch>
        </p:blipFill>
        <p:spPr>
          <a:xfrm>
            <a:off x="3662263" y="4645627"/>
            <a:ext cx="1309640" cy="1656179"/>
          </a:xfrm>
          <a:prstGeom prst="rect">
            <a:avLst/>
          </a:prstGeom>
          <a:noFill/>
          <a:ln>
            <a:noFill/>
          </a:ln>
        </p:spPr>
      </p:pic>
      <p:pic>
        <p:nvPicPr>
          <p:cNvPr id="9" name="Picture 8" descr="C:\Users\pc\AppData\Local\Microsoft\Windows\Temporary Internet Files\Content.IE5\MFSGWU2F\MP900444793[1].jpg"/>
          <p:cNvPicPr>
            <a:picLocks noChangeAspect="1"/>
          </p:cNvPicPr>
          <p:nvPr/>
        </p:nvPicPr>
        <p:blipFill>
          <a:blip r:embed="rId7"/>
          <a:srcRect/>
          <a:stretch>
            <a:fillRect/>
          </a:stretch>
        </p:blipFill>
        <p:spPr>
          <a:xfrm>
            <a:off x="6039666" y="4626479"/>
            <a:ext cx="1412656" cy="1853507"/>
          </a:xfrm>
          <a:prstGeom prst="rect">
            <a:avLst/>
          </a:prstGeom>
          <a:noFill/>
          <a:ln>
            <a:noFill/>
          </a:ln>
        </p:spPr>
      </p:pic>
      <p:cxnSp>
        <p:nvCxnSpPr>
          <p:cNvPr id="10" name="Přímá spojnice 7"/>
          <p:cNvCxnSpPr/>
          <p:nvPr/>
        </p:nvCxnSpPr>
        <p:spPr>
          <a:xfrm>
            <a:off x="0" y="3501009"/>
            <a:ext cx="9144000" cy="0"/>
          </a:xfrm>
          <a:prstGeom prst="straightConnector1">
            <a:avLst/>
          </a:prstGeom>
          <a:noFill/>
          <a:ln w="38103">
            <a:solidFill>
              <a:srgbClr val="C0504D"/>
            </a:solidFill>
            <a:prstDash val="solid"/>
          </a:ln>
          <a:effectLst>
            <a:outerShdw dist="22997" dir="5400000" algn="tl">
              <a:srgbClr val="000000">
                <a:alpha val="35000"/>
              </a:srgbClr>
            </a:outerShdw>
          </a:effectLst>
        </p:spPr>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Obdélník 3"/>
          <p:cNvSpPr/>
          <p:nvPr/>
        </p:nvSpPr>
        <p:spPr>
          <a:xfrm>
            <a:off x="179515" y="260649"/>
            <a:ext cx="4027127" cy="400114"/>
          </a:xfrm>
          <a:prstGeom prst="rect">
            <a:avLst/>
          </a:prstGeom>
          <a:noFill/>
          <a:ln>
            <a:noFill/>
            <a:prstDash val="solid"/>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7030A0"/>
                </a:solidFill>
                <a:uFillTx/>
                <a:latin typeface="Calibri"/>
                <a:ea typeface=""/>
                <a:cs typeface=""/>
              </a:rPr>
              <a:t>Přiřaď správné obrázky. Klikej na ně</a:t>
            </a:r>
            <a:r>
              <a:rPr lang="cs-CZ" sz="1800" b="1" i="0" u="none" strike="noStrike" kern="1200" cap="none" spc="0" baseline="0">
                <a:solidFill>
                  <a:srgbClr val="000000"/>
                </a:solidFill>
                <a:uFillTx/>
                <a:latin typeface="Calibri"/>
                <a:ea typeface=""/>
                <a:cs typeface=""/>
              </a:rPr>
              <a:t>.</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0">
    <p:bg>
      <p:bgPr>
        <a:pattFill prst="pct20">
          <a:fgClr>
            <a:srgbClr val="FFFF00"/>
          </a:fgClr>
          <a:bgClr>
            <a:schemeClr val="bg1"/>
          </a:bgClr>
        </a:pattFill>
        <a:effectLst/>
      </p:bgPr>
    </p:bg>
    <p:spTree>
      <p:nvGrpSpPr>
        <p:cNvPr id="1" name=""/>
        <p:cNvGrpSpPr/>
        <p:nvPr/>
      </p:nvGrpSpPr>
      <p:grpSpPr>
        <a:xfrm>
          <a:off x="0" y="0"/>
          <a:ext cx="0" cy="0"/>
          <a:chOff x="0" y="0"/>
          <a:chExt cx="0" cy="0"/>
        </a:xfrm>
      </p:grpSpPr>
      <p:sp>
        <p:nvSpPr>
          <p:cNvPr id="2" name="TextovéPole 4"/>
          <p:cNvSpPr txBox="1"/>
          <p:nvPr/>
        </p:nvSpPr>
        <p:spPr>
          <a:xfrm>
            <a:off x="367607" y="548676"/>
            <a:ext cx="1811709" cy="52321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800" b="1" i="0" u="none" strike="noStrike" kern="1200" cap="none" spc="0" baseline="0">
                <a:solidFill>
                  <a:srgbClr val="0070C0"/>
                </a:solidFill>
                <a:uFillTx/>
                <a:latin typeface="Calibri"/>
                <a:ea typeface=""/>
                <a:cs typeface=""/>
              </a:rPr>
              <a:t>Hlídá dům.</a:t>
            </a:r>
          </a:p>
        </p:txBody>
      </p:sp>
      <p:sp>
        <p:nvSpPr>
          <p:cNvPr id="3" name="TextovéPole 5"/>
          <p:cNvSpPr txBox="1"/>
          <p:nvPr/>
        </p:nvSpPr>
        <p:spPr>
          <a:xfrm>
            <a:off x="3563892" y="548676"/>
            <a:ext cx="1894042" cy="52321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800" b="1" i="0" u="none" strike="noStrike" kern="1200" cap="none" spc="0" baseline="0">
                <a:solidFill>
                  <a:srgbClr val="0070C0"/>
                </a:solidFill>
                <a:uFillTx/>
                <a:latin typeface="Calibri"/>
                <a:ea typeface=""/>
                <a:cs typeface=""/>
              </a:rPr>
              <a:t>Chytá myši.</a:t>
            </a:r>
          </a:p>
        </p:txBody>
      </p:sp>
      <p:sp>
        <p:nvSpPr>
          <p:cNvPr id="4" name="TextovéPole 6"/>
          <p:cNvSpPr txBox="1"/>
          <p:nvPr/>
        </p:nvSpPr>
        <p:spPr>
          <a:xfrm>
            <a:off x="6300188" y="476667"/>
            <a:ext cx="2153155" cy="52321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800" b="1" i="0" u="none" strike="noStrike" kern="1200" cap="none" spc="0" baseline="0">
                <a:solidFill>
                  <a:srgbClr val="0070C0"/>
                </a:solidFill>
                <a:uFillTx/>
                <a:latin typeface="Calibri"/>
                <a:ea typeface=""/>
                <a:cs typeface=""/>
              </a:rPr>
              <a:t>Snáší vajíčka.</a:t>
            </a:r>
          </a:p>
        </p:txBody>
      </p:sp>
      <p:sp>
        <p:nvSpPr>
          <p:cNvPr id="5" name="TextovéPole 7"/>
          <p:cNvSpPr txBox="1"/>
          <p:nvPr/>
        </p:nvSpPr>
        <p:spPr>
          <a:xfrm>
            <a:off x="179515" y="2799243"/>
            <a:ext cx="2490679" cy="52321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800" b="1" i="0" u="none" strike="noStrike" kern="1200" cap="none" spc="0" baseline="0">
                <a:solidFill>
                  <a:srgbClr val="0070C0"/>
                </a:solidFill>
                <a:uFillTx/>
                <a:latin typeface="Calibri"/>
                <a:ea typeface=""/>
                <a:cs typeface=""/>
              </a:rPr>
              <a:t>Dává nám vlnu.</a:t>
            </a:r>
          </a:p>
        </p:txBody>
      </p:sp>
      <p:sp>
        <p:nvSpPr>
          <p:cNvPr id="6" name="TextovéPole 8"/>
          <p:cNvSpPr txBox="1"/>
          <p:nvPr/>
        </p:nvSpPr>
        <p:spPr>
          <a:xfrm>
            <a:off x="3841193" y="2835636"/>
            <a:ext cx="3497113" cy="52321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800" b="1" i="0" u="none" strike="noStrike" kern="1200" cap="none" spc="0" baseline="0">
                <a:solidFill>
                  <a:srgbClr val="0070C0"/>
                </a:solidFill>
                <a:uFillTx/>
                <a:latin typeface="Calibri"/>
                <a:ea typeface=""/>
                <a:cs typeface=""/>
              </a:rPr>
              <a:t>Jezdíme s ním dostihy.</a:t>
            </a:r>
          </a:p>
        </p:txBody>
      </p:sp>
      <p:cxnSp>
        <p:nvCxnSpPr>
          <p:cNvPr id="7" name="Přímá spojnice 10"/>
          <p:cNvCxnSpPr/>
          <p:nvPr/>
        </p:nvCxnSpPr>
        <p:spPr>
          <a:xfrm>
            <a:off x="0" y="5085179"/>
            <a:ext cx="9144000" cy="0"/>
          </a:xfrm>
          <a:prstGeom prst="straightConnector1">
            <a:avLst/>
          </a:prstGeom>
          <a:noFill/>
          <a:ln w="38103">
            <a:solidFill>
              <a:srgbClr val="000000"/>
            </a:solidFill>
            <a:prstDash val="solid"/>
          </a:ln>
          <a:effectLst>
            <a:outerShdw dist="22997" dir="5400000" algn="tl">
              <a:srgbClr val="000000">
                <a:alpha val="35000"/>
              </a:srgbClr>
            </a:outerShdw>
          </a:effectLst>
        </p:spPr>
      </p:cxnSp>
      <p:pic>
        <p:nvPicPr>
          <p:cNvPr id="8" name="Picture 7" descr="C:\Users\pc\AppData\Local\Microsoft\Windows\Temporary Internet Files\Content.IE5\XSR1XRGT\MP900431849[1].jpg"/>
          <p:cNvPicPr>
            <a:picLocks noChangeAspect="1"/>
          </p:cNvPicPr>
          <p:nvPr/>
        </p:nvPicPr>
        <p:blipFill>
          <a:blip r:embed="rId2"/>
          <a:srcRect/>
          <a:stretch>
            <a:fillRect/>
          </a:stretch>
        </p:blipFill>
        <p:spPr>
          <a:xfrm>
            <a:off x="367607" y="5340681"/>
            <a:ext cx="1251438" cy="1251438"/>
          </a:xfrm>
          <a:prstGeom prst="rect">
            <a:avLst/>
          </a:prstGeom>
          <a:noFill/>
          <a:ln>
            <a:noFill/>
          </a:ln>
        </p:spPr>
      </p:pic>
      <p:pic>
        <p:nvPicPr>
          <p:cNvPr id="9" name="Picture 9" descr="C:\Users\pc\AppData\Local\Microsoft\Windows\Temporary Internet Files\Content.IE5\BWREW4RW\MC900038516[1].wmf"/>
          <p:cNvPicPr>
            <a:picLocks noChangeAspect="1"/>
          </p:cNvPicPr>
          <p:nvPr/>
        </p:nvPicPr>
        <p:blipFill>
          <a:blip r:embed="rId3"/>
          <a:srcRect/>
          <a:stretch>
            <a:fillRect/>
          </a:stretch>
        </p:blipFill>
        <p:spPr>
          <a:xfrm>
            <a:off x="2179316" y="5366238"/>
            <a:ext cx="889427" cy="1274198"/>
          </a:xfrm>
          <a:prstGeom prst="rect">
            <a:avLst/>
          </a:prstGeom>
          <a:noFill/>
          <a:ln>
            <a:noFill/>
          </a:ln>
        </p:spPr>
      </p:pic>
      <p:pic>
        <p:nvPicPr>
          <p:cNvPr id="10" name="Picture 2" descr="C:\Users\pc\AppData\Local\Microsoft\Windows\Temporary Internet Files\Content.IE5\GI12HMPS\MC900319096[1].wmf"/>
          <p:cNvPicPr>
            <a:picLocks noChangeAspect="1"/>
          </p:cNvPicPr>
          <p:nvPr/>
        </p:nvPicPr>
        <p:blipFill>
          <a:blip r:embed="rId4"/>
          <a:srcRect/>
          <a:stretch>
            <a:fillRect/>
          </a:stretch>
        </p:blipFill>
        <p:spPr>
          <a:xfrm>
            <a:off x="3419874" y="5239822"/>
            <a:ext cx="1412382" cy="1251246"/>
          </a:xfrm>
          <a:prstGeom prst="rect">
            <a:avLst/>
          </a:prstGeom>
          <a:noFill/>
          <a:ln>
            <a:noFill/>
          </a:ln>
        </p:spPr>
      </p:pic>
      <p:pic>
        <p:nvPicPr>
          <p:cNvPr id="11" name="Picture 4" descr="C:\Users\pc\AppData\Local\Microsoft\Windows\Temporary Internet Files\Content.IE5\SSWO048N\MP900422095[1].jpg"/>
          <p:cNvPicPr>
            <a:picLocks noChangeAspect="1"/>
          </p:cNvPicPr>
          <p:nvPr/>
        </p:nvPicPr>
        <p:blipFill>
          <a:blip r:embed="rId5"/>
          <a:srcRect/>
          <a:stretch>
            <a:fillRect/>
          </a:stretch>
        </p:blipFill>
        <p:spPr>
          <a:xfrm>
            <a:off x="6987872" y="5515615"/>
            <a:ext cx="1465481" cy="975454"/>
          </a:xfrm>
          <a:prstGeom prst="rect">
            <a:avLst/>
          </a:prstGeom>
          <a:noFill/>
          <a:ln>
            <a:noFill/>
          </a:ln>
        </p:spPr>
      </p:pic>
      <p:pic>
        <p:nvPicPr>
          <p:cNvPr id="12" name="Picture 5" descr="C:\Users\pc\AppData\Local\Microsoft\Windows\Temporary Internet Files\Content.IE5\0MO71SHS\MP900262250[1].jpg"/>
          <p:cNvPicPr>
            <a:picLocks noChangeAspect="1"/>
          </p:cNvPicPr>
          <p:nvPr/>
        </p:nvPicPr>
        <p:blipFill>
          <a:blip r:embed="rId6"/>
          <a:srcRect/>
          <a:stretch>
            <a:fillRect/>
          </a:stretch>
        </p:blipFill>
        <p:spPr>
          <a:xfrm>
            <a:off x="5220071" y="5384828"/>
            <a:ext cx="1224134" cy="1214039"/>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11"/>
                    </p:tgtEl>
                  </p:cond>
                </p:stCondLst>
                <p:childTnLst>
                  <p:par>
                    <p:cTn id="3" fill="hold">
                      <p:stCondLst>
                        <p:cond evt="onBegin" delay="0">
                          <p:tn val="2"/>
                        </p:cond>
                      </p:stCondLst>
                      <p:childTnLst>
                        <p:par>
                          <p:cTn id="4" fill="hold">
                            <p:stCondLst>
                              <p:cond delay="0"/>
                            </p:stCondLst>
                            <p:childTnLst>
                              <p:par>
                                <p:cTn id="5" presetClass="path" presetSubtype="0" accel="50000" decel="50000" fill="hold" nodeType="clickEffect">
                                  <p:stCondLst>
                                    <p:cond delay="0"/>
                                  </p:stCondLst>
                                  <p:childTnLst>
                                    <p:animMotion origin="layout" path="M 0.05781 -0.01341 C 0.05972 -0.02151 0.06215 -0.0296 0.06354 -0.03793 C 0.06511 -0.04719 0.06476 -0.05598 0.06649 -0.065 C 0.06771 -0.07194 0.06892 -0.07888 0.07049 -0.08582 C 0.07118 -0.08882 0.0724 -0.09484 0.0724 -0.09461 C 0.07656 -0.13833 0.07552 -0.12352 0.07136 -0.21374 C 0.07118 -0.21883 0.06892 -0.22345 0.06754 -0.22808 C 0.06424 -0.23918 0.06111 -0.25052 0.0559 -0.26046 C 0.05174 -0.26833 0.04618 -0.27457 0.04219 -0.28244 C 0.03212 -0.30187 0.02813 -0.32685 0.01806 -0.34582 C 0.01285 -0.35554 0.00695 -0.36548 0.00156 -0.37543 C -0.00017 -0.37867 -0.0059 -0.38399 -0.00729 -0.38584 C -0.01285 -0.39324 -0.01892 -0.40226 -0.02378 -0.41036 C -0.03368 -0.42678 -0.04062 -0.44112 -0.05486 -0.45061 C -0.06823 -0.47166 -0.08628 -0.48739 -0.10052 -0.50751 C -0.10851 -0.51862 -0.11545 -0.53388 -0.12465 -0.5436 C -0.14427 -0.56396 -0.16476 -0.58269 -0.18489 -0.60189 C -0.19757 -0.61392 -0.2092 -0.62595 -0.22274 -0.63543 C -0.24358 -0.65001 -0.2684 -0.67939 -0.29167 -0.68332 C -0.30052 -0.68748 -0.30972 -0.68679 -0.31892 -0.68979 C -0.34549 -0.69835 -0.3743 -0.7002 -0.40139 -0.70275 C -0.42917 -0.71061 -0.50121 -0.70761 -0.51215 -0.70807 C -0.51962 -0.70761 -0.52691 -0.70691 -0.53437 -0.70668 C -0.55382 -0.70599 -0.57326 -0.70599 -0.59271 -0.70529 C -0.60052 -0.70506 -0.60729 -0.69789 -0.61493 -0.69627 C -0.63055 -0.68818 -0.64305 -0.67268 -0.65781 -0.66273 C -0.66424 -0.65834 -0.66719 -0.65394 -0.6743 -0.65232 C -0.6776 -0.64931 -0.68003 -0.64839 -0.68403 -0.64723 C -0.68976 -0.64191 -0.70052 -0.64168 -0.70729 -0.64075 C -0.71233 -0.6352 -0.71614 -0.63289 -0.72187 -0.62919 C -0.72257 -0.62826 -0.72292 -0.62664 -0.72378 -0.62641 C -0.72569 -0.62595 -0.72795 -0.62641 -0.72951 -0.6278 C -0.73802 -0.63567 -0.73055 -0.63543 -0.73437 -0.63543 L -0.72569 -0.63289 ">
                                      <p:cBhvr>
                                        <p:cTn id="6" dur="2000" fill="hold"/>
                                        <p:tgtEl>
                                          <p:spTgt spid="11"/>
                                        </p:tgtEl>
                                        <p:attrNameLst>
                                          <p:attrName>ppt_x</p:attrName>
                                        </p:attrNameLst>
                                      </p:cBhvr>
                                    </p:animMotion>
                                  </p:childTnLst>
                                </p:cTn>
                              </p:par>
                            </p:childTnLst>
                          </p:cTn>
                        </p:par>
                      </p:childTnLst>
                    </p:cTn>
                  </p:par>
                </p:childTnLst>
              </p:cTn>
              <p:nextCondLst>
                <p:cond evt="onClick" delay="0">
                  <p:tgtEl>
                    <p:spTgt spid="11"/>
                  </p:tgtEl>
                </p:cond>
              </p:nextCondLst>
            </p:seq>
            <p:seq concurrent="1" nextAc="seek">
              <p:cTn id="7" dur="indefinite" nodeType="interactiveSeq">
                <p:stCondLst>
                  <p:cond evt="onClick" delay="0">
                    <p:tgtEl>
                      <p:spTgt spid="8"/>
                    </p:tgtEl>
                  </p:cond>
                </p:stCondLst>
                <p:childTnLst>
                  <p:par>
                    <p:cTn id="8" fill="hold">
                      <p:stCondLst>
                        <p:cond evt="onBegin" delay="0">
                          <p:tn val="7"/>
                        </p:cond>
                      </p:stCondLst>
                      <p:childTnLst>
                        <p:par>
                          <p:cTn id="9" fill="hold">
                            <p:stCondLst>
                              <p:cond delay="0"/>
                            </p:stCondLst>
                            <p:childTnLst>
                              <p:par>
                                <p:cTn id="10" presetClass="path" presetSubtype="0" accel="50000" decel="50000" fill="hold" nodeType="clickEffect">
                                  <p:stCondLst>
                                    <p:cond delay="0"/>
                                  </p:stCondLst>
                                  <p:childTnLst>
                                    <p:animMotion origin="layout" path="M 0.02118 -0.05968 C 0.03611 -0.06361 0.05208 -0.06708 0.0658 -0.07633 C 0.07465 -0.08235 0.06684 -0.07772 0.07465 -0.08558 C 0.07726 -0.08836 0.08038 -0.08859 0.08333 -0.09067 C 0.08715 -0.09345 0.08889 -0.09669 0.09306 -0.09831 C 0.09792 -0.1027 0.10851 -0.11427 0.11337 -0.11658 C 0.11927 -0.12861 0.11111 -0.11381 0.11823 -0.12167 C 0.1224 -0.12607 0.12431 -0.13301 0.12899 -0.13717 C 0.13212 -0.14295 0.1349 -0.14897 0.13872 -0.15406 C 0.14306 -0.16863 0.15139 -0.18112 0.16007 -0.19153 C 0.16146 -0.19315 0.16181 -0.19593 0.16285 -0.19801 C 0.16545 -0.20286 0.17031 -0.20495 0.17361 -0.20842 C 0.17813 -0.21304 0.18368 -0.21859 0.18906 -0.22137 C 0.19497 -0.23247 0.21215 -0.23317 0.22118 -0.23432 C 0.23195 -0.23571 0.24271 -0.24011 0.2533 -0.24196 C 0.26875 -0.2445 0.28438 -0.2445 0.29983 -0.24589 C 0.30104 -0.24635 0.3026 -0.24612 0.30365 -0.24728 C 0.30434 -0.2482 0.30382 -0.25029 0.30469 -0.25098 C 0.30712 -0.2526 0.3099 -0.25283 0.3125 -0.25376 C 0.31979 -0.2563 0.32726 -0.26093 0.33472 -0.26393 C 0.3408 -0.26648 0.34705 -0.26648 0.3533 -0.26787 C 0.37778 -0.28013 0.39913 -0.28105 0.42604 -0.28221 C 0.43038 -0.28313 0.43351 -0.28429 0.43767 -0.28591 C 0.44618 -0.29377 0.45885 -0.2947 0.46875 -0.29632 C 0.47483 -0.29909 0.47708 -0.3021 0.48229 -0.30673 C 0.49045 -0.30303 0.48542 -0.28822 0.49392 -0.28475 C 0.49635 -0.28175 0.49774 -0.28013 0.49879 -0.27573 C 0.49757 -0.26833 0.49931 -0.27041 0.49306 -0.27041 ">
                                      <p:cBhvr>
                                        <p:cTn id="11" dur="2000" fill="hold"/>
                                        <p:tgtEl>
                                          <p:spTgt spid="8"/>
                                        </p:tgtEl>
                                        <p:attrNameLst>
                                          <p:attrName>ppt_x</p:attrName>
                                        </p:attrNameLst>
                                      </p:cBhvr>
                                    </p:animMotion>
                                  </p:childTnLst>
                                </p:cTn>
                              </p:par>
                            </p:childTnLst>
                          </p:cTn>
                        </p:par>
                      </p:childTnLst>
                    </p:cTn>
                  </p:par>
                </p:childTnLst>
              </p:cTn>
              <p:nextCondLst>
                <p:cond evt="onClick" delay="0">
                  <p:tgtEl>
                    <p:spTgt spid="8"/>
                  </p:tgtEl>
                </p:cond>
              </p:nextCondLst>
            </p:seq>
            <p:seq concurrent="1" nextAc="seek">
              <p:cTn id="12" dur="indefinite" nodeType="interactiveSeq">
                <p:stCondLst>
                  <p:cond evt="onClick" delay="0">
                    <p:tgtEl>
                      <p:spTgt spid="9"/>
                    </p:tgtEl>
                  </p:cond>
                </p:stCondLst>
                <p:childTnLst>
                  <p:par>
                    <p:cTn id="13" fill="hold">
                      <p:stCondLst>
                        <p:cond evt="onBegin" delay="0">
                          <p:tn val="12"/>
                        </p:cond>
                      </p:stCondLst>
                      <p:childTnLst>
                        <p:par>
                          <p:cTn id="14" fill="hold">
                            <p:stCondLst>
                              <p:cond delay="0"/>
                            </p:stCondLst>
                            <p:childTnLst>
                              <p:par>
                                <p:cTn id="15" presetClass="path" presetSubtype="0" accel="50000" decel="50000" fill="hold" nodeType="clickEffect">
                                  <p:stCondLst>
                                    <p:cond delay="0"/>
                                  </p:stCondLst>
                                  <p:childTnLst>
                                    <p:animMotion origin="layout" path="M -4.44444E-6 8.30442E-6 C 0.01841 -0.0185 0.03872 -0.03423 0.05539 -0.05551 C 0.07813 -0.08443 0.08646 -0.11936 0.10296 -0.15243 C 0.11094 -0.1684 0.12032 -0.18389 0.12917 -0.19916 C 0.1349 -0.20911 0.14653 -0.22091 0.15052 -0.23155 C 0.15278 -0.23756 0.15504 -0.24358 0.1573 -0.24959 C 0.15868 -0.25306 0.16198 -0.25445 0.16407 -0.25722 C 0.16632 -0.26046 0.16771 -0.26439 0.16997 -0.26763 C 0.17309 -0.27226 0.17639 -0.27619 0.17969 -0.28059 C 0.19167 -0.29655 0.20243 -0.31621 0.21459 -0.3324 C 0.2191 -0.33842 0.22171 -0.33819 0.22726 -0.34397 C 0.23646 -0.35345 0.24966 -0.37936 0.25539 -0.39324 C 0.25955 -0.40342 0.26511 -0.41313 0.26997 -0.42285 C 0.27101 -0.4247 0.27084 -0.42748 0.27188 -0.42933 C 0.27587 -0.43603 0.28125 -0.44228 0.28559 -0.44876 C 0.28889 -0.45385 0.28941 -0.45708 0.29236 -0.4631 C 0.30018 -0.47906 0.29219 -0.46194 0.3 -0.47328 C 0.30278 -0.47744 0.30608 -0.48114 0.30782 -0.48623 C 0.30851 -0.48808 0.30886 -0.48993 0.30973 -0.49155 C 0.31216 -0.49548 0.31598 -0.49895 0.31858 -0.50312 C 0.32309 -0.51006 0.3257 -0.51838 0.33021 -0.52509 C 0.33455 -0.53157 0.33959 -0.53504 0.34375 -0.54198 C 0.34827 -0.54961 0.354 -0.55979 0.36025 -0.56511 C 0.36476 -0.56904 0.36702 -0.57413 0.37101 -0.57806 C 0.37361 -0.58061 0.37969 -0.58454 0.37969 -0.58454 C 0.38421 -0.59379 0.3783 -0.58315 0.38559 -0.59102 C 0.40504 -0.61184 0.38334 -0.59958 0.43698 -0.60143 C 0.4474 -0.61045 0.4507 -0.62664 0.45834 -0.6389 C 0.45955 -0.64075 0.46094 -0.64237 0.46216 -0.64422 C 0.46285 -0.64538 0.46337 -0.64677 0.46407 -0.64792 C 0.46528 -0.64977 0.46893 -0.65186 0.46893 -0.65186 ">
                                      <p:cBhvr>
                                        <p:cTn id="16" dur="2000" fill="hold"/>
                                        <p:tgtEl>
                                          <p:spTgt spid="9"/>
                                        </p:tgtEl>
                                        <p:attrNameLst>
                                          <p:attrName>ppt_x</p:attrName>
                                        </p:attrNameLst>
                                      </p:cBhvr>
                                    </p:animMotion>
                                  </p:childTnLst>
                                </p:cTn>
                              </p:par>
                            </p:childTnLst>
                          </p:cTn>
                        </p:par>
                      </p:childTnLst>
                    </p:cTn>
                  </p:par>
                </p:childTnLst>
              </p:cTn>
              <p:nextCondLst>
                <p:cond evt="onClick" delay="0">
                  <p:tgtEl>
                    <p:spTgt spid="9"/>
                  </p:tgtEl>
                </p:cond>
              </p:nextCondLst>
            </p:seq>
            <p:seq concurrent="1" nextAc="seek">
              <p:cTn id="17" dur="indefinite" nodeType="interactiveSeq">
                <p:stCondLst>
                  <p:cond evt="onClick" delay="0">
                    <p:tgtEl>
                      <p:spTgt spid="10"/>
                    </p:tgtEl>
                  </p:cond>
                </p:stCondLst>
                <p:childTnLst>
                  <p:par>
                    <p:cTn id="18" fill="hold">
                      <p:stCondLst>
                        <p:cond evt="onBegin" delay="0">
                          <p:tn val="17"/>
                        </p:cond>
                      </p:stCondLst>
                      <p:childTnLst>
                        <p:par>
                          <p:cTn id="19" fill="hold">
                            <p:stCondLst>
                              <p:cond delay="0"/>
                            </p:stCondLst>
                            <p:childTnLst>
                              <p:par>
                                <p:cTn id="20" presetClass="path" presetSubtype="0" accel="50000" decel="50000" fill="hold" nodeType="clickEffect">
                                  <p:stCondLst>
                                    <p:cond delay="0"/>
                                  </p:stCondLst>
                                  <p:childTnLst>
                                    <p:animMotion origin="layout" path="M -6.66667E-6 7.72612E-7 C -0.02536 -0.03262 -0.04393 -0.05876 -0.07674 -0.07518 C -0.08456 -0.08328 -0.07605 -0.07541 -0.08942 -0.08281 C -0.0948 -0.08582 -0.09549 -0.08952 -0.10105 -0.09322 C -0.10904 -0.09854 -0.11737 -0.10178 -0.12536 -0.10618 C -0.13525 -0.11173 -0.14393 -0.1226 -0.15435 -0.12561 C -0.16286 -0.13602 -0.17657 -0.13833 -0.18751 -0.14249 C -0.19237 -0.14434 -0.19706 -0.14712 -0.20192 -0.14897 C -0.21407 -0.15822 -0.22796 -0.16123 -0.24081 -0.16817 C -0.25105 -0.17372 -0.26008 -0.17789 -0.27084 -0.18112 C -0.27674 -0.18529 -0.28386 -0.18806 -0.29029 -0.19038 C -0.29445 -0.19408 -0.29827 -0.19917 -0.30296 -0.20056 C -0.30782 -0.20564 -0.31459 -0.2112 -0.32049 -0.21351 C -0.32362 -0.2179 -0.32692 -0.22207 -0.33022 -0.22646 ">
                                      <p:cBhvr>
                                        <p:cTn id="21" dur="2000" fill="hold"/>
                                        <p:tgtEl>
                                          <p:spTgt spid="10"/>
                                        </p:tgtEl>
                                        <p:attrNameLst>
                                          <p:attrName>ppt_x</p:attrName>
                                        </p:attrNameLst>
                                      </p:cBhvr>
                                    </p:animMotion>
                                  </p:childTnLst>
                                </p:cTn>
                              </p:par>
                            </p:childTnLst>
                          </p:cTn>
                        </p:par>
                      </p:childTnLst>
                    </p:cTn>
                  </p:par>
                </p:childTnLst>
              </p:cTn>
              <p:nextCondLst>
                <p:cond evt="onClick" delay="0">
                  <p:tgtEl>
                    <p:spTgt spid="10"/>
                  </p:tgtEl>
                </p:cond>
              </p:nextCondLst>
            </p:seq>
            <p:seq concurrent="1" nextAc="seek">
              <p:cTn id="22" dur="indefinite" nodeType="interactiveSeq">
                <p:stCondLst>
                  <p:cond evt="onClick" delay="0">
                    <p:tgtEl>
                      <p:spTgt spid="12"/>
                    </p:tgtEl>
                  </p:cond>
                </p:stCondLst>
                <p:childTnLst>
                  <p:par>
                    <p:cTn id="23" fill="hold">
                      <p:stCondLst>
                        <p:cond evt="onBegin" delay="0">
                          <p:tn val="22"/>
                        </p:cond>
                      </p:stCondLst>
                      <p:childTnLst>
                        <p:par>
                          <p:cTn id="24" fill="hold">
                            <p:stCondLst>
                              <p:cond delay="0"/>
                            </p:stCondLst>
                            <p:childTnLst>
                              <p:par>
                                <p:cTn id="25" presetClass="path" presetSubtype="0" accel="50000" decel="50000" fill="hold" nodeType="clickEffect">
                                  <p:stCondLst>
                                    <p:cond delay="0"/>
                                  </p:stCondLst>
                                  <p:childTnLst>
                                    <p:animMotion origin="layout" path="M 2.5E-6 5.80615E-7 C 0.00052 -0.02405 0.00122 -0.0421 0.00382 -0.06477 C 0.0033 -0.10571 0.01146 -0.16701 -0.01458 -0.20171 C -0.02309 -0.226 -0.03073 -0.25028 -0.03698 -0.2755 C -0.03785 -0.28267 -0.03958 -0.28475 -0.0408 -0.291 C -0.04236 -0.29956 -0.04271 -0.31182 -0.04566 -0.31945 C -0.0467 -0.32199 -0.04757 -0.32477 -0.04861 -0.32731 C -0.04983 -0.32986 -0.05139 -0.33217 -0.05243 -0.33495 C -0.0559 -0.3442 -0.05729 -0.35438 -0.06128 -0.3634 C -0.06354 -0.36872 -0.06528 -0.37427 -0.06805 -0.37913 C -0.07673 -0.39486 -0.06962 -0.37635 -0.07587 -0.39185 C -0.0816 -0.4062 -0.0868 -0.42169 -0.09427 -0.43465 C -0.09653 -0.44367 -0.09844 -0.45107 -0.10208 -0.45917 C -0.10417 -0.46865 -0.10746 -0.47513 -0.11076 -0.48392 C -0.11371 -0.49155 -0.11319 -0.49664 -0.11858 -0.50196 C -0.11979 -0.50543 -0.12101 -0.5089 -0.12239 -0.51237 C -0.12292 -0.51376 -0.12378 -0.51468 -0.1243 -0.51607 C -0.12778 -0.52486 -0.12864 -0.5355 -0.13212 -0.54452 C -0.13333 -0.55146 -0.13594 -0.55655 -0.13993 -0.56141 C -0.14114 -0.56812 -0.14271 -0.57344 -0.14271 -0.58084 C -0.14271 -0.58223 -0.14201 -0.5783 -0.14184 -0.57691 C -0.14167 -0.57552 -0.14184 -0.57437 -0.14184 -0.57298 ">
                                      <p:cBhvr>
                                        <p:cTn id="26" dur="2000" fill="hold"/>
                                        <p:tgtEl>
                                          <p:spTgt spid="12"/>
                                        </p:tgtEl>
                                        <p:attrNameLst>
                                          <p:attrName>ppt_x</p:attrName>
                                        </p:attrNameLst>
                                      </p:cBhvr>
                                    </p:animMotion>
                                  </p:childTnLst>
                                </p:cTn>
                              </p:par>
                            </p:childTnLst>
                          </p:cTn>
                        </p:par>
                      </p:childTnLst>
                    </p:cTn>
                  </p:par>
                </p:childTnLst>
              </p:cTn>
              <p:nextCondLst>
                <p:cond evt="onClick" delay="0">
                  <p:tgtEl>
                    <p:spTgt spid="1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ovéPole 3"/>
          <p:cNvSpPr txBox="1"/>
          <p:nvPr/>
        </p:nvSpPr>
        <p:spPr>
          <a:xfrm>
            <a:off x="395532" y="260649"/>
            <a:ext cx="3877723" cy="369335"/>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1" i="0" u="none" strike="noStrike" kern="1200" cap="none" spc="0" baseline="0">
                <a:solidFill>
                  <a:srgbClr val="FF0000"/>
                </a:solidFill>
                <a:uFillTx/>
                <a:latin typeface="Calibri"/>
                <a:ea typeface=""/>
                <a:cs typeface=""/>
              </a:rPr>
              <a:t>Přiřaď správně. Na název zvířete klikni.</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2">
    <p:bg>
      <p:bgPr>
        <a:pattFill prst="pct25">
          <a:fgClr>
            <a:srgbClr val="E1FED2"/>
          </a:fgClr>
          <a:bgClr>
            <a:schemeClr val="bg1"/>
          </a:bgClr>
        </a:pattFill>
        <a:effectLst/>
      </p:bgPr>
    </p:bg>
    <p:spTree>
      <p:nvGrpSpPr>
        <p:cNvPr id="1" name=""/>
        <p:cNvGrpSpPr/>
        <p:nvPr/>
      </p:nvGrpSpPr>
      <p:grpSpPr>
        <a:xfrm>
          <a:off x="0" y="0"/>
          <a:ext cx="0" cy="0"/>
          <a:chOff x="0" y="0"/>
          <a:chExt cx="0" cy="0"/>
        </a:xfrm>
      </p:grpSpPr>
      <p:sp>
        <p:nvSpPr>
          <p:cNvPr id="2" name="TextovéPole 4"/>
          <p:cNvSpPr txBox="1"/>
          <p:nvPr/>
        </p:nvSpPr>
        <p:spPr>
          <a:xfrm>
            <a:off x="371996" y="548676"/>
            <a:ext cx="5995556"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7030A0"/>
                </a:solidFill>
                <a:uFillTx/>
                <a:latin typeface="Calibri"/>
                <a:ea typeface=""/>
                <a:cs typeface=""/>
              </a:rPr>
              <a:t>Hlídá dům…………………………………………………….</a:t>
            </a:r>
          </a:p>
        </p:txBody>
      </p:sp>
      <p:sp>
        <p:nvSpPr>
          <p:cNvPr id="3" name="TextovéPole 5"/>
          <p:cNvSpPr txBox="1"/>
          <p:nvPr/>
        </p:nvSpPr>
        <p:spPr>
          <a:xfrm>
            <a:off x="395212" y="2348883"/>
            <a:ext cx="5766133"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7030A0"/>
                </a:solidFill>
                <a:uFillTx/>
                <a:latin typeface="Calibri"/>
                <a:ea typeface=""/>
                <a:cs typeface=""/>
              </a:rPr>
              <a:t>Chytá myši………………………………………………….</a:t>
            </a:r>
          </a:p>
        </p:txBody>
      </p:sp>
      <p:sp>
        <p:nvSpPr>
          <p:cNvPr id="4" name="TextovéPole 6"/>
          <p:cNvSpPr txBox="1"/>
          <p:nvPr/>
        </p:nvSpPr>
        <p:spPr>
          <a:xfrm>
            <a:off x="408544" y="5074609"/>
            <a:ext cx="5766069"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7030A0"/>
                </a:solidFill>
                <a:uFillTx/>
                <a:latin typeface="Calibri"/>
                <a:ea typeface=""/>
                <a:cs typeface=""/>
              </a:rPr>
              <a:t>Snáší vajíčka……………………………………………….</a:t>
            </a:r>
          </a:p>
        </p:txBody>
      </p:sp>
      <p:sp>
        <p:nvSpPr>
          <p:cNvPr id="5" name="TextovéPole 7"/>
          <p:cNvSpPr txBox="1"/>
          <p:nvPr/>
        </p:nvSpPr>
        <p:spPr>
          <a:xfrm>
            <a:off x="371996" y="1484784"/>
            <a:ext cx="5917777"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7030A0"/>
                </a:solidFill>
                <a:uFillTx/>
                <a:latin typeface="Calibri"/>
                <a:ea typeface=""/>
                <a:cs typeface=""/>
              </a:rPr>
              <a:t>Dává nám vlnu……………………………………………..</a:t>
            </a:r>
          </a:p>
        </p:txBody>
      </p:sp>
      <p:sp>
        <p:nvSpPr>
          <p:cNvPr id="6" name="TextovéPole 8"/>
          <p:cNvSpPr txBox="1"/>
          <p:nvPr/>
        </p:nvSpPr>
        <p:spPr>
          <a:xfrm>
            <a:off x="437723" y="3284982"/>
            <a:ext cx="5841534"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7030A0"/>
                </a:solidFill>
                <a:uFillTx/>
                <a:latin typeface="Calibri"/>
                <a:ea typeface=""/>
                <a:cs typeface=""/>
              </a:rPr>
              <a:t>Jezdíme s ním dostihy………………………………...</a:t>
            </a:r>
          </a:p>
        </p:txBody>
      </p:sp>
      <p:sp>
        <p:nvSpPr>
          <p:cNvPr id="7" name="TextovéPole 1"/>
          <p:cNvSpPr txBox="1"/>
          <p:nvPr/>
        </p:nvSpPr>
        <p:spPr>
          <a:xfrm>
            <a:off x="395212" y="4149080"/>
            <a:ext cx="5933102"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7030A0"/>
                </a:solidFill>
                <a:uFillTx/>
                <a:latin typeface="Calibri"/>
                <a:ea typeface=""/>
                <a:cs typeface=""/>
              </a:rPr>
              <a:t>Chováme pro maso, mléko a kůži…………………</a:t>
            </a:r>
          </a:p>
        </p:txBody>
      </p:sp>
      <p:sp>
        <p:nvSpPr>
          <p:cNvPr id="8" name="TextovéPole 2"/>
          <p:cNvSpPr txBox="1"/>
          <p:nvPr/>
        </p:nvSpPr>
        <p:spPr>
          <a:xfrm>
            <a:off x="312816" y="5949278"/>
            <a:ext cx="5911358"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7030A0"/>
                </a:solidFill>
                <a:uFillTx/>
                <a:latin typeface="Calibri"/>
                <a:ea typeface=""/>
                <a:cs typeface=""/>
              </a:rPr>
              <a:t>Chováme výhradně pro maso………………………</a:t>
            </a:r>
          </a:p>
        </p:txBody>
      </p:sp>
      <p:sp>
        <p:nvSpPr>
          <p:cNvPr id="9" name="TextovéPole 3"/>
          <p:cNvSpPr txBox="1"/>
          <p:nvPr/>
        </p:nvSpPr>
        <p:spPr>
          <a:xfrm>
            <a:off x="7365510" y="425570"/>
            <a:ext cx="1336011"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FF0000"/>
                </a:solidFill>
                <a:uFillTx/>
                <a:latin typeface="Calibri"/>
                <a:ea typeface=""/>
                <a:cs typeface=""/>
              </a:rPr>
              <a:t>KRÁVA</a:t>
            </a:r>
          </a:p>
        </p:txBody>
      </p:sp>
      <p:sp>
        <p:nvSpPr>
          <p:cNvPr id="10" name="TextovéPole 9"/>
          <p:cNvSpPr txBox="1"/>
          <p:nvPr/>
        </p:nvSpPr>
        <p:spPr>
          <a:xfrm>
            <a:off x="7489868" y="2287325"/>
            <a:ext cx="1276310"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FF0000"/>
                </a:solidFill>
                <a:uFillTx/>
                <a:latin typeface="Calibri"/>
                <a:ea typeface=""/>
                <a:cs typeface=""/>
              </a:rPr>
              <a:t>PRASE</a:t>
            </a:r>
          </a:p>
        </p:txBody>
      </p:sp>
      <p:sp>
        <p:nvSpPr>
          <p:cNvPr id="11" name="TextovéPole 11"/>
          <p:cNvSpPr txBox="1"/>
          <p:nvPr/>
        </p:nvSpPr>
        <p:spPr>
          <a:xfrm>
            <a:off x="7434510" y="3161547"/>
            <a:ext cx="1497522"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FF0000"/>
                </a:solidFill>
                <a:uFillTx/>
                <a:latin typeface="Calibri"/>
                <a:ea typeface=""/>
                <a:cs typeface=""/>
              </a:rPr>
              <a:t>SLEPICE</a:t>
            </a:r>
          </a:p>
        </p:txBody>
      </p:sp>
      <p:sp>
        <p:nvSpPr>
          <p:cNvPr id="12" name="TextovéPole 17"/>
          <p:cNvSpPr txBox="1"/>
          <p:nvPr/>
        </p:nvSpPr>
        <p:spPr>
          <a:xfrm>
            <a:off x="7529736" y="4037478"/>
            <a:ext cx="942499"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FF0000"/>
                </a:solidFill>
                <a:uFillTx/>
                <a:latin typeface="Calibri"/>
                <a:ea typeface=""/>
                <a:cs typeface=""/>
              </a:rPr>
              <a:t>KŮŇ</a:t>
            </a:r>
          </a:p>
        </p:txBody>
      </p:sp>
      <p:sp>
        <p:nvSpPr>
          <p:cNvPr id="13" name="TextovéPole 18"/>
          <p:cNvSpPr txBox="1"/>
          <p:nvPr/>
        </p:nvSpPr>
        <p:spPr>
          <a:xfrm>
            <a:off x="7548490" y="4869161"/>
            <a:ext cx="792976"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FF0000"/>
                </a:solidFill>
                <a:uFillTx/>
                <a:latin typeface="Calibri"/>
                <a:ea typeface=""/>
                <a:cs typeface=""/>
              </a:rPr>
              <a:t>PES</a:t>
            </a:r>
          </a:p>
        </p:txBody>
      </p:sp>
      <p:sp>
        <p:nvSpPr>
          <p:cNvPr id="14" name="TextovéPole 20"/>
          <p:cNvSpPr txBox="1"/>
          <p:nvPr/>
        </p:nvSpPr>
        <p:spPr>
          <a:xfrm>
            <a:off x="7548490" y="5733260"/>
            <a:ext cx="1108828"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FF0000"/>
                </a:solidFill>
                <a:uFillTx/>
                <a:latin typeface="Calibri"/>
                <a:ea typeface=""/>
                <a:cs typeface=""/>
              </a:rPr>
              <a:t>OVCE</a:t>
            </a:r>
          </a:p>
        </p:txBody>
      </p:sp>
      <p:sp>
        <p:nvSpPr>
          <p:cNvPr id="15" name="TextovéPole 21"/>
          <p:cNvSpPr txBox="1"/>
          <p:nvPr/>
        </p:nvSpPr>
        <p:spPr>
          <a:xfrm>
            <a:off x="7406896" y="1361669"/>
            <a:ext cx="1359283"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FF0000"/>
                </a:solidFill>
                <a:uFillTx/>
                <a:latin typeface="Calibri"/>
                <a:ea typeface=""/>
                <a:cs typeface=""/>
              </a:rPr>
              <a:t>KOČKA</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9"/>
                    </p:tgtEl>
                  </p:cond>
                </p:stCondLst>
                <p:childTnLst>
                  <p:par>
                    <p:cTn id="3" fill="hold">
                      <p:stCondLst>
                        <p:cond evt="onBegin" delay="0">
                          <p:tn val="2"/>
                        </p:cond>
                      </p:stCondLst>
                      <p:childTnLst>
                        <p:par>
                          <p:cTn id="4" fill="hold">
                            <p:stCondLst>
                              <p:cond delay="0"/>
                            </p:stCondLst>
                            <p:childTnLst>
                              <p:par>
                                <p:cTn id="5" presetClass="path" presetSubtype="0" accel="50000" decel="50000" fill="hold" grpId="0" nodeType="clickEffect">
                                  <p:stCondLst>
                                    <p:cond delay="0"/>
                                  </p:stCondLst>
                                  <p:childTnLst>
                                    <p:animMotion origin="layout" path="M 3.05556E-6 2.97941E-6 C 0.00312 0.00763 0.00208 0.01665 0.00416 0.02475 C 0.00312 0.03678 0.0026 0.04857 -0.004 0.05875 C -0.00643 0.06685 -0.00712 0.065 -0.01181 0.07194 C -0.01806 0.08142 -0.02084 0.09414 -0.03299 0.09669 C -0.03525 0.1071 -0.04566 0.1145 -0.05122 0.12329 C -0.05295 0.12907 -0.05591 0.13254 -0.05938 0.13786 C -0.06233 0.14827 -0.06025 0.14434 -0.06441 0.15105 C -0.07084 0.17372 -0.08611 0.1994 -0.10139 0.2179 C -0.1033 0.21998 -0.10348 0.22345 -0.10521 0.22553 C -0.10625 0.22715 -0.10816 0.22739 -0.1092 0.22854 C -0.11788 0.23849 -0.12257 0.24936 -0.13038 0.26 C -0.13282 0.26833 -0.14063 0.27434 -0.14479 0.28221 C -0.14636 0.28984 -0.14792 0.29886 -0.15018 0.30603 C -0.15139 0.30997 -0.15278 0.3139 -0.15382 0.31783 C -0.15469 0.32038 -0.15677 0.32547 -0.15677 0.3257 C -0.15816 0.33564 -0.16216 0.34698 -0.16962 0.35438 C -0.17153 0.35947 -0.17292 0.36456 -0.17622 0.36919 C -0.17882 0.37265 -0.1842 0.37959 -0.1842 0.37983 C -0.18594 0.38445 -0.18837 0.38769 -0.19236 0.39139 C -0.1941 0.39926 -0.19809 0.40666 -0.204 0.41244 C -0.20573 0.41846 -0.2099 0.42169 -0.21459 0.42563 C -0.22188 0.43141 -0.22848 0.43812 -0.23559 0.4439 C -0.24132 0.44876 -0.24375 0.45593 -0.25139 0.45847 C -0.25973 0.46449 -0.26771 0.47073 -0.27622 0.47675 C -0.279 0.48461 -0.28611 0.48947 -0.29063 0.49641 C -0.2882 0.50381 -0.28438 0.50474 -0.27761 0.50705 C -0.27413 0.50659 -0.27066 0.50497 -0.26702 0.50566 C -0.2658 0.5059 -0.26702 0.5089 -0.2658 0.5096 C -0.26459 0.51052 -0.26337 0.5096 -0.26181 0.5096 ">
                                      <p:cBhvr>
                                        <p:cTn id="6" dur="2000" fill="hold"/>
                                        <p:tgtEl>
                                          <p:spTgt spid="9"/>
                                        </p:tgtEl>
                                        <p:attrNameLst>
                                          <p:attrName>ppt_x</p:attrName>
                                        </p:attrNameLst>
                                      </p:cBhvr>
                                    </p:animMotion>
                                  </p:childTnLst>
                                </p:cTn>
                              </p:par>
                            </p:childTnLst>
                          </p:cTn>
                        </p:par>
                      </p:childTnLst>
                    </p:cTn>
                  </p:par>
                </p:childTnLst>
              </p:cTn>
              <p:nextCondLst>
                <p:cond evt="onClick" delay="0">
                  <p:tgtEl>
                    <p:spTgt spid="9"/>
                  </p:tgtEl>
                </p:cond>
              </p:nextCondLst>
            </p:seq>
            <p:seq concurrent="1" nextAc="seek">
              <p:cTn id="7" dur="indefinite" nodeType="interactiveSeq">
                <p:stCondLst>
                  <p:cond evt="onClick" delay="0">
                    <p:tgtEl>
                      <p:spTgt spid="15"/>
                    </p:tgtEl>
                  </p:cond>
                </p:stCondLst>
                <p:childTnLst>
                  <p:par>
                    <p:cTn id="8" fill="hold">
                      <p:stCondLst>
                        <p:cond evt="onBegin" delay="0">
                          <p:tn val="7"/>
                        </p:cond>
                      </p:stCondLst>
                      <p:childTnLst>
                        <p:par>
                          <p:cTn id="9" fill="hold">
                            <p:stCondLst>
                              <p:cond delay="0"/>
                            </p:stCondLst>
                            <p:childTnLst>
                              <p:par>
                                <p:cTn id="10" presetClass="path" presetSubtype="0" accel="50000" decel="50000" fill="hold" grpId="0" nodeType="clickEffect">
                                  <p:stCondLst>
                                    <p:cond delay="0"/>
                                  </p:stCondLst>
                                  <p:childTnLst>
                                    <p:animMotion origin="layout" path="M -8.05556E-6 -8.30904E-6 C -0.00435 0.00208 -0.00817 0.00485 -0.01267 0.00647 C -0.01355 0.0074 -0.01442 0.00855 -0.01545 0.00902 C -0.01772 0.00994 -0.02032 0.00902 -0.0224 0.0104 C -0.02379 0.01133 -0.02397 0.01411 -0.02518 0.01549 C -0.02917 0.01989 -0.03699 0.02266 -0.04167 0.02451 C -0.0514 0.02845 -0.05747 0.03377 -0.06789 0.03631 C -0.07865 0.04325 -0.09011 0.04441 -0.10192 0.04649 C -0.10799 0.05089 -0.11372 0.05204 -0.12032 0.05436 C -0.13386 0.05921 -0.14671 0.06662 -0.16025 0.07124 C -0.16719 0.07749 -0.18351 0.08049 -0.19219 0.08142 C -0.19931 0.0835 -0.20626 0.08443 -0.21355 0.08535 C -0.21806 0.08743 -0.22275 0.08859 -0.22726 0.09044 C -0.23629 0.10363 -0.2573 0.09923 -0.26702 0.09969 C -0.2698 0.10224 -0.27275 0.10525 -0.27483 0.10872 C -0.27553 0.10987 -0.27674 0.11265 -0.27674 0.11265 ">
                                      <p:cBhvr>
                                        <p:cTn id="11" dur="2000" fill="hold"/>
                                        <p:tgtEl>
                                          <p:spTgt spid="15"/>
                                        </p:tgtEl>
                                        <p:attrNameLst>
                                          <p:attrName>ppt_x</p:attrName>
                                        </p:attrNameLst>
                                      </p:cBhvr>
                                    </p:animMotion>
                                  </p:childTnLst>
                                </p:cTn>
                              </p:par>
                            </p:childTnLst>
                          </p:cTn>
                        </p:par>
                      </p:childTnLst>
                    </p:cTn>
                  </p:par>
                </p:childTnLst>
              </p:cTn>
              <p:nextCondLst>
                <p:cond evt="onClick" delay="0">
                  <p:tgtEl>
                    <p:spTgt spid="15"/>
                  </p:tgtEl>
                </p:cond>
              </p:nextCondLst>
            </p:seq>
            <p:seq concurrent="1" nextAc="seek">
              <p:cTn id="12" dur="indefinite" nodeType="interactiveSeq">
                <p:stCondLst>
                  <p:cond evt="onClick" delay="0">
                    <p:tgtEl>
                      <p:spTgt spid="10"/>
                    </p:tgtEl>
                  </p:cond>
                </p:stCondLst>
                <p:childTnLst>
                  <p:par>
                    <p:cTn id="13" fill="hold">
                      <p:stCondLst>
                        <p:cond evt="onBegin" delay="0">
                          <p:tn val="12"/>
                        </p:cond>
                      </p:stCondLst>
                      <p:childTnLst>
                        <p:par>
                          <p:cTn id="14" fill="hold">
                            <p:stCondLst>
                              <p:cond delay="0"/>
                            </p:stCondLst>
                            <p:childTnLst>
                              <p:par>
                                <p:cTn id="15" presetClass="path" presetSubtype="0" accel="50000" decel="50000" fill="hold" grpId="0" nodeType="clickEffect">
                                  <p:stCondLst>
                                    <p:cond delay="0"/>
                                  </p:stCondLst>
                                  <p:childTnLst>
                                    <p:animMotion origin="layout" path="M 1.11111E-6 3.63174E-6 C -0.00538 0.00462 -0.00781 0.0111 -0.01233 0.01596 C -0.0132 0.01827 -0.01354 0.02082 -0.01493 0.02267 C -0.01597 0.02382 -0.01806 0.02336 -0.01892 0.02405 C -0.02066 0.02498 -0.0217 0.02683 -0.02326 0.02822 C -0.02465 0.02914 -0.02587 0.02984 -0.02726 0.03076 C -0.03559 0.0421 -0.04445 0.05089 -0.05295 0.06199 C -0.05833 0.0687 -0.06198 0.0761 -0.06806 0.08235 C -0.06979 0.09091 -0.06858 0.08744 -0.07587 0.09831 C -0.07865 0.10247 -0.08403 0.11057 -0.08403 0.1108 C -0.08472 0.11196 -0.08472 0.11334 -0.08542 0.1145 C -0.08698 0.11751 -0.08976 0.11959 -0.09097 0.1226 C -0.09774 0.13833 -0.09861 0.15868 -0.11129 0.17141 C -0.11285 0.17858 -0.11667 0.18459 -0.1191 0.19153 C -0.12483 0.20633 -0.1283 0.22276 -0.13681 0.23594 C -0.13941 0.2445 -0.14323 0.25121 -0.14774 0.25908 C -0.15174 0.27203 -0.16389 0.28267 -0.17066 0.29424 C -0.17726 0.30511 -0.18333 0.31575 -0.18958 0.32662 C -0.19445 0.33472 -0.19392 0.33772 -0.20174 0.34281 C -0.20417 0.35484 -0.21233 0.37913 -0.21927 0.39 C -0.21979 0.39278 -0.21979 0.39532 -0.22083 0.3981 C -0.22136 0.39949 -0.22309 0.40041 -0.22344 0.40226 C -0.22674 0.41545 -0.22691 0.43789 -0.23698 0.44806 C -0.24583 0.47027 -0.26111 0.49017 -0.27743 0.50751 C -0.27795 0.5089 -0.27865 0.51168 -0.27865 0.51191 ">
                                      <p:cBhvr>
                                        <p:cTn id="16" dur="2000" fill="hold"/>
                                        <p:tgtEl>
                                          <p:spTgt spid="10"/>
                                        </p:tgtEl>
                                        <p:attrNameLst>
                                          <p:attrName>ppt_x</p:attrName>
                                        </p:attrNameLst>
                                      </p:cBhvr>
                                    </p:animMotion>
                                  </p:childTnLst>
                                </p:cTn>
                              </p:par>
                            </p:childTnLst>
                          </p:cTn>
                        </p:par>
                      </p:childTnLst>
                    </p:cTn>
                  </p:par>
                </p:childTnLst>
              </p:cTn>
              <p:nextCondLst>
                <p:cond evt="onClick" delay="0">
                  <p:tgtEl>
                    <p:spTgt spid="10"/>
                  </p:tgtEl>
                </p:cond>
              </p:nextCondLst>
            </p:seq>
            <p:seq concurrent="1" nextAc="seek">
              <p:cTn id="17" dur="indefinite" nodeType="interactiveSeq">
                <p:stCondLst>
                  <p:cond evt="onClick" delay="0">
                    <p:tgtEl>
                      <p:spTgt spid="11"/>
                    </p:tgtEl>
                  </p:cond>
                </p:stCondLst>
                <p:childTnLst>
                  <p:par>
                    <p:cTn id="18" fill="hold">
                      <p:stCondLst>
                        <p:cond evt="onBegin" delay="0">
                          <p:tn val="17"/>
                        </p:cond>
                      </p:stCondLst>
                      <p:childTnLst>
                        <p:par>
                          <p:cTn id="19" fill="hold">
                            <p:stCondLst>
                              <p:cond delay="0"/>
                            </p:stCondLst>
                            <p:childTnLst>
                              <p:par>
                                <p:cTn id="20" presetClass="path" presetSubtype="0" accel="50000" decel="50000" fill="hold" grpId="0" nodeType="clickEffect">
                                  <p:stCondLst>
                                    <p:cond delay="0"/>
                                  </p:stCondLst>
                                  <p:childTnLst>
                                    <p:animMotion origin="layout" path="M -1.66667E-6 -4.15221E-6 C -0.00399 0.00463 -0.00798 0.00949 -0.0118 0.01411 C -0.01528 0.01805 -0.02153 0.0229 -0.02465 0.02823 C -0.02899 0.03609 -0.03055 0.04234 -0.03732 0.04604 C -0.04323 0.05436 -0.04878 0.06501 -0.05642 0.07033 C -0.06215 0.08027 -0.06753 0.08814 -0.07465 0.096 C -0.07708 0.10294 -0.08073 0.10618 -0.08559 0.10872 C -0.10139 0.12607 -0.0816 0.10549 -0.09392 0.1152 C -0.10104 0.12075 -0.10538 0.12607 -0.11389 0.12792 C -0.12326 0.13232 -0.12708 0.13764 -0.1375 0.13949 C -0.15069 0.14458 -0.16476 0.14504 -0.1776 0.15221 C -0.18351 0.15545 -0.18837 0.16239 -0.1941 0.16609 C -0.19739 0.17095 -0.20104 0.17442 -0.20503 0.17789 C -0.21267 0.1846 -0.21857 0.19547 -0.22778 0.19825 C -0.2368 0.20449 -0.24739 0.20588 -0.2559 0.21236 C -0.26163 0.21675 -0.2651 0.22184 -0.27135 0.22392 C -0.27517 0.22739 -0.27916 0.22994 -0.28333 0.23156 C -0.28611 0.2341 -0.28819 0.23734 -0.29062 0.24058 C -0.29097 0.24197 -0.29114 0.24312 -0.29149 0.24451 C -0.29184 0.24567 -0.29236 0.24821 -0.29236 0.24821 ">
                                      <p:cBhvr>
                                        <p:cTn id="21" dur="2000" fill="hold"/>
                                        <p:tgtEl>
                                          <p:spTgt spid="11"/>
                                        </p:tgtEl>
                                        <p:attrNameLst>
                                          <p:attrName>ppt_x</p:attrName>
                                        </p:attrNameLst>
                                      </p:cBhvr>
                                    </p:animMotion>
                                  </p:childTnLst>
                                </p:cTn>
                              </p:par>
                            </p:childTnLst>
                          </p:cTn>
                        </p:par>
                      </p:childTnLst>
                    </p:cTn>
                  </p:par>
                </p:childTnLst>
              </p:cTn>
              <p:nextCondLst>
                <p:cond evt="onClick" delay="0">
                  <p:tgtEl>
                    <p:spTgt spid="11"/>
                  </p:tgtEl>
                </p:cond>
              </p:nextCondLst>
            </p:seq>
            <p:seq concurrent="1" nextAc="seek">
              <p:cTn id="22" dur="indefinite" nodeType="interactiveSeq">
                <p:stCondLst>
                  <p:cond evt="onClick" delay="0">
                    <p:tgtEl>
                      <p:spTgt spid="12"/>
                    </p:tgtEl>
                  </p:cond>
                </p:stCondLst>
                <p:childTnLst>
                  <p:par>
                    <p:cTn id="23" fill="hold">
                      <p:stCondLst>
                        <p:cond evt="onBegin" delay="0">
                          <p:tn val="22"/>
                        </p:cond>
                      </p:stCondLst>
                      <p:childTnLst>
                        <p:par>
                          <p:cTn id="24" fill="hold">
                            <p:stCondLst>
                              <p:cond delay="0"/>
                            </p:stCondLst>
                            <p:childTnLst>
                              <p:par>
                                <p:cTn id="25" presetClass="path" presetSubtype="0" accel="50000" decel="50000" fill="hold" grpId="0" nodeType="clickEffect">
                                  <p:stCondLst>
                                    <p:cond delay="0"/>
                                  </p:stCondLst>
                                  <p:childTnLst>
                                    <p:animMotion origin="layout" path="M 1.11022E-16 -1.93616E-6 C -0.02778 -0.00115 -0.01858 -0.00139 -0.0349 -0.00486 C -0.03993 -0.00809 -0.04566 -0.00879 -0.05069 -0.01203 C -0.06076 -0.01874 -0.07049 -0.02406 -0.08212 -0.02799 C -0.0908 -0.03493 -0.1026 -0.0384 -0.11198 -0.04395 C -0.11736 -0.05112 -0.12413 -0.05528 -0.13247 -0.05737 C -0.13767 -0.06014 -0.14184 -0.06454 -0.14687 -0.06708 C -0.15556 -0.07171 -0.14462 -0.06292 -0.15799 -0.07333 C -0.16267 -0.07703 -0.16806 -0.08258 -0.17361 -0.0842 C -0.17708 -0.08952 -0.1809 -0.09137 -0.18681 -0.09299 C -0.19861 -0.09993 -0.20955 -0.10571 -0.22292 -0.10872 C -0.22743 -0.1108 -0.23125 -0.11242 -0.23611 -0.11381 C -0.24097 -0.11728 -0.24549 -0.11705 -0.25052 -0.11982 C -0.25538 -0.1226 -0.26042 -0.1263 -0.2651 -0.12954 C -0.27031 -0.13301 -0.27778 -0.13555 -0.28056 -0.14157 ">
                                      <p:cBhvr>
                                        <p:cTn id="26" dur="2000" fill="hold"/>
                                        <p:tgtEl>
                                          <p:spTgt spid="12"/>
                                        </p:tgtEl>
                                        <p:attrNameLst>
                                          <p:attrName>ppt_x</p:attrName>
                                        </p:attrNameLst>
                                      </p:cBhvr>
                                    </p:animMotion>
                                  </p:childTnLst>
                                </p:cTn>
                              </p:par>
                            </p:childTnLst>
                          </p:cTn>
                        </p:par>
                      </p:childTnLst>
                    </p:cTn>
                  </p:par>
                </p:childTnLst>
              </p:cTn>
              <p:nextCondLst>
                <p:cond evt="onClick" delay="0">
                  <p:tgtEl>
                    <p:spTgt spid="12"/>
                  </p:tgtEl>
                </p:cond>
              </p:nextCondLst>
            </p:seq>
            <p:seq concurrent="1" nextAc="seek">
              <p:cTn id="27" dur="indefinite" nodeType="interactiveSeq">
                <p:stCondLst>
                  <p:cond evt="onClick" delay="0">
                    <p:tgtEl>
                      <p:spTgt spid="13"/>
                    </p:tgtEl>
                  </p:cond>
                </p:stCondLst>
                <p:childTnLst>
                  <p:par>
                    <p:cTn id="28" fill="hold">
                      <p:stCondLst>
                        <p:cond evt="onBegin" delay="0">
                          <p:tn val="27"/>
                        </p:cond>
                      </p:stCondLst>
                      <p:childTnLst>
                        <p:par>
                          <p:cTn id="29" fill="hold">
                            <p:stCondLst>
                              <p:cond delay="0"/>
                            </p:stCondLst>
                            <p:childTnLst>
                              <p:par>
                                <p:cTn id="30" presetClass="path" presetSubtype="0" accel="50000" decel="50000" fill="hold" grpId="0" nodeType="clickEffect">
                                  <p:stCondLst>
                                    <p:cond delay="0"/>
                                  </p:stCondLst>
                                  <p:childTnLst>
                                    <p:animMotion origin="layout" path="M 3.88889E-6 6.22022E-6 C -0.00348 -0.00462 -0.00434 -0.00971 -0.00782 -0.01433 C -0.0099 -0.02174 -0.01216 -0.02706 -0.01546 -0.03377 C -0.01789 -0.04603 -0.01441 -0.03191 -0.01945 -0.04279 C -0.02118 -0.04626 -0.02171 -0.05065 -0.02327 -0.05435 C -0.02639 -0.06152 -0.02483 -0.05597 -0.03004 -0.06592 C -0.03768 -0.08049 -0.0448 -0.09345 -0.05434 -0.10617 C -0.06025 -0.11403 -0.06389 -0.1256 -0.06893 -0.13462 C -0.08299 -0.15983 -0.09861 -0.18343 -0.11268 -0.20841 C -0.11667 -0.21558 -0.11945 -0.22391 -0.12431 -0.23039 C -0.12552 -0.2371 -0.129 -0.25468 -0.13195 -0.25884 C -0.13438 -0.26647 -0.13611 -0.2748 -0.13889 -0.28197 C -0.14271 -0.29215 -0.14775 -0.30117 -0.15139 -0.31181 C -0.15539 -0.32361 -0.15816 -0.33749 -0.16511 -0.34674 C -0.1665 -0.35322 -0.17049 -0.35854 -0.17275 -0.36479 C -0.18108 -0.38676 -0.18872 -0.40897 -0.19896 -0.42955 C -0.2 -0.43164 -0.20191 -0.43256 -0.20296 -0.43464 C -0.20799 -0.44367 -0.21285 -0.45361 -0.21754 -0.4631 C -0.23004 -0.48854 -0.23716 -0.51792 -0.25139 -0.54198 C -0.25382 -0.55123 -0.25521 -0.56002 -0.25816 -0.56927 C -0.25973 -0.57413 -0.26302 -0.58338 -0.26302 -0.58338 C -0.26424 -0.59287 -0.2658 -0.60212 -0.26893 -0.61068 C -0.26962 -0.61762 -0.26962 -0.62595 -0.27188 -0.63265 C -0.27309 -0.63612 -0.2757 -0.64306 -0.2757 -0.64306 C -0.27709 -0.65301 -0.27865 -0.6625 -0.27865 -0.67267 ">
                                      <p:cBhvr>
                                        <p:cTn id="31" dur="2000" fill="hold"/>
                                        <p:tgtEl>
                                          <p:spTgt spid="13"/>
                                        </p:tgtEl>
                                        <p:attrNameLst>
                                          <p:attrName>ppt_x</p:attrName>
                                        </p:attrNameLst>
                                      </p:cBhvr>
                                    </p:animMotion>
                                  </p:childTnLst>
                                </p:cTn>
                              </p:par>
                            </p:childTnLst>
                          </p:cTn>
                        </p:par>
                      </p:childTnLst>
                    </p:cTn>
                  </p:par>
                </p:childTnLst>
              </p:cTn>
              <p:nextCondLst>
                <p:cond evt="onClick" delay="0">
                  <p:tgtEl>
                    <p:spTgt spid="13"/>
                  </p:tgtEl>
                </p:cond>
              </p:nextCondLst>
            </p:seq>
            <p:seq concurrent="1" nextAc="seek">
              <p:cTn id="32" dur="indefinite" nodeType="interactiveSeq">
                <p:stCondLst>
                  <p:cond evt="onClick" delay="0">
                    <p:tgtEl>
                      <p:spTgt spid="14"/>
                    </p:tgtEl>
                  </p:cond>
                </p:stCondLst>
                <p:childTnLst>
                  <p:par>
                    <p:cTn id="33" fill="hold">
                      <p:stCondLst>
                        <p:cond evt="onBegin" delay="0">
                          <p:tn val="32"/>
                        </p:cond>
                      </p:stCondLst>
                      <p:childTnLst>
                        <p:par>
                          <p:cTn id="34" fill="hold">
                            <p:stCondLst>
                              <p:cond delay="0"/>
                            </p:stCondLst>
                            <p:childTnLst>
                              <p:par>
                                <p:cTn id="35" presetClass="path" presetSubtype="0" accel="50000" decel="50000" fill="hold" grpId="0" nodeType="clickEffect">
                                  <p:stCondLst>
                                    <p:cond delay="0"/>
                                  </p:stCondLst>
                                  <p:childTnLst>
                                    <p:animMotion origin="layout" path="M -1.11111E-6 -2.59542E-6 C -0.00868 -0.00671 -0.01198 -0.01897 -0.02014 -0.02544 C -0.02101 -0.02683 -0.02153 -0.02822 -0.02239 -0.02938 C -0.02326 -0.03053 -0.02483 -0.03146 -0.02552 -0.03284 C -0.02604 -0.034 -0.02587 -0.03562 -0.02639 -0.03678 C -0.0309 -0.04649 -0.02812 -0.03817 -0.03177 -0.04441 C -0.03698 -0.05366 -0.0401 -0.06083 -0.04653 -0.06847 C -0.05104 -0.08188 -0.05555 -0.09391 -0.06198 -0.1064 C -0.0658 -0.11381 -0.06979 -0.12329 -0.07257 -0.13185 C -0.07361 -0.13463 -0.07361 -0.13786 -0.07483 -0.14064 C -0.07673 -0.14434 -0.08003 -0.14689 -0.08212 -0.15059 C -0.09167 -0.16701 -0.09826 -0.18714 -0.10625 -0.20495 C -0.11076 -0.21536 -0.11632 -0.22554 -0.11996 -0.23664 C -0.12274 -0.24543 -0.1243 -0.25491 -0.1283 -0.26324 C -0.13264 -0.27249 -0.13646 -0.28198 -0.1408 -0.291 C -0.14844 -0.30673 -0.1441 -0.29262 -0.15139 -0.30997 C -0.1566 -0.32269 -0.15972 -0.3368 -0.16597 -0.34906 C -0.17205 -0.36132 -0.17882 -0.37358 -0.18281 -0.387 C -0.1868 -0.40065 -0.18976 -0.40782 -0.19444 -0.42008 C -0.19739 -0.42794 -0.19583 -0.43095 -0.20156 -0.4365 C -0.20417 -0.44367 -0.20434 -0.45084 -0.20885 -0.45686 C -0.21111 -0.46356 -0.21458 -0.46912 -0.21736 -0.47582 C -0.22048 -0.483 -0.22101 -0.49063 -0.22465 -0.49734 C -0.22795 -0.51978 -0.24983 -0.55147 -0.26354 -0.56812 C -0.2658 -0.57483 -0.26858 -0.58084 -0.27205 -0.58709 C -0.27396 -0.59565 -0.27118 -0.58663 -0.27517 -0.59334 C -0.2776 -0.5975 -0.27795 -0.60189 -0.28038 -0.60606 C -0.28125 -0.61045 -0.28212 -0.61439 -0.28333 -0.61878 C -0.28455 -0.62942 -0.28489 -0.64746 -0.28854 -0.65649 C -0.28923 -0.65764 -0.29028 -0.65811 -0.29097 -0.65926 C -0.29132 -0.65996 -0.29149 -0.66088 -0.29167 -0.66158 ">
                                      <p:cBhvr>
                                        <p:cTn id="36" dur="2000" fill="hold"/>
                                        <p:tgtEl>
                                          <p:spTgt spid="14"/>
                                        </p:tgtEl>
                                        <p:attrNameLst>
                                          <p:attrName>ppt_x</p:attrName>
                                        </p:attrNameLst>
                                      </p:cBhvr>
                                    </p:animMotion>
                                  </p:childTnLst>
                                </p:cTn>
                              </p:par>
                            </p:childTnLst>
                          </p:cTn>
                        </p:par>
                      </p:childTnLst>
                    </p:cTn>
                  </p:par>
                </p:childTnLst>
              </p:cTn>
              <p:nextCondLst>
                <p:cond evt="onClick" delay="0">
                  <p:tgtEl>
                    <p:spTgt spid="14"/>
                  </p:tgtEl>
                </p:cond>
              </p:nextCondLst>
            </p:seq>
          </p:childTnLst>
        </p:cTn>
      </p:par>
    </p:tnLst>
    <p:bldLst>
      <p:bldP spid="9" grpId="0"/>
      <p:bldP spid="10" grpId="0"/>
      <p:bldP spid="11" grpId="0"/>
      <p:bldP spid="12" grpId="0"/>
      <p:bldP spid="13" grpId="0"/>
      <p:bldP spid="14"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extovéPole 3"/>
          <p:cNvSpPr txBox="1"/>
          <p:nvPr/>
        </p:nvSpPr>
        <p:spPr>
          <a:xfrm>
            <a:off x="323523" y="339800"/>
            <a:ext cx="2596740"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0070C0"/>
                </a:solidFill>
                <a:uFillTx/>
                <a:latin typeface="Calibri"/>
                <a:ea typeface=""/>
                <a:cs typeface=""/>
              </a:rPr>
              <a:t>Spojuj, co k sobě patří.</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4">
    <p:bg>
      <p:bgPr>
        <a:pattFill prst="pct20">
          <a:fgClr>
            <a:schemeClr val="accent4">
              <a:lumMod val="40000"/>
              <a:lumOff val="60000"/>
            </a:schemeClr>
          </a:fgClr>
          <a:bgClr>
            <a:schemeClr val="bg1"/>
          </a:bgClr>
        </a:pattFill>
        <a:effectLst/>
      </p:bgPr>
    </p:bg>
    <p:spTree>
      <p:nvGrpSpPr>
        <p:cNvPr id="1" name=""/>
        <p:cNvGrpSpPr/>
        <p:nvPr/>
      </p:nvGrpSpPr>
      <p:grpSpPr>
        <a:xfrm>
          <a:off x="0" y="0"/>
          <a:ext cx="0" cy="0"/>
          <a:chOff x="0" y="0"/>
          <a:chExt cx="0" cy="0"/>
        </a:xfrm>
      </p:grpSpPr>
      <p:sp>
        <p:nvSpPr>
          <p:cNvPr id="2" name="TextovéPole 4"/>
          <p:cNvSpPr txBox="1"/>
          <p:nvPr/>
        </p:nvSpPr>
        <p:spPr>
          <a:xfrm>
            <a:off x="4961891" y="6093296"/>
            <a:ext cx="1577678"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6600"/>
                </a:solidFill>
                <a:uFillTx/>
                <a:latin typeface="Calibri"/>
                <a:ea typeface=""/>
                <a:cs typeface=""/>
              </a:rPr>
              <a:t>Hlídá dům.</a:t>
            </a:r>
          </a:p>
        </p:txBody>
      </p:sp>
      <p:sp>
        <p:nvSpPr>
          <p:cNvPr id="3" name="TextovéPole 5"/>
          <p:cNvSpPr txBox="1"/>
          <p:nvPr/>
        </p:nvSpPr>
        <p:spPr>
          <a:xfrm>
            <a:off x="4790989" y="4316772"/>
            <a:ext cx="1649623"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6600"/>
                </a:solidFill>
                <a:uFillTx/>
                <a:latin typeface="Calibri"/>
                <a:ea typeface=""/>
                <a:cs typeface=""/>
              </a:rPr>
              <a:t>Chytá myši.</a:t>
            </a:r>
          </a:p>
        </p:txBody>
      </p:sp>
      <p:sp>
        <p:nvSpPr>
          <p:cNvPr id="4" name="TextovéPole 6"/>
          <p:cNvSpPr txBox="1"/>
          <p:nvPr/>
        </p:nvSpPr>
        <p:spPr>
          <a:xfrm>
            <a:off x="4702393" y="3509339"/>
            <a:ext cx="4162229"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6600"/>
                </a:solidFill>
                <a:uFillTx/>
                <a:latin typeface="Calibri"/>
                <a:ea typeface=""/>
                <a:cs typeface=""/>
              </a:rPr>
              <a:t>Snáší vajíčka a dává nám maso.</a:t>
            </a:r>
          </a:p>
        </p:txBody>
      </p:sp>
      <p:sp>
        <p:nvSpPr>
          <p:cNvPr id="5" name="TextovéPole 7"/>
          <p:cNvSpPr txBox="1"/>
          <p:nvPr/>
        </p:nvSpPr>
        <p:spPr>
          <a:xfrm>
            <a:off x="4700381" y="2599785"/>
            <a:ext cx="3139766"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6600"/>
                </a:solidFill>
                <a:uFillTx/>
                <a:latin typeface="Calibri"/>
                <a:ea typeface=""/>
                <a:cs typeface=""/>
              </a:rPr>
              <a:t>Dává nám vlnu a maso.</a:t>
            </a:r>
          </a:p>
        </p:txBody>
      </p:sp>
      <p:sp>
        <p:nvSpPr>
          <p:cNvPr id="6" name="TextovéPole 8"/>
          <p:cNvSpPr txBox="1"/>
          <p:nvPr/>
        </p:nvSpPr>
        <p:spPr>
          <a:xfrm>
            <a:off x="4626251" y="597715"/>
            <a:ext cx="3105659"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6600"/>
                </a:solidFill>
                <a:uFillTx/>
                <a:latin typeface="Calibri"/>
                <a:ea typeface=""/>
                <a:cs typeface=""/>
              </a:rPr>
              <a:t>Jezdíme s ním dostihy.</a:t>
            </a:r>
          </a:p>
        </p:txBody>
      </p:sp>
      <p:sp>
        <p:nvSpPr>
          <p:cNvPr id="7" name="TextovéPole 1"/>
          <p:cNvSpPr txBox="1"/>
          <p:nvPr/>
        </p:nvSpPr>
        <p:spPr>
          <a:xfrm>
            <a:off x="4644009" y="1540160"/>
            <a:ext cx="4451920"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6600"/>
                </a:solidFill>
                <a:uFillTx/>
                <a:latin typeface="Calibri"/>
                <a:ea typeface=""/>
                <a:cs typeface=""/>
              </a:rPr>
              <a:t>Chováme pro maso, mléko a kůži.</a:t>
            </a:r>
          </a:p>
        </p:txBody>
      </p:sp>
      <p:sp>
        <p:nvSpPr>
          <p:cNvPr id="8" name="TextovéPole 2"/>
          <p:cNvSpPr txBox="1"/>
          <p:nvPr/>
        </p:nvSpPr>
        <p:spPr>
          <a:xfrm>
            <a:off x="4788027" y="5173382"/>
            <a:ext cx="3990962"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FF6600"/>
                </a:solidFill>
                <a:uFillTx/>
                <a:latin typeface="Calibri"/>
                <a:ea typeface=""/>
                <a:cs typeface=""/>
              </a:rPr>
              <a:t>Chováme výhradně pro maso.</a:t>
            </a:r>
          </a:p>
        </p:txBody>
      </p:sp>
      <p:sp>
        <p:nvSpPr>
          <p:cNvPr id="9" name="TextovéPole 3"/>
          <p:cNvSpPr txBox="1"/>
          <p:nvPr/>
        </p:nvSpPr>
        <p:spPr>
          <a:xfrm>
            <a:off x="578723" y="5070969"/>
            <a:ext cx="1482973"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KRÁVA</a:t>
            </a:r>
          </a:p>
        </p:txBody>
      </p:sp>
      <p:sp>
        <p:nvSpPr>
          <p:cNvPr id="10" name="TextovéPole 9"/>
          <p:cNvSpPr txBox="1"/>
          <p:nvPr/>
        </p:nvSpPr>
        <p:spPr>
          <a:xfrm>
            <a:off x="578723" y="3386233"/>
            <a:ext cx="1412565"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PRASE</a:t>
            </a:r>
          </a:p>
        </p:txBody>
      </p:sp>
      <p:sp>
        <p:nvSpPr>
          <p:cNvPr id="11" name="TextovéPole 11"/>
          <p:cNvSpPr txBox="1"/>
          <p:nvPr/>
        </p:nvSpPr>
        <p:spPr>
          <a:xfrm>
            <a:off x="594844" y="2450427"/>
            <a:ext cx="1659425"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SLEPICE</a:t>
            </a:r>
          </a:p>
        </p:txBody>
      </p:sp>
      <p:sp>
        <p:nvSpPr>
          <p:cNvPr id="12" name="TextovéPole 17"/>
          <p:cNvSpPr txBox="1"/>
          <p:nvPr/>
        </p:nvSpPr>
        <p:spPr>
          <a:xfrm>
            <a:off x="561752" y="4255224"/>
            <a:ext cx="1038045"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KŮŇ</a:t>
            </a:r>
          </a:p>
        </p:txBody>
      </p:sp>
      <p:sp>
        <p:nvSpPr>
          <p:cNvPr id="13" name="TextovéPole 18"/>
          <p:cNvSpPr txBox="1"/>
          <p:nvPr/>
        </p:nvSpPr>
        <p:spPr>
          <a:xfrm>
            <a:off x="519900" y="485875"/>
            <a:ext cx="867866"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PES</a:t>
            </a:r>
          </a:p>
        </p:txBody>
      </p:sp>
      <p:sp>
        <p:nvSpPr>
          <p:cNvPr id="14" name="TextovéPole 20"/>
          <p:cNvSpPr txBox="1"/>
          <p:nvPr/>
        </p:nvSpPr>
        <p:spPr>
          <a:xfrm>
            <a:off x="561752" y="1458678"/>
            <a:ext cx="1222516"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OVCE</a:t>
            </a:r>
          </a:p>
        </p:txBody>
      </p:sp>
      <p:sp>
        <p:nvSpPr>
          <p:cNvPr id="15" name="TextovéPole 21"/>
          <p:cNvSpPr txBox="1"/>
          <p:nvPr/>
        </p:nvSpPr>
        <p:spPr>
          <a:xfrm>
            <a:off x="589029" y="6093296"/>
            <a:ext cx="1507717"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KOČKA</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a:xfrm>
            <a:off x="251524" y="116631"/>
            <a:ext cx="8435275" cy="6009528"/>
          </a:xfrm>
        </p:spPr>
        <p:txBody>
          <a:bodyPr/>
          <a:lstStyle/>
          <a:p>
            <a:pPr marL="0" lvl="0" indent="0">
              <a:buNone/>
            </a:pPr>
            <a:r>
              <a:rPr lang="cs-CZ"/>
              <a:t>Zdroje a citace: Microsoft - Office klipart</a:t>
            </a:r>
          </a:p>
        </p:txBody>
      </p:sp>
    </p:spTree>
    <p:extLst>
      <p:ext uri="{BB962C8B-B14F-4D97-AF65-F5344CB8AC3E}">
        <p14:creationId xmlns:p14="http://schemas.microsoft.com/office/powerpoint/2010/main" val="33828010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512</Words>
  <Application>Microsoft Office PowerPoint</Application>
  <PresentationFormat>Předvádění na obrazovce (4:3)</PresentationFormat>
  <Paragraphs>72</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systému Office</vt:lpstr>
      <vt:lpstr>Zvířata a jejich přínos pro člověka VY_32_INOVACE_1C_04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pc</cp:lastModifiedBy>
  <cp:revision>22</cp:revision>
  <dcterms:created xsi:type="dcterms:W3CDTF">2013-07-27T19:10:17Z</dcterms:created>
  <dcterms:modified xsi:type="dcterms:W3CDTF">2013-12-08T19:03:26Z</dcterms:modified>
</cp:coreProperties>
</file>