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70" r:id="rId3"/>
    <p:sldId id="259" r:id="rId4"/>
    <p:sldId id="260" r:id="rId5"/>
    <p:sldId id="261" r:id="rId6"/>
    <p:sldId id="262" r:id="rId7"/>
    <p:sldId id="263" r:id="rId8"/>
    <p:sldId id="264" r:id="rId9"/>
    <p:sldId id="265" r:id="rId10"/>
    <p:sldId id="266" r:id="rId11"/>
    <p:sldId id="268" r:id="rId12"/>
    <p:sldId id="267" r:id="rId13"/>
    <p:sldId id="271"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7FA"/>
    <a:srgbClr val="FFFEE2"/>
    <a:srgbClr val="FEFECE"/>
    <a:srgbClr val="F5DAFE"/>
    <a:srgbClr val="E5CFFD"/>
    <a:srgbClr val="F8F8AA"/>
    <a:srgbClr val="D2F9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6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CFCD320-3FD1-4271-BA40-C760F82711A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1877303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CFCD320-3FD1-4271-BA40-C760F82711A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2240256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CFCD320-3FD1-4271-BA40-C760F82711A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1560347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CFCD320-3FD1-4271-BA40-C760F82711A0}"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3156457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CFCD320-3FD1-4271-BA40-C760F82711A0}" type="datetimeFigureOut">
              <a:rPr lang="cs-CZ" smtClean="0"/>
              <a:t>8.12.2013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3276724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CFCD320-3FD1-4271-BA40-C760F82711A0}" type="datetimeFigureOut">
              <a:rPr lang="cs-CZ" smtClean="0"/>
              <a:t>8.12.2013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2641653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CFCD320-3FD1-4271-BA40-C760F82711A0}" type="datetimeFigureOut">
              <a:rPr lang="cs-CZ" smtClean="0"/>
              <a:t>8.12.2013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4234594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CFCD320-3FD1-4271-BA40-C760F82711A0}"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4048628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CFCD320-3FD1-4271-BA40-C760F82711A0}"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2336860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CFCD320-3FD1-4271-BA40-C760F82711A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800184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CFCD320-3FD1-4271-BA40-C760F82711A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AAD719-58F1-467D-8A09-3C010522FF36}" type="slidenum">
              <a:rPr lang="cs-CZ" smtClean="0"/>
              <a:t>‹#›</a:t>
            </a:fld>
            <a:endParaRPr lang="cs-CZ"/>
          </a:p>
        </p:txBody>
      </p:sp>
    </p:spTree>
    <p:extLst>
      <p:ext uri="{BB962C8B-B14F-4D97-AF65-F5344CB8AC3E}">
        <p14:creationId xmlns:p14="http://schemas.microsoft.com/office/powerpoint/2010/main" val="3349430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FCD320-3FD1-4271-BA40-C760F82711A0}" type="datetimeFigureOut">
              <a:rPr lang="cs-CZ" smtClean="0"/>
              <a:t>8.12.2013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AAD719-58F1-467D-8A09-3C010522FF36}" type="slidenum">
              <a:rPr lang="cs-CZ" smtClean="0"/>
              <a:t>‹#›</a:t>
            </a:fld>
            <a:endParaRPr lang="cs-CZ"/>
          </a:p>
        </p:txBody>
      </p:sp>
    </p:spTree>
    <p:extLst>
      <p:ext uri="{BB962C8B-B14F-4D97-AF65-F5344CB8AC3E}">
        <p14:creationId xmlns:p14="http://schemas.microsoft.com/office/powerpoint/2010/main" val="3558979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wmf"/><Relationship Id="rId7" Type="http://schemas.openxmlformats.org/officeDocument/2006/relationships/image" Target="../media/image7.wmf"/><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wmf"/><Relationship Id="rId5" Type="http://schemas.openxmlformats.org/officeDocument/2006/relationships/image" Target="../media/image5.jpeg"/><Relationship Id="rId4" Type="http://schemas.openxmlformats.org/officeDocument/2006/relationships/image" Target="../media/image4.png"/><Relationship Id="rId9" Type="http://schemas.openxmlformats.org/officeDocument/2006/relationships/image" Target="../media/image9.wmf"/></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wmf"/><Relationship Id="rId7" Type="http://schemas.openxmlformats.org/officeDocument/2006/relationships/image" Target="../media/image14.wmf"/><Relationship Id="rId2" Type="http://schemas.openxmlformats.org/officeDocument/2006/relationships/image" Target="../media/image3.wmf"/><Relationship Id="rId1" Type="http://schemas.openxmlformats.org/officeDocument/2006/relationships/slideLayout" Target="../slideLayouts/slideLayout2.xml"/><Relationship Id="rId6" Type="http://schemas.openxmlformats.org/officeDocument/2006/relationships/image" Target="../media/image13.wmf"/><Relationship Id="rId5" Type="http://schemas.openxmlformats.org/officeDocument/2006/relationships/image" Target="../media/image12.wmf"/><Relationship Id="rId4" Type="http://schemas.openxmlformats.org/officeDocument/2006/relationships/image" Target="../media/image11.wmf"/><Relationship Id="rId9" Type="http://schemas.openxmlformats.org/officeDocument/2006/relationships/image" Target="../media/image16.wmf"/></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8.wmf"/><Relationship Id="rId7" Type="http://schemas.openxmlformats.org/officeDocument/2006/relationships/image" Target="../media/image21.jpeg"/><Relationship Id="rId2" Type="http://schemas.openxmlformats.org/officeDocument/2006/relationships/image" Target="../media/image17.wmf"/><Relationship Id="rId1" Type="http://schemas.openxmlformats.org/officeDocument/2006/relationships/slideLayout" Target="../slideLayouts/slideLayout2.xml"/><Relationship Id="rId6" Type="http://schemas.openxmlformats.org/officeDocument/2006/relationships/image" Target="../media/image20.wmf"/><Relationship Id="rId5" Type="http://schemas.openxmlformats.org/officeDocument/2006/relationships/image" Target="../media/image19.jpeg"/><Relationship Id="rId4" Type="http://schemas.openxmlformats.org/officeDocument/2006/relationships/image" Target="../media/image4.png"/><Relationship Id="rId9" Type="http://schemas.openxmlformats.org/officeDocument/2006/relationships/image" Target="../media/image23.wmf"/></Relationships>
</file>

<file path=ppt/slides/_rels/slide6.xml.rels><?xml version="1.0" encoding="UTF-8" standalone="yes"?>
<Relationships xmlns="http://schemas.openxmlformats.org/package/2006/relationships"><Relationship Id="rId8" Type="http://schemas.openxmlformats.org/officeDocument/2006/relationships/image" Target="../media/image26.wmf"/><Relationship Id="rId3" Type="http://schemas.openxmlformats.org/officeDocument/2006/relationships/image" Target="../media/image25.wmf"/><Relationship Id="rId7" Type="http://schemas.openxmlformats.org/officeDocument/2006/relationships/image" Target="../media/image20.wmf"/><Relationship Id="rId2" Type="http://schemas.openxmlformats.org/officeDocument/2006/relationships/image" Target="../media/image24.wmf"/><Relationship Id="rId1" Type="http://schemas.openxmlformats.org/officeDocument/2006/relationships/slideLayout" Target="../slideLayouts/slideLayout2.xml"/><Relationship Id="rId6" Type="http://schemas.openxmlformats.org/officeDocument/2006/relationships/image" Target="../media/image15.png"/><Relationship Id="rId11" Type="http://schemas.openxmlformats.org/officeDocument/2006/relationships/image" Target="../media/image29.png"/><Relationship Id="rId5" Type="http://schemas.openxmlformats.org/officeDocument/2006/relationships/image" Target="../media/image22.png"/><Relationship Id="rId10" Type="http://schemas.openxmlformats.org/officeDocument/2006/relationships/image" Target="../media/image28.wmf"/><Relationship Id="rId4" Type="http://schemas.openxmlformats.org/officeDocument/2006/relationships/image" Target="../media/image10.wmf"/><Relationship Id="rId9" Type="http://schemas.openxmlformats.org/officeDocument/2006/relationships/image" Target="../media/image2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Důležité budovy města - pošta</a:t>
            </a:r>
            <a:r>
              <a:rPr lang="cs-CZ" dirty="0"/>
              <a:t/>
            </a:r>
            <a:br>
              <a:rPr lang="cs-CZ" dirty="0"/>
            </a:br>
            <a:r>
              <a:rPr lang="cs-CZ" dirty="0" smtClean="0"/>
              <a:t>VY_32_INOVACE_1C_06</a:t>
            </a:r>
            <a:r>
              <a:rPr lang="cs-CZ" sz="4000" dirty="0"/>
              <a:t/>
            </a:r>
            <a:br>
              <a:rPr lang="cs-CZ" sz="4000" dirty="0"/>
            </a:br>
            <a:r>
              <a:rPr lang="cs-CZ" sz="3100" dirty="0"/>
              <a:t>Číslo projektu: CZ.1.07/1.5.00/34.1056</a:t>
            </a:r>
          </a:p>
        </p:txBody>
      </p:sp>
      <p:sp>
        <p:nvSpPr>
          <p:cNvPr id="3" name="Podnadpis 2"/>
          <p:cNvSpPr>
            <a:spLocks noGrp="1"/>
          </p:cNvSpPr>
          <p:nvPr>
            <p:ph type="subTitle" idx="1"/>
          </p:nvPr>
        </p:nvSpPr>
        <p:spPr/>
        <p:txBody>
          <a:bodyPr/>
          <a:lstStyle/>
          <a:p>
            <a:r>
              <a:rPr lang="cs-CZ"/>
              <a:t>Sada </a:t>
            </a:r>
            <a:r>
              <a:rPr lang="cs-CZ" smtClean="0"/>
              <a:t>3</a:t>
            </a:r>
          </a:p>
          <a:p>
            <a:r>
              <a:rPr lang="cs-CZ" smtClean="0"/>
              <a:t>Rodinná </a:t>
            </a:r>
            <a:r>
              <a:rPr lang="cs-CZ" dirty="0" smtClean="0"/>
              <a:t>a Občanská výchova</a:t>
            </a:r>
            <a:endParaRPr lang="cs-CZ" dirty="0"/>
          </a:p>
          <a:p>
            <a:r>
              <a:rPr lang="cs-CZ" dirty="0" smtClean="0"/>
              <a:t>MŠ</a:t>
            </a:r>
            <a:r>
              <a:rPr lang="cs-CZ" dirty="0"/>
              <a:t>,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01802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260648"/>
            <a:ext cx="8291264" cy="6480720"/>
          </a:xfrm>
        </p:spPr>
        <p:txBody>
          <a:bodyPr>
            <a:noAutofit/>
          </a:bodyPr>
          <a:lstStyle/>
          <a:p>
            <a:pPr marL="0" indent="0">
              <a:buNone/>
            </a:pPr>
            <a:r>
              <a:rPr lang="cs-CZ" sz="1600" b="1" dirty="0" smtClean="0"/>
              <a:t>Anotace: </a:t>
            </a:r>
            <a:r>
              <a:rPr lang="cs-CZ" sz="1600" dirty="0" smtClean="0"/>
              <a:t>Tento materiál slouží k procvičování učiva o poště a o psaní adresy. Žáci si zopakují základní pojmy z okruhu „pošta“, zároveň si upevní znalosti o fungování činnosti pošty. Na první straně si žáci pouze zopakují pojmy spojené se slovem „pošta“. Na dalších dvou stranách si pomocí obrázků upevňují znalosti o tom, co se na poště děje. Čtvrtá strana je určena výhradně pro žáky s těžkou MR. Žáci zde vybírají obrázky slov, která na poštu patří. Tento </a:t>
            </a:r>
            <a:r>
              <a:rPr lang="cs-CZ" sz="1600" dirty="0" err="1" smtClean="0"/>
              <a:t>slide</a:t>
            </a:r>
            <a:r>
              <a:rPr lang="cs-CZ" sz="1600" dirty="0" smtClean="0"/>
              <a:t> je interaktivní, žáci obrázky vybírají kliknutím nebo mohou obrázky označovat pomocí rukopisných poznámek (např. kroužkovat či škrtat obrázky, které tam nepatří). Interaktivní je i pátá strana – žáci rozlišují, zda uvedené věty na poštu patří či nikoliv. Na šesté straně si upevňují znalosti o tom, jak se píše správně adresa. Na sedmé interaktivní straně si již kliknutím doplňují adresu na příslušné řádky. Osmá strana je také interaktivní. Žáci zde vybírají, co se správně píše do adresy.</a:t>
            </a:r>
          </a:p>
          <a:p>
            <a:pPr marL="0" indent="0">
              <a:buNone/>
            </a:pPr>
            <a:r>
              <a:rPr lang="cs-CZ" sz="1600" b="1" dirty="0" smtClean="0"/>
              <a:t>Doba trvání práce s tímto materiálem: </a:t>
            </a:r>
            <a:r>
              <a:rPr lang="cs-CZ" sz="1600" dirty="0" smtClean="0"/>
              <a:t>35 minut</a:t>
            </a:r>
          </a:p>
          <a:p>
            <a:pPr marL="0" indent="0">
              <a:buNone/>
            </a:pPr>
            <a:r>
              <a:rPr lang="cs-CZ" sz="1600" b="1" dirty="0" smtClean="0"/>
              <a:t>Autor</a:t>
            </a:r>
            <a:r>
              <a:rPr lang="cs-CZ" sz="1600" b="1" dirty="0"/>
              <a:t>:</a:t>
            </a:r>
            <a:r>
              <a:rPr lang="cs-CZ" sz="1600" dirty="0"/>
              <a:t> Daniela </a:t>
            </a:r>
            <a:r>
              <a:rPr lang="cs-CZ" sz="1600" dirty="0" err="1"/>
              <a:t>Tájková</a:t>
            </a:r>
            <a:endParaRPr lang="cs-CZ" sz="1600" dirty="0"/>
          </a:p>
          <a:p>
            <a:pPr marL="0" indent="0">
              <a:buNone/>
            </a:pPr>
            <a:r>
              <a:rPr lang="cs-CZ" sz="1600" b="1" dirty="0"/>
              <a:t>Datum </a:t>
            </a:r>
            <a:r>
              <a:rPr lang="cs-CZ" sz="1600" b="1" dirty="0" smtClean="0"/>
              <a:t>vytvoření: </a:t>
            </a:r>
            <a:r>
              <a:rPr lang="cs-CZ" sz="1600" dirty="0" smtClean="0"/>
              <a:t>Léto 2013</a:t>
            </a:r>
          </a:p>
          <a:p>
            <a:pPr marL="0" indent="0">
              <a:buNone/>
            </a:pPr>
            <a:r>
              <a:rPr lang="cs-CZ" sz="1600" b="1" dirty="0"/>
              <a:t>Speciální vzdělávací potřeby: </a:t>
            </a:r>
            <a:r>
              <a:rPr lang="cs-CZ" sz="1600" dirty="0"/>
              <a:t>PAS, MP, kombinované postižení (MP v kombinaci se zdravotním znevýhodněním, MP v kombinaci s PAS), vícečetné </a:t>
            </a:r>
            <a:r>
              <a:rPr lang="cs-CZ" sz="1600" dirty="0" smtClean="0"/>
              <a:t>postižení</a:t>
            </a:r>
          </a:p>
          <a:p>
            <a:pPr marL="0" indent="0">
              <a:buNone/>
            </a:pPr>
            <a:r>
              <a:rPr lang="cs-CZ" sz="1600" b="1" dirty="0" smtClean="0"/>
              <a:t>Vzdělávací </a:t>
            </a:r>
            <a:r>
              <a:rPr lang="cs-CZ" sz="1600" b="1" dirty="0"/>
              <a:t>oblast: </a:t>
            </a:r>
            <a:r>
              <a:rPr lang="cs-CZ" sz="1600" dirty="0"/>
              <a:t>Člověk a </a:t>
            </a:r>
            <a:r>
              <a:rPr lang="cs-CZ" sz="1600" dirty="0" smtClean="0"/>
              <a:t>společnost</a:t>
            </a:r>
            <a:endParaRPr lang="cs-CZ" sz="1600" dirty="0"/>
          </a:p>
          <a:p>
            <a:pPr marL="0" indent="0">
              <a:buNone/>
            </a:pPr>
            <a:r>
              <a:rPr lang="cs-CZ" sz="1600" b="1" dirty="0" smtClean="0"/>
              <a:t>Vyučovací předmět: </a:t>
            </a:r>
            <a:r>
              <a:rPr lang="cs-CZ" sz="1600" dirty="0" smtClean="0"/>
              <a:t>Rodinná a Občanská výchova</a:t>
            </a:r>
            <a:endParaRPr lang="cs-CZ" sz="1600" dirty="0"/>
          </a:p>
          <a:p>
            <a:pPr marL="0" indent="0">
              <a:buNone/>
            </a:pPr>
            <a:r>
              <a:rPr lang="cs-CZ" sz="1600" b="1" dirty="0"/>
              <a:t>Druh učebního materiálu:</a:t>
            </a:r>
            <a:r>
              <a:rPr lang="cs-CZ" sz="1600" dirty="0"/>
              <a:t> Interaktivní </a:t>
            </a:r>
            <a:r>
              <a:rPr lang="cs-CZ" sz="1600" dirty="0" smtClean="0"/>
              <a:t>DUM</a:t>
            </a:r>
          </a:p>
          <a:p>
            <a:pPr marL="0" indent="0">
              <a:buNone/>
            </a:pPr>
            <a:r>
              <a:rPr lang="cs-CZ" sz="1600" b="1" dirty="0" smtClean="0"/>
              <a:t>Inovace: </a:t>
            </a:r>
            <a:r>
              <a:rPr lang="cs-CZ" sz="1600" dirty="0" smtClean="0"/>
              <a:t>Rukopisné poznámky v rámci nového softwaru Microsoft 2010</a:t>
            </a:r>
            <a:endParaRPr lang="cs-CZ" sz="1600" dirty="0"/>
          </a:p>
          <a:p>
            <a:pPr marL="0" indent="0">
              <a:buNone/>
            </a:pPr>
            <a:r>
              <a:rPr lang="cs-CZ" sz="1600" b="1" dirty="0" smtClean="0"/>
              <a:t>Cílová </a:t>
            </a:r>
            <a:r>
              <a:rPr lang="cs-CZ" sz="1600" b="1" dirty="0"/>
              <a:t>skupina: </a:t>
            </a:r>
            <a:r>
              <a:rPr lang="cs-CZ" sz="1600" dirty="0" smtClean="0"/>
              <a:t>Žák (PAS</a:t>
            </a:r>
            <a:r>
              <a:rPr lang="cs-CZ" sz="1600" dirty="0"/>
              <a:t>, MP, kombinované postižení </a:t>
            </a:r>
            <a:r>
              <a:rPr lang="cs-CZ" sz="1600" dirty="0" smtClean="0"/>
              <a:t>- MP </a:t>
            </a:r>
            <a:r>
              <a:rPr lang="cs-CZ" sz="1600" dirty="0"/>
              <a:t>v kombinaci se zdravotním znevýhodněním, MP v kombinaci </a:t>
            </a:r>
            <a:r>
              <a:rPr lang="cs-CZ" sz="1600"/>
              <a:t>s </a:t>
            </a:r>
            <a:r>
              <a:rPr lang="cs-CZ" sz="1600" smtClean="0"/>
              <a:t>PAS, </a:t>
            </a:r>
            <a:r>
              <a:rPr lang="cs-CZ" sz="1600"/>
              <a:t>vícečetné </a:t>
            </a:r>
            <a:r>
              <a:rPr lang="cs-CZ" sz="1600" smtClean="0"/>
              <a:t>postižení)</a:t>
            </a:r>
            <a:endParaRPr lang="cs-CZ" sz="1600" dirty="0"/>
          </a:p>
          <a:p>
            <a:pPr marL="0" indent="0">
              <a:buNone/>
            </a:pPr>
            <a:r>
              <a:rPr lang="cs-CZ" sz="1600" b="1" dirty="0" smtClean="0"/>
              <a:t>Stupeň </a:t>
            </a:r>
            <a:r>
              <a:rPr lang="cs-CZ" sz="1600" b="1" dirty="0"/>
              <a:t>a typ vzdělávání: </a:t>
            </a:r>
            <a:r>
              <a:rPr lang="cs-CZ" sz="1600" dirty="0" smtClean="0"/>
              <a:t>Praktická škola jednoletá</a:t>
            </a:r>
            <a:endParaRPr lang="cs-CZ" sz="1600" dirty="0"/>
          </a:p>
          <a:p>
            <a:pPr marL="0" indent="0">
              <a:buNone/>
            </a:pPr>
            <a:endParaRPr lang="cs-CZ" sz="1600" dirty="0"/>
          </a:p>
        </p:txBody>
      </p:sp>
    </p:spTree>
    <p:extLst>
      <p:ext uri="{BB962C8B-B14F-4D97-AF65-F5344CB8AC3E}">
        <p14:creationId xmlns:p14="http://schemas.microsoft.com/office/powerpoint/2010/main" val="15205409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ovéPole 3"/>
          <p:cNvSpPr txBox="1"/>
          <p:nvPr/>
        </p:nvSpPr>
        <p:spPr>
          <a:xfrm>
            <a:off x="2483768" y="188640"/>
            <a:ext cx="2098973" cy="646331"/>
          </a:xfrm>
          <a:prstGeom prst="rect">
            <a:avLst/>
          </a:prstGeom>
          <a:noFill/>
        </p:spPr>
        <p:txBody>
          <a:bodyPr wrap="none" rtlCol="0">
            <a:spAutoFit/>
          </a:bodyPr>
          <a:lstStyle/>
          <a:p>
            <a:r>
              <a:rPr lang="cs-CZ" sz="3600" b="1" dirty="0" smtClean="0">
                <a:solidFill>
                  <a:srgbClr val="FF0000"/>
                </a:solidFill>
              </a:rPr>
              <a:t>NA POŠTĚ</a:t>
            </a:r>
            <a:endParaRPr lang="cs-CZ" sz="3600" b="1" dirty="0">
              <a:solidFill>
                <a:srgbClr val="FF0000"/>
              </a:solidFill>
            </a:endParaRPr>
          </a:p>
        </p:txBody>
      </p:sp>
      <p:grpSp>
        <p:nvGrpSpPr>
          <p:cNvPr id="12" name="Skupina 11"/>
          <p:cNvGrpSpPr/>
          <p:nvPr/>
        </p:nvGrpSpPr>
        <p:grpSpPr>
          <a:xfrm>
            <a:off x="323528" y="415250"/>
            <a:ext cx="1926425" cy="2391960"/>
            <a:chOff x="553668" y="1208380"/>
            <a:chExt cx="1926425" cy="2391960"/>
          </a:xfrm>
        </p:grpSpPr>
        <p:pic>
          <p:nvPicPr>
            <p:cNvPr id="6" name="Picture 2" descr="C:\Users\pc\AppData\Local\Microsoft\Windows\Temporary Internet Files\Content.IE5\J12X6UJ6\MC90042416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6620" y="1208380"/>
              <a:ext cx="1390650" cy="18351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ovéPole 10"/>
            <p:cNvSpPr txBox="1"/>
            <p:nvPr/>
          </p:nvSpPr>
          <p:spPr>
            <a:xfrm>
              <a:off x="553668" y="2954009"/>
              <a:ext cx="1926425" cy="646331"/>
            </a:xfrm>
            <a:prstGeom prst="rect">
              <a:avLst/>
            </a:prstGeom>
            <a:noFill/>
          </p:spPr>
          <p:txBody>
            <a:bodyPr wrap="none" rtlCol="0">
              <a:spAutoFit/>
            </a:bodyPr>
            <a:lstStyle/>
            <a:p>
              <a:r>
                <a:rPr lang="cs-CZ" b="1" dirty="0" smtClean="0"/>
                <a:t>POŠTOVNÍ</a:t>
              </a:r>
            </a:p>
            <a:p>
              <a:r>
                <a:rPr lang="cs-CZ" b="1" dirty="0" smtClean="0"/>
                <a:t> DORUČOVATELKA</a:t>
              </a:r>
              <a:endParaRPr lang="cs-CZ" b="1" dirty="0"/>
            </a:p>
          </p:txBody>
        </p:sp>
      </p:grpSp>
      <p:grpSp>
        <p:nvGrpSpPr>
          <p:cNvPr id="15" name="Skupina 14"/>
          <p:cNvGrpSpPr/>
          <p:nvPr/>
        </p:nvGrpSpPr>
        <p:grpSpPr>
          <a:xfrm>
            <a:off x="7110041" y="1547176"/>
            <a:ext cx="1704936" cy="1948380"/>
            <a:chOff x="5121689" y="1273487"/>
            <a:chExt cx="1704936" cy="1948380"/>
          </a:xfrm>
        </p:grpSpPr>
        <p:pic>
          <p:nvPicPr>
            <p:cNvPr id="8" name="Picture 7" descr="C:\Users\pc\AppData\Local\Microsoft\Windows\Temporary Internet Files\Content.IE5\J12X6UJ6\MC90044040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1689" y="1273487"/>
              <a:ext cx="1704936" cy="1704936"/>
            </a:xfrm>
            <a:prstGeom prst="rect">
              <a:avLst/>
            </a:prstGeom>
            <a:noFill/>
            <a:extLst>
              <a:ext uri="{909E8E84-426E-40DD-AFC4-6F175D3DCCD1}">
                <a14:hiddenFill xmlns:a14="http://schemas.microsoft.com/office/drawing/2010/main">
                  <a:solidFill>
                    <a:srgbClr val="FFFFFF"/>
                  </a:solidFill>
                </a14:hiddenFill>
              </a:ext>
            </a:extLst>
          </p:spPr>
        </p:pic>
        <p:sp>
          <p:nvSpPr>
            <p:cNvPr id="14" name="TextovéPole 13"/>
            <p:cNvSpPr txBox="1"/>
            <p:nvPr/>
          </p:nvSpPr>
          <p:spPr>
            <a:xfrm>
              <a:off x="5442666" y="2852535"/>
              <a:ext cx="737061" cy="369332"/>
            </a:xfrm>
            <a:prstGeom prst="rect">
              <a:avLst/>
            </a:prstGeom>
            <a:noFill/>
          </p:spPr>
          <p:txBody>
            <a:bodyPr wrap="none" rtlCol="0">
              <a:spAutoFit/>
            </a:bodyPr>
            <a:lstStyle/>
            <a:p>
              <a:r>
                <a:rPr lang="cs-CZ" b="1" dirty="0" smtClean="0"/>
                <a:t>BALÍK</a:t>
              </a:r>
              <a:endParaRPr lang="cs-CZ" b="1" dirty="0"/>
            </a:p>
          </p:txBody>
        </p:sp>
      </p:grpSp>
      <p:grpSp>
        <p:nvGrpSpPr>
          <p:cNvPr id="17" name="Skupina 16"/>
          <p:cNvGrpSpPr/>
          <p:nvPr/>
        </p:nvGrpSpPr>
        <p:grpSpPr>
          <a:xfrm>
            <a:off x="3639735" y="2202078"/>
            <a:ext cx="1410815" cy="1293478"/>
            <a:chOff x="4135749" y="1970311"/>
            <a:chExt cx="1410815" cy="1293478"/>
          </a:xfrm>
          <a:blipFill>
            <a:blip r:embed="rId2"/>
            <a:tile tx="0" ty="0" sx="100000" sy="100000" flip="none" algn="tl"/>
          </a:blipFill>
        </p:grpSpPr>
        <p:pic>
          <p:nvPicPr>
            <p:cNvPr id="9" name="Picture 13" descr="C:\Users\pc\AppData\Local\Microsoft\Windows\Temporary Internet Files\Content.IE5\J12X6UJ6\MP900423613[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35749" y="1970311"/>
              <a:ext cx="1410815" cy="1108812"/>
            </a:xfrm>
            <a:prstGeom prst="rect">
              <a:avLst/>
            </a:prstGeom>
            <a:grpFill/>
            <a:extLst/>
          </p:spPr>
        </p:pic>
        <p:sp>
          <p:nvSpPr>
            <p:cNvPr id="16" name="TextovéPole 15"/>
            <p:cNvSpPr txBox="1"/>
            <p:nvPr/>
          </p:nvSpPr>
          <p:spPr>
            <a:xfrm>
              <a:off x="4199071" y="2894457"/>
              <a:ext cx="856325" cy="369332"/>
            </a:xfrm>
            <a:prstGeom prst="rect">
              <a:avLst/>
            </a:prstGeom>
            <a:noFill/>
          </p:spPr>
          <p:txBody>
            <a:bodyPr wrap="none" rtlCol="0">
              <a:spAutoFit/>
            </a:bodyPr>
            <a:lstStyle/>
            <a:p>
              <a:r>
                <a:rPr lang="cs-CZ" b="1" dirty="0" smtClean="0"/>
                <a:t>PENÍZE</a:t>
              </a:r>
              <a:endParaRPr lang="cs-CZ" b="1" dirty="0"/>
            </a:p>
          </p:txBody>
        </p:sp>
      </p:grpSp>
      <p:grpSp>
        <p:nvGrpSpPr>
          <p:cNvPr id="19" name="Skupina 18"/>
          <p:cNvGrpSpPr/>
          <p:nvPr/>
        </p:nvGrpSpPr>
        <p:grpSpPr>
          <a:xfrm>
            <a:off x="5698479" y="537838"/>
            <a:ext cx="1159521" cy="1576874"/>
            <a:chOff x="4135749" y="3645024"/>
            <a:chExt cx="1159521" cy="1576874"/>
          </a:xfrm>
        </p:grpSpPr>
        <p:pic>
          <p:nvPicPr>
            <p:cNvPr id="10" name="Picture 9" descr="C:\Users\pc\AppData\Local\Microsoft\Windows\Temporary Internet Files\Content.IE5\G9HC2RKH\MC900389776[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135749" y="3645024"/>
              <a:ext cx="982970" cy="1211028"/>
            </a:xfrm>
            <a:prstGeom prst="rect">
              <a:avLst/>
            </a:prstGeom>
            <a:noFill/>
            <a:extLst>
              <a:ext uri="{909E8E84-426E-40DD-AFC4-6F175D3DCCD1}">
                <a14:hiddenFill xmlns:a14="http://schemas.microsoft.com/office/drawing/2010/main">
                  <a:solidFill>
                    <a:srgbClr val="FFFFFF"/>
                  </a:solidFill>
                </a14:hiddenFill>
              </a:ext>
            </a:extLst>
          </p:spPr>
        </p:pic>
        <p:sp>
          <p:nvSpPr>
            <p:cNvPr id="18" name="TextovéPole 17"/>
            <p:cNvSpPr txBox="1"/>
            <p:nvPr/>
          </p:nvSpPr>
          <p:spPr>
            <a:xfrm>
              <a:off x="4283968" y="4852566"/>
              <a:ext cx="1011302" cy="369332"/>
            </a:xfrm>
            <a:prstGeom prst="rect">
              <a:avLst/>
            </a:prstGeom>
            <a:noFill/>
          </p:spPr>
          <p:txBody>
            <a:bodyPr wrap="none" rtlCol="0">
              <a:spAutoFit/>
            </a:bodyPr>
            <a:lstStyle/>
            <a:p>
              <a:r>
                <a:rPr lang="cs-CZ" b="1" dirty="0" smtClean="0"/>
                <a:t>RAZÍTKO</a:t>
              </a:r>
              <a:endParaRPr lang="cs-CZ" b="1" dirty="0"/>
            </a:p>
          </p:txBody>
        </p:sp>
      </p:grpSp>
      <p:grpSp>
        <p:nvGrpSpPr>
          <p:cNvPr id="21" name="Skupina 20"/>
          <p:cNvGrpSpPr/>
          <p:nvPr/>
        </p:nvGrpSpPr>
        <p:grpSpPr>
          <a:xfrm>
            <a:off x="689292" y="3809767"/>
            <a:ext cx="1560661" cy="1649549"/>
            <a:chOff x="2375965" y="4221088"/>
            <a:chExt cx="1560661" cy="1649549"/>
          </a:xfrm>
        </p:grpSpPr>
        <p:pic>
          <p:nvPicPr>
            <p:cNvPr id="7" name="Picture 4" descr="C:\Users\pc\AppData\Local\Microsoft\Windows\Temporary Internet Files\Content.IE5\MFSGWU2F\MC900212057[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375965" y="4221088"/>
              <a:ext cx="1560661" cy="1222336"/>
            </a:xfrm>
            <a:prstGeom prst="rect">
              <a:avLst/>
            </a:prstGeom>
            <a:noFill/>
            <a:extLst>
              <a:ext uri="{909E8E84-426E-40DD-AFC4-6F175D3DCCD1}">
                <a14:hiddenFill xmlns:a14="http://schemas.microsoft.com/office/drawing/2010/main">
                  <a:solidFill>
                    <a:srgbClr val="FFFFFF"/>
                  </a:solidFill>
                </a14:hiddenFill>
              </a:ext>
            </a:extLst>
          </p:spPr>
        </p:pic>
        <p:sp>
          <p:nvSpPr>
            <p:cNvPr id="20" name="TextovéPole 19"/>
            <p:cNvSpPr txBox="1"/>
            <p:nvPr/>
          </p:nvSpPr>
          <p:spPr>
            <a:xfrm>
              <a:off x="2743135" y="5501305"/>
              <a:ext cx="779381" cy="369332"/>
            </a:xfrm>
            <a:prstGeom prst="rect">
              <a:avLst/>
            </a:prstGeom>
            <a:noFill/>
          </p:spPr>
          <p:txBody>
            <a:bodyPr wrap="none" rtlCol="0">
              <a:spAutoFit/>
            </a:bodyPr>
            <a:lstStyle/>
            <a:p>
              <a:r>
                <a:rPr lang="cs-CZ" b="1" dirty="0" smtClean="0"/>
                <a:t>DOPIS</a:t>
              </a:r>
              <a:endParaRPr lang="cs-CZ" b="1" dirty="0"/>
            </a:p>
          </p:txBody>
        </p:sp>
      </p:grpSp>
      <p:grpSp>
        <p:nvGrpSpPr>
          <p:cNvPr id="3" name="Skupina 2"/>
          <p:cNvGrpSpPr/>
          <p:nvPr/>
        </p:nvGrpSpPr>
        <p:grpSpPr>
          <a:xfrm>
            <a:off x="3131365" y="4614580"/>
            <a:ext cx="1451376" cy="1371600"/>
            <a:chOff x="3876458" y="4365104"/>
            <a:chExt cx="1451376" cy="1371600"/>
          </a:xfrm>
        </p:grpSpPr>
        <p:pic>
          <p:nvPicPr>
            <p:cNvPr id="23" name="Picture 4" descr="C:\Users\pc\AppData\Local\Microsoft\Windows\Temporary Internet Files\Content.IE5\G9HC2RKH\MC900441466[1].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956234" y="4365104"/>
              <a:ext cx="1371600" cy="1371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3876458" y="5330984"/>
              <a:ext cx="1412566" cy="369332"/>
            </a:xfrm>
            <a:prstGeom prst="rect">
              <a:avLst/>
            </a:prstGeom>
            <a:noFill/>
          </p:spPr>
          <p:txBody>
            <a:bodyPr wrap="none" rtlCol="0">
              <a:spAutoFit/>
            </a:bodyPr>
            <a:lstStyle/>
            <a:p>
              <a:r>
                <a:rPr lang="cs-CZ" b="1" dirty="0" smtClean="0"/>
                <a:t>POHLEDNICE</a:t>
              </a:r>
              <a:endParaRPr lang="cs-CZ" b="1" dirty="0"/>
            </a:p>
          </p:txBody>
        </p:sp>
      </p:grpSp>
      <p:grpSp>
        <p:nvGrpSpPr>
          <p:cNvPr id="27" name="Skupina 26"/>
          <p:cNvGrpSpPr/>
          <p:nvPr/>
        </p:nvGrpSpPr>
        <p:grpSpPr>
          <a:xfrm>
            <a:off x="5666303" y="3865373"/>
            <a:ext cx="2296206" cy="2333460"/>
            <a:chOff x="4402014" y="2941190"/>
            <a:chExt cx="2296206" cy="2333460"/>
          </a:xfrm>
        </p:grpSpPr>
        <p:pic>
          <p:nvPicPr>
            <p:cNvPr id="26" name="Picture 5" descr="C:\Users\pc\AppData\Local\Microsoft\Windows\Temporary Internet Files\Content.IE5\G9HC2RKH\MC900424200[1].wm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653284" y="2941190"/>
              <a:ext cx="1695450" cy="1870075"/>
            </a:xfrm>
            <a:prstGeom prst="rect">
              <a:avLst/>
            </a:prstGeom>
            <a:noFill/>
            <a:extLst>
              <a:ext uri="{909E8E84-426E-40DD-AFC4-6F175D3DCCD1}">
                <a14:hiddenFill xmlns:a14="http://schemas.microsoft.com/office/drawing/2010/main">
                  <a:solidFill>
                    <a:srgbClr val="FFFFFF"/>
                  </a:solidFill>
                </a14:hiddenFill>
              </a:ext>
            </a:extLst>
          </p:spPr>
        </p:pic>
        <p:sp>
          <p:nvSpPr>
            <p:cNvPr id="25" name="TextovéPole 24"/>
            <p:cNvSpPr txBox="1"/>
            <p:nvPr/>
          </p:nvSpPr>
          <p:spPr>
            <a:xfrm>
              <a:off x="4402014" y="4905318"/>
              <a:ext cx="2296206" cy="369332"/>
            </a:xfrm>
            <a:prstGeom prst="rect">
              <a:avLst/>
            </a:prstGeom>
            <a:noFill/>
          </p:spPr>
          <p:txBody>
            <a:bodyPr wrap="none" rtlCol="0">
              <a:spAutoFit/>
            </a:bodyPr>
            <a:lstStyle/>
            <a:p>
              <a:r>
                <a:rPr lang="cs-CZ" b="1" dirty="0" smtClean="0"/>
                <a:t>POŠTOVNÍ SCHRÁNKA</a:t>
              </a:r>
              <a:endParaRPr lang="cs-CZ" b="1" dirty="0"/>
            </a:p>
          </p:txBody>
        </p:sp>
      </p:grpSp>
    </p:spTree>
    <p:extLst>
      <p:ext uri="{BB962C8B-B14F-4D97-AF65-F5344CB8AC3E}">
        <p14:creationId xmlns:p14="http://schemas.microsoft.com/office/powerpoint/2010/main" val="24048437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pattFill prst="pct25">
          <a:fgClr>
            <a:srgbClr val="D2F9FE"/>
          </a:fgClr>
          <a:bgClr>
            <a:schemeClr val="bg1"/>
          </a:bgClr>
        </a:pattFill>
        <a:effectLst/>
      </p:bgPr>
    </p:bg>
    <p:spTree>
      <p:nvGrpSpPr>
        <p:cNvPr id="1" name=""/>
        <p:cNvGrpSpPr/>
        <p:nvPr/>
      </p:nvGrpSpPr>
      <p:grpSpPr>
        <a:xfrm>
          <a:off x="0" y="0"/>
          <a:ext cx="0" cy="0"/>
          <a:chOff x="0" y="0"/>
          <a:chExt cx="0" cy="0"/>
        </a:xfrm>
      </p:grpSpPr>
      <p:sp>
        <p:nvSpPr>
          <p:cNvPr id="5" name="TextovéPole 4"/>
          <p:cNvSpPr txBox="1"/>
          <p:nvPr/>
        </p:nvSpPr>
        <p:spPr>
          <a:xfrm>
            <a:off x="2619799" y="290479"/>
            <a:ext cx="6070508" cy="707886"/>
          </a:xfrm>
          <a:prstGeom prst="rect">
            <a:avLst/>
          </a:prstGeom>
          <a:noFill/>
        </p:spPr>
        <p:txBody>
          <a:bodyPr wrap="none" rtlCol="0">
            <a:spAutoFit/>
          </a:bodyPr>
          <a:lstStyle/>
          <a:p>
            <a:r>
              <a:rPr lang="cs-CZ" sz="2000" b="1" dirty="0" smtClean="0">
                <a:solidFill>
                  <a:srgbClr val="FF0000"/>
                </a:solidFill>
              </a:rPr>
              <a:t>Na poště pracuje poštovní doručovatel (doručovatelka) </a:t>
            </a:r>
          </a:p>
          <a:p>
            <a:r>
              <a:rPr lang="cs-CZ" sz="2000" b="1" dirty="0" smtClean="0">
                <a:solidFill>
                  <a:srgbClr val="FF0000"/>
                </a:solidFill>
              </a:rPr>
              <a:t> a poštovní úředník (úřednice).</a:t>
            </a:r>
            <a:endParaRPr lang="cs-CZ" sz="2000" b="1" dirty="0">
              <a:solidFill>
                <a:srgbClr val="FF0000"/>
              </a:solidFill>
            </a:endParaRPr>
          </a:p>
        </p:txBody>
      </p:sp>
      <p:pic>
        <p:nvPicPr>
          <p:cNvPr id="6" name="Picture 2" descr="C:\Users\pc\AppData\Local\Microsoft\Windows\Temporary Internet Files\Content.IE5\J12X6UJ6\MC90042416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7817" y="1340768"/>
            <a:ext cx="1390650" cy="18351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6" descr="C:\Users\pc\AppData\Local\Microsoft\Windows\Temporary Internet Files\Content.IE5\G9HC2RKH\MC90035708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1340768"/>
            <a:ext cx="1544638" cy="183673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C:\Users\pc\AppData\Local\Microsoft\Windows\Temporary Internet Files\Content.IE5\0W3ZSVZK\MC900360956[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16216" y="1268760"/>
            <a:ext cx="1809750" cy="155098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C:\Users\pc\AppData\Local\Microsoft\Windows\Temporary Internet Files\Content.IE5\G9HC2RKH\MC900357089[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27984" y="1340768"/>
            <a:ext cx="1301750" cy="1855788"/>
          </a:xfrm>
          <a:prstGeom prst="rect">
            <a:avLst/>
          </a:prstGeom>
          <a:noFill/>
          <a:extLst>
            <a:ext uri="{909E8E84-426E-40DD-AFC4-6F175D3DCCD1}">
              <a14:hiddenFill xmlns:a14="http://schemas.microsoft.com/office/drawing/2010/main">
                <a:solidFill>
                  <a:srgbClr val="FFFFFF"/>
                </a:solidFill>
              </a14:hiddenFill>
            </a:ext>
          </a:extLst>
        </p:spPr>
      </p:pic>
      <p:sp>
        <p:nvSpPr>
          <p:cNvPr id="13" name="Obdélník 12"/>
          <p:cNvSpPr/>
          <p:nvPr/>
        </p:nvSpPr>
        <p:spPr>
          <a:xfrm>
            <a:off x="2699792" y="3933056"/>
            <a:ext cx="4331314" cy="400110"/>
          </a:xfrm>
          <a:prstGeom prst="rect">
            <a:avLst/>
          </a:prstGeom>
        </p:spPr>
        <p:txBody>
          <a:bodyPr wrap="none">
            <a:spAutoFit/>
          </a:bodyPr>
          <a:lstStyle/>
          <a:p>
            <a:r>
              <a:rPr lang="cs-CZ" sz="2000" b="1" dirty="0">
                <a:solidFill>
                  <a:srgbClr val="FF0000"/>
                </a:solidFill>
              </a:rPr>
              <a:t>Na poště posíláme dopisy a pohlednice</a:t>
            </a:r>
            <a:endParaRPr lang="cs-CZ" sz="2000" dirty="0"/>
          </a:p>
        </p:txBody>
      </p:sp>
      <p:sp>
        <p:nvSpPr>
          <p:cNvPr id="14" name="Šipka doprava 13"/>
          <p:cNvSpPr/>
          <p:nvPr/>
        </p:nvSpPr>
        <p:spPr>
          <a:xfrm>
            <a:off x="432503" y="413589"/>
            <a:ext cx="1512168" cy="461665"/>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Šipka doprava 14"/>
          <p:cNvSpPr/>
          <p:nvPr/>
        </p:nvSpPr>
        <p:spPr>
          <a:xfrm>
            <a:off x="569627" y="3933056"/>
            <a:ext cx="1512168" cy="461665"/>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6" name="Picture 2" descr="C:\Users\pc\AppData\Local\Microsoft\Windows\Temporary Internet Files\Content.IE5\G9HC2RKH\MC900424234[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69580" y="5085184"/>
            <a:ext cx="1112215" cy="107334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5" descr="C:\Users\pc\AppData\Local\Microsoft\Windows\Temporary Internet Files\Content.IE5\MFSGWU2F\MC90032684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997321" y="5037127"/>
            <a:ext cx="1311623" cy="116945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3" descr="C:\Users\pc\AppData\Local\Microsoft\Windows\Temporary Internet Files\Content.IE5\MFSGWU2F\MC900431587[1].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44008" y="4653136"/>
            <a:ext cx="18288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3" descr="C:\Users\pc\AppData\Local\Microsoft\Windows\Temporary Internet Files\Content.IE5\G9HC2RKH\MC900231248[1].wm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206286" y="4855576"/>
            <a:ext cx="1118691" cy="1305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0441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ovéPole 3"/>
          <p:cNvSpPr txBox="1"/>
          <p:nvPr/>
        </p:nvSpPr>
        <p:spPr>
          <a:xfrm>
            <a:off x="755576" y="620688"/>
            <a:ext cx="45719" cy="369332"/>
          </a:xfrm>
          <a:prstGeom prst="rect">
            <a:avLst/>
          </a:prstGeom>
          <a:noFill/>
        </p:spPr>
        <p:txBody>
          <a:bodyPr wrap="square" rtlCol="0">
            <a:spAutoFit/>
          </a:bodyPr>
          <a:lstStyle/>
          <a:p>
            <a:endParaRPr lang="cs-CZ" dirty="0"/>
          </a:p>
        </p:txBody>
      </p:sp>
      <p:sp>
        <p:nvSpPr>
          <p:cNvPr id="5" name="TextovéPole 4"/>
          <p:cNvSpPr txBox="1"/>
          <p:nvPr/>
        </p:nvSpPr>
        <p:spPr>
          <a:xfrm>
            <a:off x="2051720" y="281843"/>
            <a:ext cx="5454250" cy="461665"/>
          </a:xfrm>
          <a:prstGeom prst="rect">
            <a:avLst/>
          </a:prstGeom>
          <a:noFill/>
        </p:spPr>
        <p:txBody>
          <a:bodyPr wrap="none" rtlCol="0">
            <a:spAutoFit/>
          </a:bodyPr>
          <a:lstStyle/>
          <a:p>
            <a:r>
              <a:rPr lang="cs-CZ" sz="2400" b="1" dirty="0" smtClean="0">
                <a:solidFill>
                  <a:srgbClr val="FF0000"/>
                </a:solidFill>
              </a:rPr>
              <a:t>Na poště posíláme a vyzvedáváme balíky.</a:t>
            </a:r>
            <a:endParaRPr lang="cs-CZ" sz="2400" b="1" dirty="0">
              <a:solidFill>
                <a:srgbClr val="FF0000"/>
              </a:solidFill>
            </a:endParaRPr>
          </a:p>
        </p:txBody>
      </p:sp>
      <p:pic>
        <p:nvPicPr>
          <p:cNvPr id="6" name="Picture 2" descr="C:\Users\pc\AppData\Local\Microsoft\Windows\Temporary Internet Files\Content.IE5\J12X6UJ6\MC90031217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6259" y="1268760"/>
            <a:ext cx="1330072" cy="137098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C:\Users\pc\AppData\Local\Microsoft\Windows\Temporary Internet Files\Content.IE5\G9HC2RKH\MC90032620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76131" y="1226962"/>
            <a:ext cx="1506686" cy="138730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C:\Users\pc\AppData\Local\Microsoft\Windows\Temporary Internet Files\Content.IE5\J12X6UJ6\MC900440401[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63887" y="1101782"/>
            <a:ext cx="1704936" cy="170493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C:\Users\pc\AppData\Local\Microsoft\Windows\Temporary Internet Files\Content.IE5\MFSGWU2F\MP900387625[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13899" y="867351"/>
            <a:ext cx="1159806" cy="162542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3" descr="C:\Users\pc\AppData\Local\Microsoft\Windows\Temporary Internet Files\Content.IE5\J12X6UJ6\MC900295011[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948264" y="990776"/>
            <a:ext cx="955599" cy="1378570"/>
          </a:xfrm>
          <a:prstGeom prst="rect">
            <a:avLst/>
          </a:prstGeom>
          <a:noFill/>
          <a:extLst>
            <a:ext uri="{909E8E84-426E-40DD-AFC4-6F175D3DCCD1}">
              <a14:hiddenFill xmlns:a14="http://schemas.microsoft.com/office/drawing/2010/main">
                <a:solidFill>
                  <a:srgbClr val="FFFFFF"/>
                </a:solidFill>
              </a14:hiddenFill>
            </a:ext>
          </a:extLst>
        </p:spPr>
      </p:pic>
      <p:sp>
        <p:nvSpPr>
          <p:cNvPr id="14" name="Obdélník 13"/>
          <p:cNvSpPr/>
          <p:nvPr/>
        </p:nvSpPr>
        <p:spPr>
          <a:xfrm>
            <a:off x="2350041" y="3580203"/>
            <a:ext cx="5544275" cy="461665"/>
          </a:xfrm>
          <a:prstGeom prst="rect">
            <a:avLst/>
          </a:prstGeom>
        </p:spPr>
        <p:txBody>
          <a:bodyPr wrap="none">
            <a:spAutoFit/>
          </a:bodyPr>
          <a:lstStyle/>
          <a:p>
            <a:r>
              <a:rPr lang="cs-CZ" sz="2400" b="1" dirty="0">
                <a:solidFill>
                  <a:srgbClr val="FF0000"/>
                </a:solidFill>
              </a:rPr>
              <a:t>Na poště posíláme a vyzvedáváme peníze.</a:t>
            </a:r>
          </a:p>
        </p:txBody>
      </p:sp>
      <p:pic>
        <p:nvPicPr>
          <p:cNvPr id="15" name="Picture 11" descr="C:\Users\pc\AppData\Local\Microsoft\Windows\Temporary Internet Files\Content.IE5\G9HC2RKH\MP900402534[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50728" y="5042219"/>
            <a:ext cx="753502" cy="112970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C:\Users\pc\AppData\Local\Microsoft\Windows\Temporary Internet Files\Content.IE5\MFSGWU2F\MC900433920[1].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44451" y="5170113"/>
            <a:ext cx="1062012" cy="106201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9" descr="C:\Users\pc\AppData\Local\Microsoft\Windows\Temporary Internet Files\Content.IE5\MFSGWU2F\MC900424198[1].wm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741666" y="4916506"/>
            <a:ext cx="2152650" cy="1381125"/>
          </a:xfrm>
          <a:prstGeom prst="rect">
            <a:avLst/>
          </a:prstGeom>
          <a:noFill/>
          <a:extLst>
            <a:ext uri="{909E8E84-426E-40DD-AFC4-6F175D3DCCD1}">
              <a14:hiddenFill xmlns:a14="http://schemas.microsoft.com/office/drawing/2010/main">
                <a:solidFill>
                  <a:srgbClr val="FFFFFF"/>
                </a:solidFill>
              </a14:hiddenFill>
            </a:ext>
          </a:extLst>
        </p:spPr>
      </p:pic>
      <p:sp>
        <p:nvSpPr>
          <p:cNvPr id="20" name="Šipka doprava 19"/>
          <p:cNvSpPr/>
          <p:nvPr/>
        </p:nvSpPr>
        <p:spPr>
          <a:xfrm>
            <a:off x="395536" y="281843"/>
            <a:ext cx="1512168" cy="461665"/>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Šipka doprava 20"/>
          <p:cNvSpPr/>
          <p:nvPr/>
        </p:nvSpPr>
        <p:spPr>
          <a:xfrm>
            <a:off x="363963" y="3587823"/>
            <a:ext cx="1512168" cy="461665"/>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4032153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pattFill prst="pct25">
          <a:fgClr>
            <a:srgbClr val="F8F8AA"/>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107504" y="116632"/>
            <a:ext cx="3325654" cy="830997"/>
          </a:xfrm>
          <a:prstGeom prst="rect">
            <a:avLst/>
          </a:prstGeom>
          <a:noFill/>
        </p:spPr>
        <p:txBody>
          <a:bodyPr wrap="none" rtlCol="0">
            <a:spAutoFit/>
          </a:bodyPr>
          <a:lstStyle/>
          <a:p>
            <a:r>
              <a:rPr lang="cs-CZ" sz="2800" b="1" dirty="0" smtClean="0"/>
              <a:t>CO PATŘÍ NA POŠTU?</a:t>
            </a:r>
          </a:p>
          <a:p>
            <a:r>
              <a:rPr lang="cs-CZ" sz="2000" b="1" dirty="0" smtClean="0"/>
              <a:t>Klikni na správný obrázek</a:t>
            </a:r>
            <a:r>
              <a:rPr lang="cs-CZ" dirty="0" smtClean="0"/>
              <a:t>.</a:t>
            </a:r>
            <a:endParaRPr lang="cs-CZ" dirty="0"/>
          </a:p>
        </p:txBody>
      </p:sp>
      <p:pic>
        <p:nvPicPr>
          <p:cNvPr id="5" name="Picture 5" descr="C:\Users\pc\AppData\Local\Microsoft\Windows\Temporary Internet Files\Content.IE5\MFSGWU2F\MC90032620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1988840"/>
            <a:ext cx="1393527" cy="128311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C:\Users\pc\AppData\Local\Microsoft\Windows\Temporary Internet Files\Content.IE5\J12X6UJ6\MC90029717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1124744"/>
            <a:ext cx="1250796" cy="97441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6" descr="C:\Users\pc\AppData\Local\Microsoft\Windows\Temporary Internet Files\Content.IE5\G9HC2RKH\MC900357085[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23728" y="3823439"/>
            <a:ext cx="1544638" cy="183673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5" descr="C:\Users\pc\AppData\Local\Microsoft\Windows\Temporary Internet Files\Content.IE5\MFSGWU2F\MC900433920[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7552" y="5439576"/>
            <a:ext cx="1062012" cy="106201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 descr="C:\Users\pc\AppData\Local\Microsoft\Windows\Temporary Internet Files\Content.IE5\MFSGWU2F\MC900431587[1].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38031" y="657472"/>
            <a:ext cx="1296144" cy="129614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C:\Users\pc\AppData\Local\Microsoft\Windows\Temporary Internet Files\Content.IE5\J12X6UJ6\MC900295011[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605744" y="3501008"/>
            <a:ext cx="955599" cy="137857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Users\pc\AppData\Local\Microsoft\Windows\Temporary Internet Files\Content.IE5\0W3ZSVZK\MC900252339[1].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954588" y="2863851"/>
            <a:ext cx="1393411" cy="997198"/>
          </a:xfrm>
          <a:prstGeom prst="rect">
            <a:avLst/>
          </a:prstGeom>
          <a:noFill/>
          <a:extLst>
            <a:ext uri="{909E8E84-426E-40DD-AFC4-6F175D3DCCD1}">
              <a14:hiddenFill xmlns:a14="http://schemas.microsoft.com/office/drawing/2010/main">
                <a:solidFill>
                  <a:srgbClr val="FFFFFF"/>
                </a:solidFill>
              </a14:hiddenFill>
            </a:ext>
          </a:extLst>
        </p:spPr>
      </p:pic>
      <p:pic>
        <p:nvPicPr>
          <p:cNvPr id="5125" name="Picture 5" descr="C:\Users\pc\AppData\Local\Microsoft\Windows\Temporary Internet Files\Content.IE5\MFSGWU2F\MP900424399[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flipH="1">
            <a:off x="4145227" y="4087076"/>
            <a:ext cx="991921" cy="13525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C:\Users\pc\AppData\Local\Microsoft\Windows\Temporary Internet Files\Content.IE5\MFSGWU2F\MC900324454[1].wm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987824" y="1028699"/>
            <a:ext cx="1817688" cy="1833563"/>
          </a:xfrm>
          <a:prstGeom prst="rect">
            <a:avLst/>
          </a:prstGeom>
          <a:noFill/>
          <a:extLst>
            <a:ext uri="{909E8E84-426E-40DD-AFC4-6F175D3DCCD1}">
              <a14:hiddenFill xmlns:a14="http://schemas.microsoft.com/office/drawing/2010/main">
                <a:solidFill>
                  <a:srgbClr val="FFFFFF"/>
                </a:solidFill>
              </a14:hiddenFill>
            </a:ext>
          </a:extLst>
        </p:spPr>
      </p:pic>
      <p:pic>
        <p:nvPicPr>
          <p:cNvPr id="5127" name="Picture 7" descr="C:\Users\pc\AppData\Local\Microsoft\Windows\Temporary Internet Files\Content.IE5\0W3ZSVZK\MC900441781[1].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759024" y="4763326"/>
            <a:ext cx="896851" cy="896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15507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8"/>
                                        </p:tgtEl>
                                      </p:cBhvr>
                                    </p:animEffect>
                                    <p:animScale>
                                      <p:cBhvr>
                                        <p:cTn id="13" dur="250" autoRev="1" fill="hold"/>
                                        <p:tgtEl>
                                          <p:spTgt spid="8"/>
                                        </p:tgtEl>
                                      </p:cBhvr>
                                      <p:by x="105000" y="105000"/>
                                    </p:animScale>
                                  </p:childTnLst>
                                </p:cTn>
                              </p:par>
                            </p:childTnLst>
                          </p:cTn>
                        </p:par>
                      </p:childTnLst>
                    </p:cTn>
                  </p:par>
                </p:childTnLst>
              </p:cTn>
              <p:nextCondLst>
                <p:cond evt="onClick" delay="0">
                  <p:tgtEl>
                    <p:spTgt spid="8"/>
                  </p:tgtEl>
                </p:cond>
              </p:nextCondLst>
            </p:seq>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26" presetClass="emph" presetSubtype="0" fill="hold" nodeType="clickEffect">
                                  <p:stCondLst>
                                    <p:cond delay="0"/>
                                  </p:stCondLst>
                                  <p:childTnLst>
                                    <p:animEffect transition="out" filter="fade">
                                      <p:cBhvr>
                                        <p:cTn id="18" dur="500" tmFilter="0, 0; .2, .5; .8, .5; 1, 0"/>
                                        <p:tgtEl>
                                          <p:spTgt spid="7"/>
                                        </p:tgtEl>
                                      </p:cBhvr>
                                    </p:animEffect>
                                    <p:animScale>
                                      <p:cBhvr>
                                        <p:cTn id="19" dur="250" autoRev="1" fill="hold"/>
                                        <p:tgtEl>
                                          <p:spTgt spid="7"/>
                                        </p:tgtEl>
                                      </p:cBhvr>
                                      <p:by x="105000" y="105000"/>
                                    </p:animScale>
                                  </p:childTnLst>
                                </p:cTn>
                              </p:par>
                            </p:childTnLst>
                          </p:cTn>
                        </p:par>
                      </p:childTnLst>
                    </p:cTn>
                  </p:par>
                </p:childTnLst>
              </p:cTn>
              <p:nextCondLst>
                <p:cond evt="onClick" delay="0">
                  <p:tgtEl>
                    <p:spTgt spid="7"/>
                  </p:tgtEl>
                </p:cond>
              </p:nextCondLst>
            </p:seq>
            <p:seq concurrent="1" nextAc="seek">
              <p:cTn id="20" restart="whenNotActive" fill="hold" evtFilter="cancelBubble" nodeType="interactiveSeq">
                <p:stCondLst>
                  <p:cond evt="onClick" delay="0">
                    <p:tgtEl>
                      <p:spTgt spid="5126"/>
                    </p:tgtEl>
                  </p:cond>
                </p:stCondLst>
                <p:endSync evt="end" delay="0">
                  <p:rtn val="all"/>
                </p:endSync>
                <p:childTnLst>
                  <p:par>
                    <p:cTn id="21" fill="hold">
                      <p:stCondLst>
                        <p:cond delay="0"/>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5126"/>
                                        </p:tgtEl>
                                        <p:attrNameLst>
                                          <p:attrName>style.visibility</p:attrName>
                                        </p:attrNameLst>
                                      </p:cBhvr>
                                      <p:to>
                                        <p:strVal val="hidden"/>
                                      </p:to>
                                    </p:set>
                                  </p:childTnLst>
                                </p:cTn>
                              </p:par>
                            </p:childTnLst>
                          </p:cTn>
                        </p:par>
                      </p:childTnLst>
                    </p:cTn>
                  </p:par>
                </p:childTnLst>
              </p:cTn>
              <p:nextCondLst>
                <p:cond evt="onClick" delay="0">
                  <p:tgtEl>
                    <p:spTgt spid="5126"/>
                  </p:tgtEl>
                </p:cond>
              </p:nextCondLst>
            </p:seq>
            <p:seq concurrent="1" nextAc="seek">
              <p:cTn id="25" restart="whenNotActive" fill="hold" evtFilter="cancelBubble" nodeType="interactiveSeq">
                <p:stCondLst>
                  <p:cond evt="onClick" delay="0">
                    <p:tgtEl>
                      <p:spTgt spid="6"/>
                    </p:tgtEl>
                  </p:cond>
                </p:stCondLst>
                <p:endSync evt="end" delay="0">
                  <p:rtn val="all"/>
                </p:endSync>
                <p:childTnLst>
                  <p:par>
                    <p:cTn id="26" fill="hold">
                      <p:stCondLst>
                        <p:cond delay="0"/>
                      </p:stCondLst>
                      <p:childTnLst>
                        <p:par>
                          <p:cTn id="27" fill="hold">
                            <p:stCondLst>
                              <p:cond delay="0"/>
                            </p:stCondLst>
                            <p:childTnLst>
                              <p:par>
                                <p:cTn id="28" presetID="26" presetClass="emph" presetSubtype="0" fill="hold" nodeType="clickEffect">
                                  <p:stCondLst>
                                    <p:cond delay="0"/>
                                  </p:stCondLst>
                                  <p:childTnLst>
                                    <p:animEffect transition="out" filter="fade">
                                      <p:cBhvr>
                                        <p:cTn id="29" dur="500" tmFilter="0, 0; .2, .5; .8, .5; 1, 0"/>
                                        <p:tgtEl>
                                          <p:spTgt spid="6"/>
                                        </p:tgtEl>
                                      </p:cBhvr>
                                    </p:animEffect>
                                    <p:animScale>
                                      <p:cBhvr>
                                        <p:cTn id="30" dur="250" autoRev="1" fill="hold"/>
                                        <p:tgtEl>
                                          <p:spTgt spid="6"/>
                                        </p:tgtEl>
                                      </p:cBhvr>
                                      <p:by x="105000" y="105000"/>
                                    </p:animScale>
                                  </p:childTnLst>
                                </p:cTn>
                              </p:par>
                            </p:childTnLst>
                          </p:cTn>
                        </p:par>
                      </p:childTnLst>
                    </p:cTn>
                  </p:par>
                </p:childTnLst>
              </p:cTn>
              <p:nextCondLst>
                <p:cond evt="onClick" delay="0">
                  <p:tgtEl>
                    <p:spTgt spid="6"/>
                  </p:tgtEl>
                </p:cond>
              </p:nextCondLst>
            </p:seq>
            <p:seq concurrent="1" nextAc="seek">
              <p:cTn id="31" restart="whenNotActive" fill="hold" evtFilter="cancelBubble" nodeType="interactiveSeq">
                <p:stCondLst>
                  <p:cond evt="onClick" delay="0">
                    <p:tgtEl>
                      <p:spTgt spid="9"/>
                    </p:tgtEl>
                  </p:cond>
                </p:stCondLst>
                <p:endSync evt="end" delay="0">
                  <p:rtn val="all"/>
                </p:endSync>
                <p:childTnLst>
                  <p:par>
                    <p:cTn id="32" fill="hold">
                      <p:stCondLst>
                        <p:cond delay="0"/>
                      </p:stCondLst>
                      <p:childTnLst>
                        <p:par>
                          <p:cTn id="33" fill="hold">
                            <p:stCondLst>
                              <p:cond delay="0"/>
                            </p:stCondLst>
                            <p:childTnLst>
                              <p:par>
                                <p:cTn id="34" presetID="26" presetClass="emph" presetSubtype="0" fill="hold" nodeType="clickEffect">
                                  <p:stCondLst>
                                    <p:cond delay="0"/>
                                  </p:stCondLst>
                                  <p:childTnLst>
                                    <p:animEffect transition="out" filter="fade">
                                      <p:cBhvr>
                                        <p:cTn id="35" dur="500" tmFilter="0, 0; .2, .5; .8, .5; 1, 0"/>
                                        <p:tgtEl>
                                          <p:spTgt spid="9"/>
                                        </p:tgtEl>
                                      </p:cBhvr>
                                    </p:animEffect>
                                    <p:animScale>
                                      <p:cBhvr>
                                        <p:cTn id="36" dur="250" autoRev="1" fill="hold"/>
                                        <p:tgtEl>
                                          <p:spTgt spid="9"/>
                                        </p:tgtEl>
                                      </p:cBhvr>
                                      <p:by x="105000" y="105000"/>
                                    </p:animScale>
                                  </p:childTnLst>
                                </p:cTn>
                              </p:par>
                            </p:childTnLst>
                          </p:cTn>
                        </p:par>
                      </p:childTnLst>
                    </p:cTn>
                  </p:par>
                </p:childTnLst>
              </p:cTn>
              <p:nextCondLst>
                <p:cond evt="onClick" delay="0">
                  <p:tgtEl>
                    <p:spTgt spid="9"/>
                  </p:tgtEl>
                </p:cond>
              </p:nextCondLst>
            </p:seq>
            <p:seq concurrent="1" nextAc="seek">
              <p:cTn id="37" restart="whenNotActive" fill="hold" evtFilter="cancelBubble" nodeType="interactiveSeq">
                <p:stCondLst>
                  <p:cond evt="onClick" delay="0">
                    <p:tgtEl>
                      <p:spTgt spid="5122"/>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nodeType="clickEffect">
                                  <p:stCondLst>
                                    <p:cond delay="0"/>
                                  </p:stCondLst>
                                  <p:childTnLst>
                                    <p:set>
                                      <p:cBhvr>
                                        <p:cTn id="41" dur="1" fill="hold">
                                          <p:stCondLst>
                                            <p:cond delay="0"/>
                                          </p:stCondLst>
                                        </p:cTn>
                                        <p:tgtEl>
                                          <p:spTgt spid="5122"/>
                                        </p:tgtEl>
                                        <p:attrNameLst>
                                          <p:attrName>style.visibility</p:attrName>
                                        </p:attrNameLst>
                                      </p:cBhvr>
                                      <p:to>
                                        <p:strVal val="hidden"/>
                                      </p:to>
                                    </p:set>
                                  </p:childTnLst>
                                </p:cTn>
                              </p:par>
                            </p:childTnLst>
                          </p:cTn>
                        </p:par>
                      </p:childTnLst>
                    </p:cTn>
                  </p:par>
                </p:childTnLst>
              </p:cTn>
              <p:nextCondLst>
                <p:cond evt="onClick" delay="0">
                  <p:tgtEl>
                    <p:spTgt spid="5122"/>
                  </p:tgtEl>
                </p:cond>
              </p:nextCondLst>
            </p:seq>
            <p:seq concurrent="1" nextAc="seek">
              <p:cTn id="42" restart="whenNotActive" fill="hold" evtFilter="cancelBubble" nodeType="interactiveSeq">
                <p:stCondLst>
                  <p:cond evt="onClick" delay="0">
                    <p:tgtEl>
                      <p:spTgt spid="10"/>
                    </p:tgtEl>
                  </p:cond>
                </p:stCondLst>
                <p:endSync evt="end" delay="0">
                  <p:rtn val="all"/>
                </p:endSync>
                <p:childTnLst>
                  <p:par>
                    <p:cTn id="43" fill="hold">
                      <p:stCondLst>
                        <p:cond delay="0"/>
                      </p:stCondLst>
                      <p:childTnLst>
                        <p:par>
                          <p:cTn id="44" fill="hold">
                            <p:stCondLst>
                              <p:cond delay="0"/>
                            </p:stCondLst>
                            <p:childTnLst>
                              <p:par>
                                <p:cTn id="45" presetID="26" presetClass="emph" presetSubtype="0" fill="hold" nodeType="clickEffect">
                                  <p:stCondLst>
                                    <p:cond delay="0"/>
                                  </p:stCondLst>
                                  <p:childTnLst>
                                    <p:animEffect transition="out" filter="fade">
                                      <p:cBhvr>
                                        <p:cTn id="46" dur="500" tmFilter="0, 0; .2, .5; .8, .5; 1, 0"/>
                                        <p:tgtEl>
                                          <p:spTgt spid="10"/>
                                        </p:tgtEl>
                                      </p:cBhvr>
                                    </p:animEffect>
                                    <p:animScale>
                                      <p:cBhvr>
                                        <p:cTn id="47" dur="250" autoRev="1" fill="hold"/>
                                        <p:tgtEl>
                                          <p:spTgt spid="10"/>
                                        </p:tgtEl>
                                      </p:cBhvr>
                                      <p:by x="105000" y="105000"/>
                                    </p:animScale>
                                  </p:childTnLst>
                                </p:cTn>
                              </p:par>
                            </p:childTnLst>
                          </p:cTn>
                        </p:par>
                      </p:childTnLst>
                    </p:cTn>
                  </p:par>
                </p:childTnLst>
              </p:cTn>
              <p:nextCondLst>
                <p:cond evt="onClick" delay="0">
                  <p:tgtEl>
                    <p:spTgt spid="10"/>
                  </p:tgtEl>
                </p:cond>
              </p:nextCondLst>
            </p:seq>
            <p:seq concurrent="1" nextAc="seek">
              <p:cTn id="48" restart="whenNotActive" fill="hold" evtFilter="cancelBubble" nodeType="interactiveSeq">
                <p:stCondLst>
                  <p:cond evt="onClick" delay="0">
                    <p:tgtEl>
                      <p:spTgt spid="5127"/>
                    </p:tgtEl>
                  </p:cond>
                </p:stCondLst>
                <p:endSync evt="end" delay="0">
                  <p:rtn val="all"/>
                </p:endSync>
                <p:childTnLst>
                  <p:par>
                    <p:cTn id="49" fill="hold">
                      <p:stCondLst>
                        <p:cond delay="0"/>
                      </p:stCondLst>
                      <p:childTnLst>
                        <p:par>
                          <p:cTn id="50" fill="hold">
                            <p:stCondLst>
                              <p:cond delay="0"/>
                            </p:stCondLst>
                            <p:childTnLst>
                              <p:par>
                                <p:cTn id="51" presetID="1" presetClass="exit" presetSubtype="0" fill="hold" nodeType="clickEffect">
                                  <p:stCondLst>
                                    <p:cond delay="0"/>
                                  </p:stCondLst>
                                  <p:childTnLst>
                                    <p:set>
                                      <p:cBhvr>
                                        <p:cTn id="52" dur="1" fill="hold">
                                          <p:stCondLst>
                                            <p:cond delay="0"/>
                                          </p:stCondLst>
                                        </p:cTn>
                                        <p:tgtEl>
                                          <p:spTgt spid="5127"/>
                                        </p:tgtEl>
                                        <p:attrNameLst>
                                          <p:attrName>style.visibility</p:attrName>
                                        </p:attrNameLst>
                                      </p:cBhvr>
                                      <p:to>
                                        <p:strVal val="hidden"/>
                                      </p:to>
                                    </p:set>
                                  </p:childTnLst>
                                </p:cTn>
                              </p:par>
                            </p:childTnLst>
                          </p:cTn>
                        </p:par>
                      </p:childTnLst>
                    </p:cTn>
                  </p:par>
                </p:childTnLst>
              </p:cTn>
              <p:nextCondLst>
                <p:cond evt="onClick" delay="0">
                  <p:tgtEl>
                    <p:spTgt spid="5127"/>
                  </p:tgtEl>
                </p:cond>
              </p:nextCondLst>
            </p:seq>
            <p:seq concurrent="1" nextAc="seek">
              <p:cTn id="53" restart="whenNotActive" fill="hold" evtFilter="cancelBubble" nodeType="interactiveSeq">
                <p:stCondLst>
                  <p:cond evt="onClick" delay="0">
                    <p:tgtEl>
                      <p:spTgt spid="5125"/>
                    </p:tgtEl>
                  </p:cond>
                </p:stCondLst>
                <p:endSync evt="end" delay="0">
                  <p:rtn val="all"/>
                </p:endSync>
                <p:childTnLst>
                  <p:par>
                    <p:cTn id="54" fill="hold">
                      <p:stCondLst>
                        <p:cond delay="0"/>
                      </p:stCondLst>
                      <p:childTnLst>
                        <p:par>
                          <p:cTn id="55" fill="hold">
                            <p:stCondLst>
                              <p:cond delay="0"/>
                            </p:stCondLst>
                            <p:childTnLst>
                              <p:par>
                                <p:cTn id="56" presetID="1" presetClass="exit" presetSubtype="0" fill="hold" nodeType="clickEffect">
                                  <p:stCondLst>
                                    <p:cond delay="0"/>
                                  </p:stCondLst>
                                  <p:childTnLst>
                                    <p:set>
                                      <p:cBhvr>
                                        <p:cTn id="57" dur="1" fill="hold">
                                          <p:stCondLst>
                                            <p:cond delay="0"/>
                                          </p:stCondLst>
                                        </p:cTn>
                                        <p:tgtEl>
                                          <p:spTgt spid="5125"/>
                                        </p:tgtEl>
                                        <p:attrNameLst>
                                          <p:attrName>style.visibility</p:attrName>
                                        </p:attrNameLst>
                                      </p:cBhvr>
                                      <p:to>
                                        <p:strVal val="hidden"/>
                                      </p:to>
                                    </p:set>
                                  </p:childTnLst>
                                </p:cTn>
                              </p:par>
                            </p:childTnLst>
                          </p:cTn>
                        </p:par>
                      </p:childTnLst>
                    </p:cTn>
                  </p:par>
                </p:childTnLst>
              </p:cTn>
              <p:nextCondLst>
                <p:cond evt="onClick" delay="0">
                  <p:tgtEl>
                    <p:spTgt spid="512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pattFill prst="pct25">
          <a:fgClr>
            <a:srgbClr val="F5DAFE"/>
          </a:fgClr>
          <a:bgClr>
            <a:schemeClr val="bg1"/>
          </a:bgClr>
        </a:pattFill>
        <a:effectLst/>
      </p:bgPr>
    </p:bg>
    <p:spTree>
      <p:nvGrpSpPr>
        <p:cNvPr id="1" name=""/>
        <p:cNvGrpSpPr/>
        <p:nvPr/>
      </p:nvGrpSpPr>
      <p:grpSpPr>
        <a:xfrm>
          <a:off x="0" y="0"/>
          <a:ext cx="0" cy="0"/>
          <a:chOff x="0" y="0"/>
          <a:chExt cx="0" cy="0"/>
        </a:xfrm>
      </p:grpSpPr>
      <p:sp>
        <p:nvSpPr>
          <p:cNvPr id="5" name="TextovéPole 4"/>
          <p:cNvSpPr txBox="1"/>
          <p:nvPr/>
        </p:nvSpPr>
        <p:spPr>
          <a:xfrm>
            <a:off x="259588" y="224934"/>
            <a:ext cx="5793317" cy="584775"/>
          </a:xfrm>
          <a:prstGeom prst="rect">
            <a:avLst/>
          </a:prstGeom>
          <a:noFill/>
        </p:spPr>
        <p:txBody>
          <a:bodyPr wrap="none" rtlCol="0">
            <a:spAutoFit/>
          </a:bodyPr>
          <a:lstStyle/>
          <a:p>
            <a:r>
              <a:rPr lang="cs-CZ" sz="3200" b="1" dirty="0" smtClean="0">
                <a:solidFill>
                  <a:srgbClr val="7030A0"/>
                </a:solidFill>
              </a:rPr>
              <a:t>Na poštu půjdeme, když chceme:</a:t>
            </a:r>
            <a:endParaRPr lang="cs-CZ" sz="3200" b="1" dirty="0">
              <a:solidFill>
                <a:srgbClr val="7030A0"/>
              </a:solidFill>
            </a:endParaRPr>
          </a:p>
        </p:txBody>
      </p:sp>
      <p:sp>
        <p:nvSpPr>
          <p:cNvPr id="6" name="TextovéPole 5"/>
          <p:cNvSpPr txBox="1"/>
          <p:nvPr/>
        </p:nvSpPr>
        <p:spPr>
          <a:xfrm>
            <a:off x="395536" y="1311151"/>
            <a:ext cx="1951368" cy="461665"/>
          </a:xfrm>
          <a:prstGeom prst="rect">
            <a:avLst/>
          </a:prstGeom>
          <a:noFill/>
        </p:spPr>
        <p:txBody>
          <a:bodyPr wrap="none" rtlCol="0">
            <a:spAutoFit/>
          </a:bodyPr>
          <a:lstStyle/>
          <a:p>
            <a:r>
              <a:rPr lang="cs-CZ" sz="2400" b="1" dirty="0" smtClean="0">
                <a:solidFill>
                  <a:srgbClr val="00B050"/>
                </a:solidFill>
              </a:rPr>
              <a:t>POSLAT BALÍK</a:t>
            </a:r>
            <a:endParaRPr lang="cs-CZ" sz="2400" b="1" dirty="0">
              <a:solidFill>
                <a:srgbClr val="00B050"/>
              </a:solidFill>
            </a:endParaRPr>
          </a:p>
        </p:txBody>
      </p:sp>
      <p:sp>
        <p:nvSpPr>
          <p:cNvPr id="7" name="TextovéPole 6"/>
          <p:cNvSpPr txBox="1"/>
          <p:nvPr/>
        </p:nvSpPr>
        <p:spPr>
          <a:xfrm>
            <a:off x="395536" y="2257390"/>
            <a:ext cx="3729804" cy="461665"/>
          </a:xfrm>
          <a:prstGeom prst="rect">
            <a:avLst/>
          </a:prstGeom>
          <a:noFill/>
        </p:spPr>
        <p:txBody>
          <a:bodyPr wrap="none" rtlCol="0">
            <a:spAutoFit/>
          </a:bodyPr>
          <a:lstStyle/>
          <a:p>
            <a:r>
              <a:rPr lang="cs-CZ" sz="2400" b="1" dirty="0" smtClean="0">
                <a:solidFill>
                  <a:srgbClr val="00B050"/>
                </a:solidFill>
              </a:rPr>
              <a:t>OŠETŘIT NEMOCNOU RUKU</a:t>
            </a:r>
            <a:endParaRPr lang="cs-CZ" sz="2400" b="1" dirty="0">
              <a:solidFill>
                <a:srgbClr val="00B050"/>
              </a:solidFill>
            </a:endParaRPr>
          </a:p>
        </p:txBody>
      </p:sp>
      <p:sp>
        <p:nvSpPr>
          <p:cNvPr id="8" name="TextovéPole 7"/>
          <p:cNvSpPr txBox="1"/>
          <p:nvPr/>
        </p:nvSpPr>
        <p:spPr>
          <a:xfrm>
            <a:off x="467544" y="4221088"/>
            <a:ext cx="2929135" cy="461665"/>
          </a:xfrm>
          <a:prstGeom prst="rect">
            <a:avLst/>
          </a:prstGeom>
          <a:noFill/>
        </p:spPr>
        <p:txBody>
          <a:bodyPr wrap="none" rtlCol="0">
            <a:spAutoFit/>
          </a:bodyPr>
          <a:lstStyle/>
          <a:p>
            <a:r>
              <a:rPr lang="cs-CZ" sz="2400" b="1" dirty="0" smtClean="0">
                <a:solidFill>
                  <a:srgbClr val="00B050"/>
                </a:solidFill>
              </a:rPr>
              <a:t>VYZVEDNOUT PENÍZE</a:t>
            </a:r>
            <a:endParaRPr lang="cs-CZ" sz="2400" b="1" dirty="0">
              <a:solidFill>
                <a:srgbClr val="00B050"/>
              </a:solidFill>
            </a:endParaRPr>
          </a:p>
        </p:txBody>
      </p:sp>
      <p:sp>
        <p:nvSpPr>
          <p:cNvPr id="9" name="TextovéPole 8"/>
          <p:cNvSpPr txBox="1"/>
          <p:nvPr/>
        </p:nvSpPr>
        <p:spPr>
          <a:xfrm>
            <a:off x="5508104" y="4149080"/>
            <a:ext cx="2111475" cy="461665"/>
          </a:xfrm>
          <a:prstGeom prst="rect">
            <a:avLst/>
          </a:prstGeom>
          <a:noFill/>
        </p:spPr>
        <p:txBody>
          <a:bodyPr wrap="none" rtlCol="0">
            <a:spAutoFit/>
          </a:bodyPr>
          <a:lstStyle/>
          <a:p>
            <a:r>
              <a:rPr lang="cs-CZ" sz="2400" b="1" dirty="0" smtClean="0">
                <a:solidFill>
                  <a:srgbClr val="00B050"/>
                </a:solidFill>
              </a:rPr>
              <a:t>POSLAT PENÍZE</a:t>
            </a:r>
            <a:endParaRPr lang="cs-CZ" sz="2400" b="1" dirty="0">
              <a:solidFill>
                <a:srgbClr val="00B050"/>
              </a:solidFill>
            </a:endParaRPr>
          </a:p>
        </p:txBody>
      </p:sp>
      <p:sp>
        <p:nvSpPr>
          <p:cNvPr id="10" name="TextovéPole 9"/>
          <p:cNvSpPr txBox="1"/>
          <p:nvPr/>
        </p:nvSpPr>
        <p:spPr>
          <a:xfrm>
            <a:off x="5292080" y="3191534"/>
            <a:ext cx="2769028" cy="461665"/>
          </a:xfrm>
          <a:prstGeom prst="rect">
            <a:avLst/>
          </a:prstGeom>
          <a:noFill/>
        </p:spPr>
        <p:txBody>
          <a:bodyPr wrap="none" rtlCol="0">
            <a:spAutoFit/>
          </a:bodyPr>
          <a:lstStyle/>
          <a:p>
            <a:r>
              <a:rPr lang="cs-CZ" sz="2400" b="1" dirty="0" smtClean="0">
                <a:solidFill>
                  <a:srgbClr val="00B050"/>
                </a:solidFill>
              </a:rPr>
              <a:t>VYZVEDNOUT BALÍK</a:t>
            </a:r>
            <a:endParaRPr lang="cs-CZ" sz="2400" b="1" dirty="0">
              <a:solidFill>
                <a:srgbClr val="00B050"/>
              </a:solidFill>
            </a:endParaRPr>
          </a:p>
        </p:txBody>
      </p:sp>
      <p:sp>
        <p:nvSpPr>
          <p:cNvPr id="12" name="TextovéPole 11"/>
          <p:cNvSpPr txBox="1"/>
          <p:nvPr/>
        </p:nvSpPr>
        <p:spPr>
          <a:xfrm>
            <a:off x="5292080" y="1418936"/>
            <a:ext cx="2784737" cy="461665"/>
          </a:xfrm>
          <a:prstGeom prst="rect">
            <a:avLst/>
          </a:prstGeom>
          <a:noFill/>
        </p:spPr>
        <p:txBody>
          <a:bodyPr wrap="none" rtlCol="0">
            <a:spAutoFit/>
          </a:bodyPr>
          <a:lstStyle/>
          <a:p>
            <a:r>
              <a:rPr lang="cs-CZ" sz="2400" b="1" dirty="0" smtClean="0">
                <a:solidFill>
                  <a:srgbClr val="00B050"/>
                </a:solidFill>
              </a:rPr>
              <a:t>POSLAT POHLEDNICI</a:t>
            </a:r>
            <a:endParaRPr lang="cs-CZ" sz="2400" b="1" dirty="0">
              <a:solidFill>
                <a:srgbClr val="00B050"/>
              </a:solidFill>
            </a:endParaRPr>
          </a:p>
        </p:txBody>
      </p:sp>
      <p:sp>
        <p:nvSpPr>
          <p:cNvPr id="15" name="TextovéPole 14"/>
          <p:cNvSpPr txBox="1"/>
          <p:nvPr/>
        </p:nvSpPr>
        <p:spPr>
          <a:xfrm>
            <a:off x="5409836" y="2248756"/>
            <a:ext cx="2549224" cy="461665"/>
          </a:xfrm>
          <a:prstGeom prst="rect">
            <a:avLst/>
          </a:prstGeom>
          <a:noFill/>
        </p:spPr>
        <p:txBody>
          <a:bodyPr wrap="none" rtlCol="0">
            <a:spAutoFit/>
          </a:bodyPr>
          <a:lstStyle/>
          <a:p>
            <a:r>
              <a:rPr lang="cs-CZ" sz="2400" b="1" dirty="0" smtClean="0">
                <a:solidFill>
                  <a:srgbClr val="00B050"/>
                </a:solidFill>
              </a:rPr>
              <a:t>NAHLÁSIT KRÁDEŽ</a:t>
            </a:r>
            <a:endParaRPr lang="cs-CZ" sz="2400" b="1" dirty="0">
              <a:solidFill>
                <a:srgbClr val="00B050"/>
              </a:solidFill>
            </a:endParaRPr>
          </a:p>
        </p:txBody>
      </p:sp>
      <p:sp>
        <p:nvSpPr>
          <p:cNvPr id="17" name="TextovéPole 16"/>
          <p:cNvSpPr txBox="1"/>
          <p:nvPr/>
        </p:nvSpPr>
        <p:spPr>
          <a:xfrm>
            <a:off x="606741" y="5085184"/>
            <a:ext cx="4236288" cy="461665"/>
          </a:xfrm>
          <a:prstGeom prst="rect">
            <a:avLst/>
          </a:prstGeom>
          <a:noFill/>
        </p:spPr>
        <p:txBody>
          <a:bodyPr wrap="none" rtlCol="0">
            <a:spAutoFit/>
          </a:bodyPr>
          <a:lstStyle/>
          <a:p>
            <a:r>
              <a:rPr lang="cs-CZ" sz="2400" b="1" dirty="0" smtClean="0">
                <a:solidFill>
                  <a:srgbClr val="00B050"/>
                </a:solidFill>
              </a:rPr>
              <a:t>OZNÁMIT VLOUPÁNÍ DO DOMU</a:t>
            </a:r>
            <a:endParaRPr lang="cs-CZ" sz="2400" b="1" dirty="0">
              <a:solidFill>
                <a:srgbClr val="00B050"/>
              </a:solidFill>
            </a:endParaRPr>
          </a:p>
        </p:txBody>
      </p:sp>
      <p:sp>
        <p:nvSpPr>
          <p:cNvPr id="18" name="TextovéPole 17"/>
          <p:cNvSpPr txBox="1"/>
          <p:nvPr/>
        </p:nvSpPr>
        <p:spPr>
          <a:xfrm>
            <a:off x="611560" y="5949279"/>
            <a:ext cx="2024529" cy="461665"/>
          </a:xfrm>
          <a:prstGeom prst="rect">
            <a:avLst/>
          </a:prstGeom>
          <a:noFill/>
        </p:spPr>
        <p:txBody>
          <a:bodyPr wrap="none" rtlCol="0">
            <a:spAutoFit/>
          </a:bodyPr>
          <a:lstStyle/>
          <a:p>
            <a:r>
              <a:rPr lang="cs-CZ" sz="2400" b="1" dirty="0" smtClean="0">
                <a:solidFill>
                  <a:srgbClr val="00B050"/>
                </a:solidFill>
              </a:rPr>
              <a:t>SEHNAT PRÁCI</a:t>
            </a:r>
            <a:endParaRPr lang="cs-CZ" sz="2400" b="1" dirty="0">
              <a:solidFill>
                <a:srgbClr val="00B050"/>
              </a:solidFill>
            </a:endParaRPr>
          </a:p>
        </p:txBody>
      </p:sp>
      <p:sp>
        <p:nvSpPr>
          <p:cNvPr id="19" name="TextovéPole 18"/>
          <p:cNvSpPr txBox="1"/>
          <p:nvPr/>
        </p:nvSpPr>
        <p:spPr>
          <a:xfrm>
            <a:off x="5612298" y="4941168"/>
            <a:ext cx="1903085" cy="461665"/>
          </a:xfrm>
          <a:prstGeom prst="rect">
            <a:avLst/>
          </a:prstGeom>
          <a:noFill/>
        </p:spPr>
        <p:txBody>
          <a:bodyPr wrap="none" rtlCol="0">
            <a:spAutoFit/>
          </a:bodyPr>
          <a:lstStyle/>
          <a:p>
            <a:r>
              <a:rPr lang="cs-CZ" sz="2400" b="1" dirty="0" smtClean="0">
                <a:solidFill>
                  <a:srgbClr val="00B050"/>
                </a:solidFill>
              </a:rPr>
              <a:t>ZMĚŘIT ZRAK</a:t>
            </a:r>
            <a:endParaRPr lang="cs-CZ" sz="2400" b="1" dirty="0">
              <a:solidFill>
                <a:srgbClr val="00B050"/>
              </a:solidFill>
            </a:endParaRPr>
          </a:p>
        </p:txBody>
      </p:sp>
      <p:sp>
        <p:nvSpPr>
          <p:cNvPr id="20" name="TextovéPole 19"/>
          <p:cNvSpPr txBox="1"/>
          <p:nvPr/>
        </p:nvSpPr>
        <p:spPr>
          <a:xfrm>
            <a:off x="467544" y="3191535"/>
            <a:ext cx="2054280" cy="461665"/>
          </a:xfrm>
          <a:prstGeom prst="rect">
            <a:avLst/>
          </a:prstGeom>
          <a:noFill/>
        </p:spPr>
        <p:txBody>
          <a:bodyPr wrap="none" rtlCol="0">
            <a:spAutoFit/>
          </a:bodyPr>
          <a:lstStyle/>
          <a:p>
            <a:r>
              <a:rPr lang="cs-CZ" sz="2400" b="1" dirty="0" smtClean="0">
                <a:solidFill>
                  <a:srgbClr val="00B050"/>
                </a:solidFill>
              </a:rPr>
              <a:t>ZMĚŘIT SLUCH</a:t>
            </a:r>
            <a:endParaRPr lang="cs-CZ" sz="2400" b="1" dirty="0">
              <a:solidFill>
                <a:srgbClr val="00B050"/>
              </a:solidFill>
            </a:endParaRPr>
          </a:p>
        </p:txBody>
      </p:sp>
    </p:spTree>
    <p:extLst>
      <p:ext uri="{BB962C8B-B14F-4D97-AF65-F5344CB8AC3E}">
        <p14:creationId xmlns:p14="http://schemas.microsoft.com/office/powerpoint/2010/main" val="18917342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8"/>
                                        </p:tgtEl>
                                        <p:attrNameLst>
                                          <p:attrName>style.color</p:attrName>
                                        </p:attrNameLst>
                                      </p:cBhvr>
                                      <p:to>
                                        <p:clrVal>
                                          <a:schemeClr val="accent2"/>
                                        </p:clrVal>
                                      </p:to>
                                    </p:set>
                                    <p:set>
                                      <p:cBhvr>
                                        <p:cTn id="7" dur="500" fill="hold"/>
                                        <p:tgtEl>
                                          <p:spTgt spid="8"/>
                                        </p:tgtEl>
                                        <p:attrNameLst>
                                          <p:attrName>fillcolor</p:attrName>
                                        </p:attrNameLst>
                                      </p:cBhvr>
                                      <p:to>
                                        <p:clrVal>
                                          <a:schemeClr val="accent2"/>
                                        </p:clrVal>
                                      </p:to>
                                    </p:set>
                                    <p:set>
                                      <p:cBhvr>
                                        <p:cTn id="8" dur="500" fill="hold"/>
                                        <p:tgtEl>
                                          <p:spTgt spid="8"/>
                                        </p:tgtEl>
                                        <p:attrNameLst>
                                          <p:attrName>fill.type</p:attrName>
                                        </p:attrNameLst>
                                      </p:cBhvr>
                                      <p:to>
                                        <p:strVal val="solid"/>
                                      </p:to>
                                    </p:set>
                                  </p:childTnLst>
                                </p:cTn>
                              </p:par>
                            </p:childTnLst>
                          </p:cTn>
                        </p:par>
                      </p:childTnLst>
                    </p:cTn>
                  </p:par>
                </p:childTnLst>
              </p:cTn>
              <p:nextCondLst>
                <p:cond evt="onClick" delay="0">
                  <p:tgtEl>
                    <p:spTgt spid="8"/>
                  </p:tgtEl>
                </p:cond>
              </p:nextCondLst>
            </p:seq>
            <p:seq concurrent="1" nextAc="seek">
              <p:cTn id="9" restart="whenNotActive" fill="hold" evtFilter="cancelBubble" nodeType="interactiveSeq">
                <p:stCondLst>
                  <p:cond evt="onClick" delay="0">
                    <p:tgtEl>
                      <p:spTgt spid="12"/>
                    </p:tgtEl>
                  </p:cond>
                </p:stCondLst>
                <p:endSync evt="end" delay="0">
                  <p:rtn val="all"/>
                </p:endSync>
                <p:childTnLst>
                  <p:par>
                    <p:cTn id="10" fill="hold">
                      <p:stCondLst>
                        <p:cond delay="0"/>
                      </p:stCondLst>
                      <p:childTnLst>
                        <p:par>
                          <p:cTn id="11" fill="hold">
                            <p:stCondLst>
                              <p:cond delay="0"/>
                            </p:stCondLst>
                            <p:childTnLst>
                              <p:par>
                                <p:cTn id="12" presetID="16" presetClass="emph" presetSubtype="0" fill="hold" grpId="0" nodeType="clickEffect">
                                  <p:stCondLst>
                                    <p:cond delay="0"/>
                                  </p:stCondLst>
                                  <p:iterate type="lt">
                                    <p:tmPct val="4000"/>
                                  </p:iterate>
                                  <p:childTnLst>
                                    <p:set>
                                      <p:cBhvr override="childStyle">
                                        <p:cTn id="13" dur="500" fill="hold"/>
                                        <p:tgtEl>
                                          <p:spTgt spid="12"/>
                                        </p:tgtEl>
                                        <p:attrNameLst>
                                          <p:attrName>style.color</p:attrName>
                                        </p:attrNameLst>
                                      </p:cBhvr>
                                      <p:to>
                                        <p:clrVal>
                                          <a:schemeClr val="accent2"/>
                                        </p:clrVal>
                                      </p:to>
                                    </p:set>
                                    <p:set>
                                      <p:cBhvr>
                                        <p:cTn id="14" dur="500" fill="hold"/>
                                        <p:tgtEl>
                                          <p:spTgt spid="12"/>
                                        </p:tgtEl>
                                        <p:attrNameLst>
                                          <p:attrName>fillcolor</p:attrName>
                                        </p:attrNameLst>
                                      </p:cBhvr>
                                      <p:to>
                                        <p:clrVal>
                                          <a:schemeClr val="accent2"/>
                                        </p:clrVal>
                                      </p:to>
                                    </p:set>
                                    <p:set>
                                      <p:cBhvr>
                                        <p:cTn id="15" dur="500" fill="hold"/>
                                        <p:tgtEl>
                                          <p:spTgt spid="12"/>
                                        </p:tgtEl>
                                        <p:attrNameLst>
                                          <p:attrName>fill.type</p:attrName>
                                        </p:attrNameLst>
                                      </p:cBhvr>
                                      <p:to>
                                        <p:strVal val="solid"/>
                                      </p:to>
                                    </p:set>
                                  </p:childTnLst>
                                </p:cTn>
                              </p:par>
                            </p:childTnLst>
                          </p:cTn>
                        </p:par>
                      </p:childTnLst>
                    </p:cTn>
                  </p:par>
                </p:childTnLst>
              </p:cTn>
              <p:nextCondLst>
                <p:cond evt="onClick" delay="0">
                  <p:tgtEl>
                    <p:spTgt spid="12"/>
                  </p:tgtEl>
                </p:cond>
              </p:nextCondLst>
            </p:seq>
            <p:seq concurrent="1" nextAc="seek">
              <p:cTn id="16" restart="whenNotActive" fill="hold" evtFilter="cancelBubble" nodeType="interactiveSeq">
                <p:stCondLst>
                  <p:cond evt="onClick" delay="0">
                    <p:tgtEl>
                      <p:spTgt spid="10"/>
                    </p:tgtEl>
                  </p:cond>
                </p:stCondLst>
                <p:endSync evt="end" delay="0">
                  <p:rtn val="all"/>
                </p:endSync>
                <p:childTnLst>
                  <p:par>
                    <p:cTn id="17" fill="hold">
                      <p:stCondLst>
                        <p:cond delay="0"/>
                      </p:stCondLst>
                      <p:childTnLst>
                        <p:par>
                          <p:cTn id="18" fill="hold">
                            <p:stCondLst>
                              <p:cond delay="0"/>
                            </p:stCondLst>
                            <p:childTnLst>
                              <p:par>
                                <p:cTn id="19" presetID="16" presetClass="emph" presetSubtype="0" fill="hold" grpId="0" nodeType="clickEffect">
                                  <p:stCondLst>
                                    <p:cond delay="0"/>
                                  </p:stCondLst>
                                  <p:iterate type="lt">
                                    <p:tmPct val="4000"/>
                                  </p:iterate>
                                  <p:childTnLst>
                                    <p:set>
                                      <p:cBhvr override="childStyle">
                                        <p:cTn id="20" dur="500" fill="hold"/>
                                        <p:tgtEl>
                                          <p:spTgt spid="10"/>
                                        </p:tgtEl>
                                        <p:attrNameLst>
                                          <p:attrName>style.color</p:attrName>
                                        </p:attrNameLst>
                                      </p:cBhvr>
                                      <p:to>
                                        <p:clrVal>
                                          <a:schemeClr val="accent2"/>
                                        </p:clrVal>
                                      </p:to>
                                    </p:set>
                                    <p:set>
                                      <p:cBhvr>
                                        <p:cTn id="21" dur="500" fill="hold"/>
                                        <p:tgtEl>
                                          <p:spTgt spid="10"/>
                                        </p:tgtEl>
                                        <p:attrNameLst>
                                          <p:attrName>fillcolor</p:attrName>
                                        </p:attrNameLst>
                                      </p:cBhvr>
                                      <p:to>
                                        <p:clrVal>
                                          <a:schemeClr val="accent2"/>
                                        </p:clrVal>
                                      </p:to>
                                    </p:set>
                                    <p:set>
                                      <p:cBhvr>
                                        <p:cTn id="22" dur="500" fill="hold"/>
                                        <p:tgtEl>
                                          <p:spTgt spid="10"/>
                                        </p:tgtEl>
                                        <p:attrNameLst>
                                          <p:attrName>fill.type</p:attrName>
                                        </p:attrNameLst>
                                      </p:cBhvr>
                                      <p:to>
                                        <p:strVal val="solid"/>
                                      </p:to>
                                    </p:set>
                                  </p:childTnLst>
                                </p:cTn>
                              </p:par>
                            </p:childTnLst>
                          </p:cTn>
                        </p:par>
                      </p:childTnLst>
                    </p:cTn>
                  </p:par>
                </p:childTnLst>
              </p:cTn>
              <p:nextCondLst>
                <p:cond evt="onClick" delay="0">
                  <p:tgtEl>
                    <p:spTgt spid="10"/>
                  </p:tgtEl>
                </p:cond>
              </p:nextCondLst>
            </p:seq>
            <p:seq concurrent="1" nextAc="seek">
              <p:cTn id="23" restart="whenNotActive" fill="hold" evtFilter="cancelBubble" nodeType="interactiveSeq">
                <p:stCondLst>
                  <p:cond evt="onClick" delay="0">
                    <p:tgtEl>
                      <p:spTgt spid="9"/>
                    </p:tgtEl>
                  </p:cond>
                </p:stCondLst>
                <p:endSync evt="end" delay="0">
                  <p:rtn val="all"/>
                </p:endSync>
                <p:childTnLst>
                  <p:par>
                    <p:cTn id="24" fill="hold">
                      <p:stCondLst>
                        <p:cond delay="0"/>
                      </p:stCondLst>
                      <p:childTnLst>
                        <p:par>
                          <p:cTn id="25" fill="hold">
                            <p:stCondLst>
                              <p:cond delay="0"/>
                            </p:stCondLst>
                            <p:childTnLst>
                              <p:par>
                                <p:cTn id="26" presetID="16" presetClass="emph" presetSubtype="0" fill="hold" grpId="0" nodeType="clickEffect">
                                  <p:stCondLst>
                                    <p:cond delay="0"/>
                                  </p:stCondLst>
                                  <p:iterate type="lt">
                                    <p:tmPct val="4000"/>
                                  </p:iterate>
                                  <p:childTnLst>
                                    <p:set>
                                      <p:cBhvr override="childStyle">
                                        <p:cTn id="27" dur="500" fill="hold"/>
                                        <p:tgtEl>
                                          <p:spTgt spid="9"/>
                                        </p:tgtEl>
                                        <p:attrNameLst>
                                          <p:attrName>style.color</p:attrName>
                                        </p:attrNameLst>
                                      </p:cBhvr>
                                      <p:to>
                                        <p:clrVal>
                                          <a:schemeClr val="accent2"/>
                                        </p:clrVal>
                                      </p:to>
                                    </p:set>
                                    <p:set>
                                      <p:cBhvr>
                                        <p:cTn id="28" dur="500" fill="hold"/>
                                        <p:tgtEl>
                                          <p:spTgt spid="9"/>
                                        </p:tgtEl>
                                        <p:attrNameLst>
                                          <p:attrName>fillcolor</p:attrName>
                                        </p:attrNameLst>
                                      </p:cBhvr>
                                      <p:to>
                                        <p:clrVal>
                                          <a:schemeClr val="accent2"/>
                                        </p:clrVal>
                                      </p:to>
                                    </p:set>
                                    <p:set>
                                      <p:cBhvr>
                                        <p:cTn id="29" dur="500" fill="hold"/>
                                        <p:tgtEl>
                                          <p:spTgt spid="9"/>
                                        </p:tgtEl>
                                        <p:attrNameLst>
                                          <p:attrName>fill.type</p:attrName>
                                        </p:attrNameLst>
                                      </p:cBhvr>
                                      <p:to>
                                        <p:strVal val="solid"/>
                                      </p:to>
                                    </p:set>
                                  </p:childTnLst>
                                </p:cTn>
                              </p:par>
                            </p:childTnLst>
                          </p:cTn>
                        </p:par>
                      </p:childTnLst>
                    </p:cTn>
                  </p:par>
                </p:childTnLst>
              </p:cTn>
              <p:nextCondLst>
                <p:cond evt="onClick" delay="0">
                  <p:tgtEl>
                    <p:spTgt spid="9"/>
                  </p:tgtEl>
                </p:cond>
              </p:nextCondLst>
            </p:seq>
            <p:seq concurrent="1" nextAc="seek">
              <p:cTn id="30" restart="whenNotActive" fill="hold" evtFilter="cancelBubble" nodeType="interactiveSeq">
                <p:stCondLst>
                  <p:cond evt="onClick" delay="0">
                    <p:tgtEl>
                      <p:spTgt spid="7"/>
                    </p:tgtEl>
                  </p:cond>
                </p:stCondLst>
                <p:endSync evt="end" delay="0">
                  <p:rtn val="all"/>
                </p:endSync>
                <p:childTnLst>
                  <p:par>
                    <p:cTn id="31" fill="hold">
                      <p:stCondLst>
                        <p:cond delay="0"/>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35" restart="whenNotActive" fill="hold" evtFilter="cancelBubble" nodeType="interactiveSeq">
                <p:stCondLst>
                  <p:cond evt="onClick" delay="0">
                    <p:tgtEl>
                      <p:spTgt spid="20"/>
                    </p:tgtEl>
                  </p:cond>
                </p:stCondLst>
                <p:endSync evt="end" delay="0">
                  <p:rtn val="all"/>
                </p:endSync>
                <p:childTnLst>
                  <p:par>
                    <p:cTn id="36" fill="hold">
                      <p:stCondLst>
                        <p:cond delay="0"/>
                      </p:stCondLst>
                      <p:childTnLst>
                        <p:par>
                          <p:cTn id="37" fill="hold">
                            <p:stCondLst>
                              <p:cond delay="0"/>
                            </p:stCondLst>
                            <p:childTnLst>
                              <p:par>
                                <p:cTn id="38" presetID="1" presetClass="exit" presetSubtype="0" fill="hold" grpId="0" nodeType="clickEffect">
                                  <p:stCondLst>
                                    <p:cond delay="0"/>
                                  </p:stCondLst>
                                  <p:childTnLst>
                                    <p:set>
                                      <p:cBhvr>
                                        <p:cTn id="39" dur="1" fill="hold">
                                          <p:stCondLst>
                                            <p:cond delay="0"/>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40" restart="whenNotActive" fill="hold" evtFilter="cancelBubble" nodeType="interactiveSeq">
                <p:stCondLst>
                  <p:cond evt="onClick" delay="0">
                    <p:tgtEl>
                      <p:spTgt spid="17"/>
                    </p:tgtEl>
                  </p:cond>
                </p:stCondLst>
                <p:endSync evt="end" delay="0">
                  <p:rtn val="all"/>
                </p:endSync>
                <p:childTnLst>
                  <p:par>
                    <p:cTn id="41" fill="hold">
                      <p:stCondLst>
                        <p:cond delay="0"/>
                      </p:stCondLst>
                      <p:childTnLst>
                        <p:par>
                          <p:cTn id="42" fill="hold">
                            <p:stCondLst>
                              <p:cond delay="0"/>
                            </p:stCondLst>
                            <p:childTnLst>
                              <p:par>
                                <p:cTn id="43" presetID="1" presetClass="exit" presetSubtype="0" fill="hold" grpId="0" nodeType="clickEffect">
                                  <p:stCondLst>
                                    <p:cond delay="0"/>
                                  </p:stCondLst>
                                  <p:childTnLst>
                                    <p:set>
                                      <p:cBhvr>
                                        <p:cTn id="44" dur="1" fill="hold">
                                          <p:stCondLst>
                                            <p:cond delay="0"/>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45" restart="whenNotActive" fill="hold" evtFilter="cancelBubble" nodeType="interactiveSeq">
                <p:stCondLst>
                  <p:cond evt="onClick" delay="0">
                    <p:tgtEl>
                      <p:spTgt spid="18"/>
                    </p:tgtEl>
                  </p:cond>
                </p:stCondLst>
                <p:endSync evt="end" delay="0">
                  <p:rtn val="all"/>
                </p:endSync>
                <p:childTnLst>
                  <p:par>
                    <p:cTn id="46" fill="hold">
                      <p:stCondLst>
                        <p:cond delay="0"/>
                      </p:stCondLst>
                      <p:childTnLst>
                        <p:par>
                          <p:cTn id="47" fill="hold">
                            <p:stCondLst>
                              <p:cond delay="0"/>
                            </p:stCondLst>
                            <p:childTnLst>
                              <p:par>
                                <p:cTn id="48" presetID="1" presetClass="exit" presetSubtype="0" fill="hold" grpId="0" nodeType="clickEffect">
                                  <p:stCondLst>
                                    <p:cond delay="0"/>
                                  </p:stCondLst>
                                  <p:childTnLst>
                                    <p:set>
                                      <p:cBhvr>
                                        <p:cTn id="49" dur="1" fill="hold">
                                          <p:stCondLst>
                                            <p:cond delay="0"/>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50" restart="whenNotActive" fill="hold" evtFilter="cancelBubble" nodeType="interactiveSeq">
                <p:stCondLst>
                  <p:cond evt="onClick" delay="0">
                    <p:tgtEl>
                      <p:spTgt spid="15"/>
                    </p:tgtEl>
                  </p:cond>
                </p:stCondLst>
                <p:endSync evt="end" delay="0">
                  <p:rtn val="all"/>
                </p:endSync>
                <p:childTnLst>
                  <p:par>
                    <p:cTn id="51" fill="hold">
                      <p:stCondLst>
                        <p:cond delay="0"/>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55" restart="whenNotActive" fill="hold" evtFilter="cancelBubble" nodeType="interactiveSeq">
                <p:stCondLst>
                  <p:cond evt="onClick" delay="0">
                    <p:tgtEl>
                      <p:spTgt spid="19"/>
                    </p:tgtEl>
                  </p:cond>
                </p:stCondLst>
                <p:endSync evt="end" delay="0">
                  <p:rtn val="all"/>
                </p:endSync>
                <p:childTnLst>
                  <p:par>
                    <p:cTn id="56" fill="hold">
                      <p:stCondLst>
                        <p:cond delay="0"/>
                      </p:stCondLst>
                      <p:childTnLst>
                        <p:par>
                          <p:cTn id="57" fill="hold">
                            <p:stCondLst>
                              <p:cond delay="0"/>
                            </p:stCondLst>
                            <p:childTnLst>
                              <p:par>
                                <p:cTn id="58" presetID="1" presetClass="exit" presetSubtype="0" fill="hold" grpId="0" nodeType="clickEffect">
                                  <p:stCondLst>
                                    <p:cond delay="0"/>
                                  </p:stCondLst>
                                  <p:childTnLst>
                                    <p:set>
                                      <p:cBhvr>
                                        <p:cTn id="59" dur="1" fill="hold">
                                          <p:stCondLst>
                                            <p:cond delay="0"/>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60" restart="whenNotActive" fill="hold" evtFilter="cancelBubble" nodeType="interactiveSeq">
                <p:stCondLst>
                  <p:cond evt="onClick" delay="0">
                    <p:tgtEl>
                      <p:spTgt spid="6"/>
                    </p:tgtEl>
                  </p:cond>
                </p:stCondLst>
                <p:endSync evt="end" delay="0">
                  <p:rtn val="all"/>
                </p:endSync>
                <p:childTnLst>
                  <p:par>
                    <p:cTn id="61" fill="hold">
                      <p:stCondLst>
                        <p:cond delay="0"/>
                      </p:stCondLst>
                      <p:childTnLst>
                        <p:par>
                          <p:cTn id="62" fill="hold">
                            <p:stCondLst>
                              <p:cond delay="0"/>
                            </p:stCondLst>
                            <p:childTnLst>
                              <p:par>
                                <p:cTn id="63" presetID="16" presetClass="emph" presetSubtype="0" fill="hold" grpId="0" nodeType="clickEffect">
                                  <p:stCondLst>
                                    <p:cond delay="0"/>
                                  </p:stCondLst>
                                  <p:iterate type="lt">
                                    <p:tmPct val="4000"/>
                                  </p:iterate>
                                  <p:childTnLst>
                                    <p:set>
                                      <p:cBhvr override="childStyle">
                                        <p:cTn id="64" dur="500" fill="hold"/>
                                        <p:tgtEl>
                                          <p:spTgt spid="6"/>
                                        </p:tgtEl>
                                        <p:attrNameLst>
                                          <p:attrName>style.color</p:attrName>
                                        </p:attrNameLst>
                                      </p:cBhvr>
                                      <p:to>
                                        <p:clrVal>
                                          <a:schemeClr val="accent2"/>
                                        </p:clrVal>
                                      </p:to>
                                    </p:set>
                                    <p:set>
                                      <p:cBhvr>
                                        <p:cTn id="65" dur="500" fill="hold"/>
                                        <p:tgtEl>
                                          <p:spTgt spid="6"/>
                                        </p:tgtEl>
                                        <p:attrNameLst>
                                          <p:attrName>fillcolor</p:attrName>
                                        </p:attrNameLst>
                                      </p:cBhvr>
                                      <p:to>
                                        <p:clrVal>
                                          <a:schemeClr val="accent2"/>
                                        </p:clrVal>
                                      </p:to>
                                    </p:set>
                                    <p:set>
                                      <p:cBhvr>
                                        <p:cTn id="66" dur="500" fill="hold"/>
                                        <p:tgtEl>
                                          <p:spTgt spid="6"/>
                                        </p:tgtEl>
                                        <p:attrNameLst>
                                          <p:attrName>fill.type</p:attrName>
                                        </p:attrNameLst>
                                      </p:cBhvr>
                                      <p:to>
                                        <p:strVal val="solid"/>
                                      </p:to>
                                    </p:set>
                                  </p:childTnLst>
                                </p:cTn>
                              </p:par>
                            </p:childTnLst>
                          </p:cTn>
                        </p:par>
                      </p:childTnLst>
                    </p:cTn>
                  </p:par>
                </p:childTnLst>
              </p:cTn>
              <p:nextCondLst>
                <p:cond evt="onClick" delay="0">
                  <p:tgtEl>
                    <p:spTgt spid="6"/>
                  </p:tgtEl>
                </p:cond>
              </p:nextCondLst>
            </p:seq>
          </p:childTnLst>
        </p:cTn>
      </p:par>
    </p:tnLst>
    <p:bldLst>
      <p:bldP spid="6" grpId="0"/>
      <p:bldP spid="7" grpId="0"/>
      <p:bldP spid="8" grpId="0"/>
      <p:bldP spid="9" grpId="0"/>
      <p:bldP spid="10" grpId="0"/>
      <p:bldP spid="12" grpId="0"/>
      <p:bldP spid="15" grpId="0"/>
      <p:bldP spid="17" grpId="0"/>
      <p:bldP spid="18" grpId="0"/>
      <p:bldP spid="19" grpId="0"/>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95536" y="404664"/>
            <a:ext cx="4216795" cy="400110"/>
          </a:xfrm>
          <a:prstGeom prst="rect">
            <a:avLst/>
          </a:prstGeom>
          <a:noFill/>
        </p:spPr>
        <p:txBody>
          <a:bodyPr wrap="none" rtlCol="0">
            <a:spAutoFit/>
          </a:bodyPr>
          <a:lstStyle/>
          <a:p>
            <a:r>
              <a:rPr lang="cs-CZ" sz="2000" b="1" dirty="0" smtClean="0">
                <a:solidFill>
                  <a:srgbClr val="0070C0"/>
                </a:solidFill>
              </a:rPr>
              <a:t>Podívej se, jak se správně píše adresa:</a:t>
            </a:r>
            <a:endParaRPr lang="cs-CZ" sz="2000" b="1" dirty="0">
              <a:solidFill>
                <a:srgbClr val="0070C0"/>
              </a:solidFill>
            </a:endParaRPr>
          </a:p>
        </p:txBody>
      </p:sp>
    </p:spTree>
    <p:extLst>
      <p:ext uri="{BB962C8B-B14F-4D97-AF65-F5344CB8AC3E}">
        <p14:creationId xmlns:p14="http://schemas.microsoft.com/office/powerpoint/2010/main" val="4386725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EE2"/>
        </a:solidFill>
        <a:effectLst/>
      </p:bgPr>
    </p:bg>
    <p:spTree>
      <p:nvGrpSpPr>
        <p:cNvPr id="1" name=""/>
        <p:cNvGrpSpPr/>
        <p:nvPr/>
      </p:nvGrpSpPr>
      <p:grpSpPr>
        <a:xfrm>
          <a:off x="0" y="0"/>
          <a:ext cx="0" cy="0"/>
          <a:chOff x="0" y="0"/>
          <a:chExt cx="0" cy="0"/>
        </a:xfrm>
      </p:grpSpPr>
      <p:grpSp>
        <p:nvGrpSpPr>
          <p:cNvPr id="9" name="Skupina 8"/>
          <p:cNvGrpSpPr/>
          <p:nvPr/>
        </p:nvGrpSpPr>
        <p:grpSpPr>
          <a:xfrm>
            <a:off x="1331640" y="1290702"/>
            <a:ext cx="6990763" cy="3777471"/>
            <a:chOff x="1331640" y="1290702"/>
            <a:chExt cx="6990763" cy="3777471"/>
          </a:xfrm>
        </p:grpSpPr>
        <p:grpSp>
          <p:nvGrpSpPr>
            <p:cNvPr id="24" name="Skupina 23"/>
            <p:cNvGrpSpPr/>
            <p:nvPr/>
          </p:nvGrpSpPr>
          <p:grpSpPr>
            <a:xfrm>
              <a:off x="1331640" y="1556792"/>
              <a:ext cx="3672408" cy="3511381"/>
              <a:chOff x="1331640" y="1556792"/>
              <a:chExt cx="3672408" cy="3511381"/>
            </a:xfrm>
          </p:grpSpPr>
          <p:cxnSp>
            <p:nvCxnSpPr>
              <p:cNvPr id="5" name="Přímá spojnice 4"/>
              <p:cNvCxnSpPr/>
              <p:nvPr/>
            </p:nvCxnSpPr>
            <p:spPr>
              <a:xfrm>
                <a:off x="1331640" y="1556792"/>
                <a:ext cx="1008112" cy="0"/>
              </a:xfrm>
              <a:prstGeom prst="line">
                <a:avLst/>
              </a:prstGeom>
            </p:spPr>
            <p:style>
              <a:lnRef idx="2">
                <a:schemeClr val="dk1"/>
              </a:lnRef>
              <a:fillRef idx="0">
                <a:schemeClr val="dk1"/>
              </a:fillRef>
              <a:effectRef idx="1">
                <a:schemeClr val="dk1"/>
              </a:effectRef>
              <a:fontRef idx="minor">
                <a:schemeClr val="tx1"/>
              </a:fontRef>
            </p:style>
          </p:cxnSp>
          <p:cxnSp>
            <p:nvCxnSpPr>
              <p:cNvPr id="8" name="Přímá spojnice 7"/>
              <p:cNvCxnSpPr/>
              <p:nvPr/>
            </p:nvCxnSpPr>
            <p:spPr>
              <a:xfrm>
                <a:off x="1331640" y="2420888"/>
                <a:ext cx="3672408" cy="0"/>
              </a:xfrm>
              <a:prstGeom prst="line">
                <a:avLst/>
              </a:prstGeom>
            </p:spPr>
            <p:style>
              <a:lnRef idx="2">
                <a:schemeClr val="dk1"/>
              </a:lnRef>
              <a:fillRef idx="0">
                <a:schemeClr val="dk1"/>
              </a:fillRef>
              <a:effectRef idx="1">
                <a:schemeClr val="dk1"/>
              </a:effectRef>
              <a:fontRef idx="minor">
                <a:schemeClr val="tx1"/>
              </a:fontRef>
            </p:style>
          </p:cxnSp>
          <p:cxnSp>
            <p:nvCxnSpPr>
              <p:cNvPr id="10" name="Přímá spojnice 9"/>
              <p:cNvCxnSpPr/>
              <p:nvPr/>
            </p:nvCxnSpPr>
            <p:spPr>
              <a:xfrm>
                <a:off x="1331640" y="3284984"/>
                <a:ext cx="3672408" cy="0"/>
              </a:xfrm>
              <a:prstGeom prst="line">
                <a:avLst/>
              </a:prstGeom>
            </p:spPr>
            <p:style>
              <a:lnRef idx="2">
                <a:schemeClr val="dk1"/>
              </a:lnRef>
              <a:fillRef idx="0">
                <a:schemeClr val="dk1"/>
              </a:fillRef>
              <a:effectRef idx="1">
                <a:schemeClr val="dk1"/>
              </a:effectRef>
              <a:fontRef idx="minor">
                <a:schemeClr val="tx1"/>
              </a:fontRef>
            </p:style>
          </p:cxnSp>
          <p:cxnSp>
            <p:nvCxnSpPr>
              <p:cNvPr id="12" name="Přímá spojnice 11"/>
              <p:cNvCxnSpPr/>
              <p:nvPr/>
            </p:nvCxnSpPr>
            <p:spPr>
              <a:xfrm>
                <a:off x="1331640" y="4149080"/>
                <a:ext cx="3672408" cy="0"/>
              </a:xfrm>
              <a:prstGeom prst="line">
                <a:avLst/>
              </a:prstGeom>
            </p:spPr>
            <p:style>
              <a:lnRef idx="2">
                <a:schemeClr val="dk1"/>
              </a:lnRef>
              <a:fillRef idx="0">
                <a:schemeClr val="dk1"/>
              </a:fillRef>
              <a:effectRef idx="1">
                <a:schemeClr val="dk1"/>
              </a:effectRef>
              <a:fontRef idx="minor">
                <a:schemeClr val="tx1"/>
              </a:fontRef>
            </p:style>
          </p:cxnSp>
          <p:grpSp>
            <p:nvGrpSpPr>
              <p:cNvPr id="23" name="Skupina 22"/>
              <p:cNvGrpSpPr/>
              <p:nvPr/>
            </p:nvGrpSpPr>
            <p:grpSpPr>
              <a:xfrm>
                <a:off x="1331640" y="4559931"/>
                <a:ext cx="2376264" cy="508242"/>
                <a:chOff x="1331640" y="4559931"/>
                <a:chExt cx="2376264" cy="508242"/>
              </a:xfrm>
            </p:grpSpPr>
            <p:sp>
              <p:nvSpPr>
                <p:cNvPr id="17" name="Obdélník 16"/>
                <p:cNvSpPr/>
                <p:nvPr/>
              </p:nvSpPr>
              <p:spPr>
                <a:xfrm>
                  <a:off x="1331640" y="4559931"/>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1791299" y="4559931"/>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2239613" y="4559931"/>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2915816" y="4564117"/>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3347864" y="4559931"/>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sp>
          <p:nvSpPr>
            <p:cNvPr id="2" name="TextovéPole 1"/>
            <p:cNvSpPr txBox="1"/>
            <p:nvPr/>
          </p:nvSpPr>
          <p:spPr>
            <a:xfrm>
              <a:off x="2419633" y="1290702"/>
              <a:ext cx="5902770" cy="461665"/>
            </a:xfrm>
            <a:prstGeom prst="rect">
              <a:avLst/>
            </a:prstGeom>
            <a:noFill/>
          </p:spPr>
          <p:txBody>
            <a:bodyPr wrap="none" rtlCol="0">
              <a:spAutoFit/>
            </a:bodyPr>
            <a:lstStyle/>
            <a:p>
              <a:r>
                <a:rPr lang="cs-CZ" sz="2400" b="1" dirty="0" smtClean="0">
                  <a:solidFill>
                    <a:srgbClr val="FF0000"/>
                  </a:solidFill>
                </a:rPr>
                <a:t>OSLOVENÍ</a:t>
              </a:r>
              <a:r>
                <a:rPr lang="cs-CZ" dirty="0" smtClean="0"/>
                <a:t> </a:t>
              </a:r>
              <a:r>
                <a:rPr lang="cs-CZ" sz="2000" b="1" dirty="0" smtClean="0"/>
                <a:t>(PAN, PANÍ, SLEČNA, ŽÁK, ŽÁKYNĚ,……….)</a:t>
              </a:r>
              <a:endParaRPr lang="cs-CZ" sz="2000" b="1" dirty="0"/>
            </a:p>
          </p:txBody>
        </p:sp>
        <p:sp>
          <p:nvSpPr>
            <p:cNvPr id="3" name="TextovéPole 2"/>
            <p:cNvSpPr txBox="1"/>
            <p:nvPr/>
          </p:nvSpPr>
          <p:spPr>
            <a:xfrm>
              <a:off x="5148064" y="2234493"/>
              <a:ext cx="2666114" cy="461665"/>
            </a:xfrm>
            <a:prstGeom prst="rect">
              <a:avLst/>
            </a:prstGeom>
            <a:noFill/>
          </p:spPr>
          <p:txBody>
            <a:bodyPr wrap="none" rtlCol="0">
              <a:spAutoFit/>
            </a:bodyPr>
            <a:lstStyle/>
            <a:p>
              <a:r>
                <a:rPr lang="cs-CZ" sz="2400" b="1" dirty="0" smtClean="0">
                  <a:solidFill>
                    <a:srgbClr val="FF0000"/>
                  </a:solidFill>
                </a:rPr>
                <a:t>JMÉNO A PŘÍJMENÍ</a:t>
              </a:r>
              <a:endParaRPr lang="cs-CZ" sz="2400" b="1" dirty="0">
                <a:solidFill>
                  <a:srgbClr val="FF0000"/>
                </a:solidFill>
              </a:endParaRPr>
            </a:p>
          </p:txBody>
        </p:sp>
        <p:sp>
          <p:nvSpPr>
            <p:cNvPr id="4" name="TextovéPole 3"/>
            <p:cNvSpPr txBox="1"/>
            <p:nvPr/>
          </p:nvSpPr>
          <p:spPr>
            <a:xfrm>
              <a:off x="5151026" y="3099992"/>
              <a:ext cx="910827" cy="461665"/>
            </a:xfrm>
            <a:prstGeom prst="rect">
              <a:avLst/>
            </a:prstGeom>
            <a:noFill/>
          </p:spPr>
          <p:txBody>
            <a:bodyPr wrap="none" rtlCol="0">
              <a:spAutoFit/>
            </a:bodyPr>
            <a:lstStyle/>
            <a:p>
              <a:r>
                <a:rPr lang="cs-CZ" sz="2400" b="1" dirty="0" smtClean="0">
                  <a:solidFill>
                    <a:srgbClr val="FF0000"/>
                  </a:solidFill>
                </a:rPr>
                <a:t>ULICE</a:t>
              </a:r>
              <a:endParaRPr lang="cs-CZ" sz="2400" b="1" dirty="0">
                <a:solidFill>
                  <a:srgbClr val="FF0000"/>
                </a:solidFill>
              </a:endParaRPr>
            </a:p>
          </p:txBody>
        </p:sp>
        <p:sp>
          <p:nvSpPr>
            <p:cNvPr id="6" name="TextovéPole 5"/>
            <p:cNvSpPr txBox="1"/>
            <p:nvPr/>
          </p:nvSpPr>
          <p:spPr>
            <a:xfrm>
              <a:off x="5145108" y="3955214"/>
              <a:ext cx="1096903" cy="461665"/>
            </a:xfrm>
            <a:prstGeom prst="rect">
              <a:avLst/>
            </a:prstGeom>
            <a:noFill/>
          </p:spPr>
          <p:txBody>
            <a:bodyPr wrap="none" rtlCol="0">
              <a:spAutoFit/>
            </a:bodyPr>
            <a:lstStyle/>
            <a:p>
              <a:r>
                <a:rPr lang="cs-CZ" sz="2400" b="1" dirty="0" smtClean="0">
                  <a:solidFill>
                    <a:srgbClr val="FF0000"/>
                  </a:solidFill>
                </a:rPr>
                <a:t>MĚSTO</a:t>
              </a:r>
              <a:endParaRPr lang="cs-CZ" sz="2400" b="1" dirty="0">
                <a:solidFill>
                  <a:srgbClr val="FF0000"/>
                </a:solidFill>
              </a:endParaRPr>
            </a:p>
          </p:txBody>
        </p:sp>
      </p:grpSp>
      <p:sp>
        <p:nvSpPr>
          <p:cNvPr id="7" name="TextovéPole 6"/>
          <p:cNvSpPr txBox="1"/>
          <p:nvPr/>
        </p:nvSpPr>
        <p:spPr>
          <a:xfrm>
            <a:off x="5151026" y="4631479"/>
            <a:ext cx="3907993" cy="461665"/>
          </a:xfrm>
          <a:prstGeom prst="rect">
            <a:avLst/>
          </a:prstGeom>
          <a:noFill/>
        </p:spPr>
        <p:txBody>
          <a:bodyPr wrap="none" rtlCol="0">
            <a:spAutoFit/>
          </a:bodyPr>
          <a:lstStyle/>
          <a:p>
            <a:r>
              <a:rPr lang="cs-CZ" sz="2400" b="1" dirty="0" smtClean="0">
                <a:solidFill>
                  <a:srgbClr val="FF0000"/>
                </a:solidFill>
              </a:rPr>
              <a:t>POŠTOVNÍ SMĚROVACÍ ČÍSLO</a:t>
            </a:r>
            <a:endParaRPr lang="cs-CZ" sz="2400" b="1" dirty="0">
              <a:solidFill>
                <a:srgbClr val="FF0000"/>
              </a:solidFill>
            </a:endParaRPr>
          </a:p>
        </p:txBody>
      </p:sp>
    </p:spTree>
    <p:extLst>
      <p:ext uri="{BB962C8B-B14F-4D97-AF65-F5344CB8AC3E}">
        <p14:creationId xmlns:p14="http://schemas.microsoft.com/office/powerpoint/2010/main" val="5530902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ovéPole 3"/>
          <p:cNvSpPr txBox="1"/>
          <p:nvPr/>
        </p:nvSpPr>
        <p:spPr>
          <a:xfrm>
            <a:off x="323528" y="276617"/>
            <a:ext cx="7518148" cy="400110"/>
          </a:xfrm>
          <a:prstGeom prst="rect">
            <a:avLst/>
          </a:prstGeom>
          <a:noFill/>
        </p:spPr>
        <p:txBody>
          <a:bodyPr wrap="none" rtlCol="0">
            <a:spAutoFit/>
          </a:bodyPr>
          <a:lstStyle/>
          <a:p>
            <a:r>
              <a:rPr lang="cs-CZ" sz="2000" b="1" dirty="0" smtClean="0">
                <a:solidFill>
                  <a:srgbClr val="0070C0"/>
                </a:solidFill>
              </a:rPr>
              <a:t>Nyní si zkus adresu napsat – na řádky klikej, tím je umístíš, kam patří.</a:t>
            </a:r>
            <a:endParaRPr lang="cs-CZ" sz="2000" b="1" dirty="0">
              <a:solidFill>
                <a:srgbClr val="0070C0"/>
              </a:solidFill>
            </a:endParaRPr>
          </a:p>
        </p:txBody>
      </p:sp>
    </p:spTree>
    <p:extLst>
      <p:ext uri="{BB962C8B-B14F-4D97-AF65-F5344CB8AC3E}">
        <p14:creationId xmlns:p14="http://schemas.microsoft.com/office/powerpoint/2010/main" val="28254997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EE2"/>
        </a:solidFill>
        <a:effectLst/>
      </p:bgPr>
    </p:bg>
    <p:spTree>
      <p:nvGrpSpPr>
        <p:cNvPr id="1" name=""/>
        <p:cNvGrpSpPr/>
        <p:nvPr/>
      </p:nvGrpSpPr>
      <p:grpSpPr>
        <a:xfrm>
          <a:off x="0" y="0"/>
          <a:ext cx="0" cy="0"/>
          <a:chOff x="0" y="0"/>
          <a:chExt cx="0" cy="0"/>
        </a:xfrm>
      </p:grpSpPr>
      <p:grpSp>
        <p:nvGrpSpPr>
          <p:cNvPr id="24" name="Skupina 23"/>
          <p:cNvGrpSpPr/>
          <p:nvPr/>
        </p:nvGrpSpPr>
        <p:grpSpPr>
          <a:xfrm>
            <a:off x="1331640" y="1556792"/>
            <a:ext cx="3672408" cy="3511381"/>
            <a:chOff x="1331640" y="1556792"/>
            <a:chExt cx="3672408" cy="3511381"/>
          </a:xfrm>
        </p:grpSpPr>
        <p:cxnSp>
          <p:nvCxnSpPr>
            <p:cNvPr id="5" name="Přímá spojnice 4"/>
            <p:cNvCxnSpPr/>
            <p:nvPr/>
          </p:nvCxnSpPr>
          <p:spPr>
            <a:xfrm>
              <a:off x="1331640" y="1556792"/>
              <a:ext cx="1008112" cy="0"/>
            </a:xfrm>
            <a:prstGeom prst="line">
              <a:avLst/>
            </a:prstGeom>
          </p:spPr>
          <p:style>
            <a:lnRef idx="2">
              <a:schemeClr val="dk1"/>
            </a:lnRef>
            <a:fillRef idx="0">
              <a:schemeClr val="dk1"/>
            </a:fillRef>
            <a:effectRef idx="1">
              <a:schemeClr val="dk1"/>
            </a:effectRef>
            <a:fontRef idx="minor">
              <a:schemeClr val="tx1"/>
            </a:fontRef>
          </p:style>
        </p:cxnSp>
        <p:cxnSp>
          <p:nvCxnSpPr>
            <p:cNvPr id="8" name="Přímá spojnice 7"/>
            <p:cNvCxnSpPr/>
            <p:nvPr/>
          </p:nvCxnSpPr>
          <p:spPr>
            <a:xfrm>
              <a:off x="1331640" y="2420888"/>
              <a:ext cx="3672408" cy="0"/>
            </a:xfrm>
            <a:prstGeom prst="line">
              <a:avLst/>
            </a:prstGeom>
          </p:spPr>
          <p:style>
            <a:lnRef idx="2">
              <a:schemeClr val="dk1"/>
            </a:lnRef>
            <a:fillRef idx="0">
              <a:schemeClr val="dk1"/>
            </a:fillRef>
            <a:effectRef idx="1">
              <a:schemeClr val="dk1"/>
            </a:effectRef>
            <a:fontRef idx="minor">
              <a:schemeClr val="tx1"/>
            </a:fontRef>
          </p:style>
        </p:cxnSp>
        <p:cxnSp>
          <p:nvCxnSpPr>
            <p:cNvPr id="10" name="Přímá spojnice 9"/>
            <p:cNvCxnSpPr/>
            <p:nvPr/>
          </p:nvCxnSpPr>
          <p:spPr>
            <a:xfrm>
              <a:off x="1331640" y="3284984"/>
              <a:ext cx="3672408" cy="0"/>
            </a:xfrm>
            <a:prstGeom prst="line">
              <a:avLst/>
            </a:prstGeom>
          </p:spPr>
          <p:style>
            <a:lnRef idx="2">
              <a:schemeClr val="dk1"/>
            </a:lnRef>
            <a:fillRef idx="0">
              <a:schemeClr val="dk1"/>
            </a:fillRef>
            <a:effectRef idx="1">
              <a:schemeClr val="dk1"/>
            </a:effectRef>
            <a:fontRef idx="minor">
              <a:schemeClr val="tx1"/>
            </a:fontRef>
          </p:style>
        </p:cxnSp>
        <p:cxnSp>
          <p:nvCxnSpPr>
            <p:cNvPr id="12" name="Přímá spojnice 11"/>
            <p:cNvCxnSpPr/>
            <p:nvPr/>
          </p:nvCxnSpPr>
          <p:spPr>
            <a:xfrm>
              <a:off x="1331640" y="4149080"/>
              <a:ext cx="3672408" cy="0"/>
            </a:xfrm>
            <a:prstGeom prst="line">
              <a:avLst/>
            </a:prstGeom>
          </p:spPr>
          <p:style>
            <a:lnRef idx="2">
              <a:schemeClr val="dk1"/>
            </a:lnRef>
            <a:fillRef idx="0">
              <a:schemeClr val="dk1"/>
            </a:fillRef>
            <a:effectRef idx="1">
              <a:schemeClr val="dk1"/>
            </a:effectRef>
            <a:fontRef idx="minor">
              <a:schemeClr val="tx1"/>
            </a:fontRef>
          </p:style>
        </p:cxnSp>
        <p:grpSp>
          <p:nvGrpSpPr>
            <p:cNvPr id="23" name="Skupina 22"/>
            <p:cNvGrpSpPr/>
            <p:nvPr/>
          </p:nvGrpSpPr>
          <p:grpSpPr>
            <a:xfrm>
              <a:off x="1331640" y="4559931"/>
              <a:ext cx="2376264" cy="508242"/>
              <a:chOff x="1331640" y="4559931"/>
              <a:chExt cx="2376264" cy="508242"/>
            </a:xfrm>
          </p:grpSpPr>
          <p:sp>
            <p:nvSpPr>
              <p:cNvPr id="17" name="Obdélník 16"/>
              <p:cNvSpPr/>
              <p:nvPr/>
            </p:nvSpPr>
            <p:spPr>
              <a:xfrm>
                <a:off x="1331640" y="4559931"/>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1791299" y="4559931"/>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2239613" y="4559931"/>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2915816" y="4564117"/>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3347864" y="4559931"/>
                <a:ext cx="360040" cy="5040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sp>
        <p:nvSpPr>
          <p:cNvPr id="26" name="TextovéPole 25"/>
          <p:cNvSpPr txBox="1"/>
          <p:nvPr/>
        </p:nvSpPr>
        <p:spPr>
          <a:xfrm>
            <a:off x="6303593" y="4559931"/>
            <a:ext cx="715196" cy="461665"/>
          </a:xfrm>
          <a:prstGeom prst="rect">
            <a:avLst/>
          </a:prstGeom>
          <a:noFill/>
        </p:spPr>
        <p:txBody>
          <a:bodyPr wrap="none" rtlCol="0">
            <a:spAutoFit/>
          </a:bodyPr>
          <a:lstStyle/>
          <a:p>
            <a:r>
              <a:rPr lang="cs-CZ" sz="2400" b="1" dirty="0" smtClean="0"/>
              <a:t>PAN</a:t>
            </a:r>
            <a:endParaRPr lang="cs-CZ" sz="2400" b="1" dirty="0"/>
          </a:p>
        </p:txBody>
      </p:sp>
      <p:sp>
        <p:nvSpPr>
          <p:cNvPr id="27" name="TextovéPole 26"/>
          <p:cNvSpPr txBox="1"/>
          <p:nvPr/>
        </p:nvSpPr>
        <p:spPr>
          <a:xfrm>
            <a:off x="6272645" y="2492896"/>
            <a:ext cx="2468304" cy="461665"/>
          </a:xfrm>
          <a:prstGeom prst="rect">
            <a:avLst/>
          </a:prstGeom>
          <a:noFill/>
        </p:spPr>
        <p:txBody>
          <a:bodyPr wrap="none" rtlCol="0">
            <a:spAutoFit/>
          </a:bodyPr>
          <a:lstStyle/>
          <a:p>
            <a:r>
              <a:rPr lang="cs-CZ" sz="2400" b="1" dirty="0" smtClean="0"/>
              <a:t>JAROSLAV NOVÁK</a:t>
            </a:r>
            <a:endParaRPr lang="cs-CZ" sz="2400" b="1" dirty="0"/>
          </a:p>
        </p:txBody>
      </p:sp>
      <p:sp>
        <p:nvSpPr>
          <p:cNvPr id="28" name="TextovéPole 27"/>
          <p:cNvSpPr txBox="1"/>
          <p:nvPr/>
        </p:nvSpPr>
        <p:spPr>
          <a:xfrm>
            <a:off x="6291379" y="1578766"/>
            <a:ext cx="2150269" cy="461665"/>
          </a:xfrm>
          <a:prstGeom prst="rect">
            <a:avLst/>
          </a:prstGeom>
          <a:noFill/>
        </p:spPr>
        <p:txBody>
          <a:bodyPr wrap="none" rtlCol="0">
            <a:spAutoFit/>
          </a:bodyPr>
          <a:lstStyle/>
          <a:p>
            <a:r>
              <a:rPr lang="cs-CZ" sz="2400" b="1" dirty="0" smtClean="0"/>
              <a:t>BORECKÉHO 57</a:t>
            </a:r>
            <a:endParaRPr lang="cs-CZ" sz="2400" b="1" dirty="0"/>
          </a:p>
        </p:txBody>
      </p:sp>
      <p:sp>
        <p:nvSpPr>
          <p:cNvPr id="29" name="TextovéPole 28"/>
          <p:cNvSpPr txBox="1"/>
          <p:nvPr/>
        </p:nvSpPr>
        <p:spPr>
          <a:xfrm>
            <a:off x="6272645" y="3573016"/>
            <a:ext cx="2632195" cy="461665"/>
          </a:xfrm>
          <a:prstGeom prst="rect">
            <a:avLst/>
          </a:prstGeom>
          <a:noFill/>
        </p:spPr>
        <p:txBody>
          <a:bodyPr wrap="none" rtlCol="0">
            <a:spAutoFit/>
          </a:bodyPr>
          <a:lstStyle/>
          <a:p>
            <a:r>
              <a:rPr lang="cs-CZ" sz="2400" b="1" dirty="0" smtClean="0"/>
              <a:t>ČESKÉ BUDĚJOVICE</a:t>
            </a:r>
            <a:endParaRPr lang="cs-CZ" sz="2400" b="1" dirty="0"/>
          </a:p>
        </p:txBody>
      </p:sp>
      <p:sp>
        <p:nvSpPr>
          <p:cNvPr id="30" name="TextovéPole 29"/>
          <p:cNvSpPr txBox="1"/>
          <p:nvPr/>
        </p:nvSpPr>
        <p:spPr>
          <a:xfrm>
            <a:off x="6272645" y="764704"/>
            <a:ext cx="2271776" cy="461665"/>
          </a:xfrm>
          <a:prstGeom prst="rect">
            <a:avLst/>
          </a:prstGeom>
          <a:noFill/>
        </p:spPr>
        <p:txBody>
          <a:bodyPr wrap="none" rtlCol="0">
            <a:spAutoFit/>
          </a:bodyPr>
          <a:lstStyle/>
          <a:p>
            <a:r>
              <a:rPr lang="cs-CZ" sz="2400" b="1" dirty="0" smtClean="0"/>
              <a:t>3    7    0       1    1</a:t>
            </a:r>
            <a:endParaRPr lang="cs-CZ" sz="2400" b="1" dirty="0"/>
          </a:p>
        </p:txBody>
      </p:sp>
    </p:spTree>
    <p:extLst>
      <p:ext uri="{BB962C8B-B14F-4D97-AF65-F5344CB8AC3E}">
        <p14:creationId xmlns:p14="http://schemas.microsoft.com/office/powerpoint/2010/main" val="30885647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6"/>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22222E-6 -4.98034E-6 L -0.53559 -0.52347 " pathEditMode="relative" rAng="0" ptsTypes="AA">
                                      <p:cBhvr>
                                        <p:cTn id="6" dur="2000" fill="hold"/>
                                        <p:tgtEl>
                                          <p:spTgt spid="26"/>
                                        </p:tgtEl>
                                        <p:attrNameLst>
                                          <p:attrName>ppt_x</p:attrName>
                                          <p:attrName>ppt_y</p:attrName>
                                        </p:attrNameLst>
                                      </p:cBhvr>
                                      <p:rCtr x="-26788" y="-26186"/>
                                    </p:animMotion>
                                  </p:childTnLst>
                                </p:cTn>
                              </p:par>
                            </p:childTnLst>
                          </p:cTn>
                        </p:par>
                      </p:childTnLst>
                    </p:cTn>
                  </p:par>
                </p:childTnLst>
              </p:cTn>
              <p:nextCondLst>
                <p:cond evt="onClick" delay="0">
                  <p:tgtEl>
                    <p:spTgt spid="26"/>
                  </p:tgtEl>
                </p:cond>
              </p:nextCondLst>
            </p:seq>
            <p:seq concurrent="1" nextAc="seek">
              <p:cTn id="7" restart="whenNotActive" fill="hold" evtFilter="cancelBubble" nodeType="interactiveSeq">
                <p:stCondLst>
                  <p:cond evt="onClick" delay="0">
                    <p:tgtEl>
                      <p:spTgt spid="27"/>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3.33333E-6 4.75596E-6 L -0.50989 -0.08582 " pathEditMode="relative" rAng="0" ptsTypes="AA">
                                      <p:cBhvr>
                                        <p:cTn id="11" dur="2000" fill="hold"/>
                                        <p:tgtEl>
                                          <p:spTgt spid="27"/>
                                        </p:tgtEl>
                                        <p:attrNameLst>
                                          <p:attrName>ppt_x</p:attrName>
                                          <p:attrName>ppt_y</p:attrName>
                                        </p:attrNameLst>
                                      </p:cBhvr>
                                      <p:rCtr x="-25503" y="-4303"/>
                                    </p:animMotion>
                                  </p:childTnLst>
                                </p:cTn>
                              </p:par>
                            </p:childTnLst>
                          </p:cTn>
                        </p:par>
                      </p:childTnLst>
                    </p:cTn>
                  </p:par>
                </p:childTnLst>
              </p:cTn>
              <p:nextCondLst>
                <p:cond evt="onClick" delay="0">
                  <p:tgtEl>
                    <p:spTgt spid="27"/>
                  </p:tgtEl>
                </p:cond>
              </p:nextCondLst>
            </p:seq>
            <p:seq concurrent="1" nextAc="seek">
              <p:cTn id="12" restart="whenNotActive" fill="hold" evtFilter="cancelBubble" nodeType="interactiveSeq">
                <p:stCondLst>
                  <p:cond evt="onClick" delay="0">
                    <p:tgtEl>
                      <p:spTgt spid="28"/>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4.44444E-6 -4.43905E-6 L -0.51823 0.17326 " pathEditMode="relative" rAng="0" ptsTypes="AA">
                                      <p:cBhvr>
                                        <p:cTn id="16" dur="2000" fill="hold"/>
                                        <p:tgtEl>
                                          <p:spTgt spid="28"/>
                                        </p:tgtEl>
                                        <p:attrNameLst>
                                          <p:attrName>ppt_x</p:attrName>
                                          <p:attrName>ppt_y</p:attrName>
                                        </p:attrNameLst>
                                      </p:cBhvr>
                                      <p:rCtr x="-25920" y="8651"/>
                                    </p:animMotion>
                                  </p:childTnLst>
                                </p:cTn>
                              </p:par>
                            </p:childTnLst>
                          </p:cTn>
                        </p:par>
                      </p:childTnLst>
                    </p:cTn>
                  </p:par>
                </p:childTnLst>
              </p:cTn>
              <p:nextCondLst>
                <p:cond evt="onClick" delay="0">
                  <p:tgtEl>
                    <p:spTgt spid="28"/>
                  </p:tgtEl>
                </p:cond>
              </p:nextCondLst>
            </p:seq>
            <p:seq concurrent="1" nextAc="seek">
              <p:cTn id="17" restart="whenNotActive" fill="hold" evtFilter="cancelBubble" nodeType="interactiveSeq">
                <p:stCondLst>
                  <p:cond evt="onClick" delay="0">
                    <p:tgtEl>
                      <p:spTgt spid="29"/>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1.11111E-6 -4.73745E-6 L -0.52673 0.00833 " pathEditMode="relative" rAng="0" ptsTypes="AA">
                                      <p:cBhvr>
                                        <p:cTn id="21" dur="2000" fill="hold"/>
                                        <p:tgtEl>
                                          <p:spTgt spid="29"/>
                                        </p:tgtEl>
                                        <p:attrNameLst>
                                          <p:attrName>ppt_x</p:attrName>
                                          <p:attrName>ppt_y</p:attrName>
                                        </p:attrNameLst>
                                      </p:cBhvr>
                                      <p:rCtr x="-26337" y="416"/>
                                    </p:animMotion>
                                  </p:childTnLst>
                                </p:cTn>
                              </p:par>
                            </p:childTnLst>
                          </p:cTn>
                        </p:par>
                      </p:childTnLst>
                    </p:cTn>
                  </p:par>
                </p:childTnLst>
              </p:cTn>
              <p:nextCondLst>
                <p:cond evt="onClick" delay="0">
                  <p:tgtEl>
                    <p:spTgt spid="29"/>
                  </p:tgtEl>
                </p:cond>
              </p:nextCondLst>
            </p:seq>
            <p:seq concurrent="1" nextAc="seek">
              <p:cTn id="22" restart="whenNotActive" fill="hold" evtFilter="cancelBubble" nodeType="interactiveSeq">
                <p:stCondLst>
                  <p:cond evt="onClick" delay="0">
                    <p:tgtEl>
                      <p:spTgt spid="30"/>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5.55556E-7 1.83206E-6 L -0.53837 0.56442 " pathEditMode="relative" rAng="0" ptsTypes="AA">
                                      <p:cBhvr>
                                        <p:cTn id="26" dur="2000" fill="hold"/>
                                        <p:tgtEl>
                                          <p:spTgt spid="30"/>
                                        </p:tgtEl>
                                        <p:attrNameLst>
                                          <p:attrName>ppt_x</p:attrName>
                                          <p:attrName>ppt_y</p:attrName>
                                        </p:attrNameLst>
                                      </p:cBhvr>
                                      <p:rCtr x="-26927" y="28221"/>
                                    </p:animMotion>
                                  </p:childTnLst>
                                </p:cTn>
                              </p:par>
                            </p:childTnLst>
                          </p:cTn>
                        </p:par>
                      </p:childTnLst>
                    </p:cTn>
                  </p:par>
                </p:childTnLst>
              </p:cTn>
              <p:nextCondLst>
                <p:cond evt="onClick" delay="0">
                  <p:tgtEl>
                    <p:spTgt spid="30"/>
                  </p:tgtEl>
                </p:cond>
              </p:nextCondLst>
            </p:seq>
          </p:childTnLst>
        </p:cTn>
      </p:par>
    </p:tnLst>
    <p:bldLst>
      <p:bldP spid="26" grpId="0"/>
      <p:bldP spid="27" grpId="0"/>
      <p:bldP spid="28" grpId="0"/>
      <p:bldP spid="29" grpId="0"/>
      <p:bldP spid="3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pattFill prst="pct25">
          <a:fgClr>
            <a:srgbClr val="FFE7FA"/>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323528" y="332656"/>
            <a:ext cx="6228115" cy="400110"/>
          </a:xfrm>
          <a:prstGeom prst="rect">
            <a:avLst/>
          </a:prstGeom>
          <a:noFill/>
        </p:spPr>
        <p:txBody>
          <a:bodyPr wrap="none" rtlCol="0">
            <a:spAutoFit/>
          </a:bodyPr>
          <a:lstStyle/>
          <a:p>
            <a:r>
              <a:rPr lang="cs-CZ" sz="2000" b="1" dirty="0" smtClean="0"/>
              <a:t>Ze dvou výrazů </a:t>
            </a:r>
            <a:r>
              <a:rPr lang="cs-CZ" sz="2000" b="1" smtClean="0"/>
              <a:t>na řádce </a:t>
            </a:r>
            <a:r>
              <a:rPr lang="cs-CZ" sz="2000" b="1" dirty="0" smtClean="0"/>
              <a:t>vyber ten, který patří na adresu.</a:t>
            </a:r>
            <a:endParaRPr lang="cs-CZ" sz="2000" b="1" dirty="0"/>
          </a:p>
        </p:txBody>
      </p:sp>
      <p:sp>
        <p:nvSpPr>
          <p:cNvPr id="5" name="TextovéPole 4"/>
          <p:cNvSpPr txBox="1"/>
          <p:nvPr/>
        </p:nvSpPr>
        <p:spPr>
          <a:xfrm>
            <a:off x="683568" y="1412776"/>
            <a:ext cx="1393779" cy="523220"/>
          </a:xfrm>
          <a:prstGeom prst="rect">
            <a:avLst/>
          </a:prstGeom>
          <a:noFill/>
        </p:spPr>
        <p:txBody>
          <a:bodyPr wrap="none" rtlCol="0">
            <a:spAutoFit/>
          </a:bodyPr>
          <a:lstStyle/>
          <a:p>
            <a:r>
              <a:rPr lang="cs-CZ" sz="2800" b="1" dirty="0" smtClean="0">
                <a:solidFill>
                  <a:srgbClr val="7030A0"/>
                </a:solidFill>
              </a:rPr>
              <a:t>holčička</a:t>
            </a:r>
            <a:endParaRPr lang="cs-CZ" sz="2800" b="1" dirty="0">
              <a:solidFill>
                <a:srgbClr val="7030A0"/>
              </a:solidFill>
            </a:endParaRPr>
          </a:p>
        </p:txBody>
      </p:sp>
      <p:sp>
        <p:nvSpPr>
          <p:cNvPr id="6" name="TextovéPole 5"/>
          <p:cNvSpPr txBox="1"/>
          <p:nvPr/>
        </p:nvSpPr>
        <p:spPr>
          <a:xfrm>
            <a:off x="4630760" y="1460848"/>
            <a:ext cx="1217256" cy="523220"/>
          </a:xfrm>
          <a:prstGeom prst="rect">
            <a:avLst/>
          </a:prstGeom>
          <a:noFill/>
        </p:spPr>
        <p:txBody>
          <a:bodyPr wrap="none" rtlCol="0">
            <a:spAutoFit/>
          </a:bodyPr>
          <a:lstStyle/>
          <a:p>
            <a:r>
              <a:rPr lang="cs-CZ" sz="2800" b="1" dirty="0" smtClean="0">
                <a:solidFill>
                  <a:srgbClr val="7030A0"/>
                </a:solidFill>
              </a:rPr>
              <a:t>žákyně</a:t>
            </a:r>
            <a:endParaRPr lang="cs-CZ" sz="2800" b="1" dirty="0">
              <a:solidFill>
                <a:srgbClr val="7030A0"/>
              </a:solidFill>
            </a:endParaRPr>
          </a:p>
        </p:txBody>
      </p:sp>
      <p:sp>
        <p:nvSpPr>
          <p:cNvPr id="7" name="TextovéPole 6"/>
          <p:cNvSpPr txBox="1"/>
          <p:nvPr/>
        </p:nvSpPr>
        <p:spPr>
          <a:xfrm>
            <a:off x="709208" y="2420888"/>
            <a:ext cx="2671180" cy="523220"/>
          </a:xfrm>
          <a:prstGeom prst="rect">
            <a:avLst/>
          </a:prstGeom>
          <a:noFill/>
        </p:spPr>
        <p:txBody>
          <a:bodyPr wrap="none" rtlCol="0">
            <a:spAutoFit/>
          </a:bodyPr>
          <a:lstStyle/>
          <a:p>
            <a:r>
              <a:rPr lang="cs-CZ" sz="2800" b="1" dirty="0" smtClean="0">
                <a:solidFill>
                  <a:srgbClr val="7030A0"/>
                </a:solidFill>
              </a:rPr>
              <a:t>Marie Kadlecová</a:t>
            </a:r>
            <a:endParaRPr lang="cs-CZ" sz="2800" b="1" dirty="0">
              <a:solidFill>
                <a:srgbClr val="7030A0"/>
              </a:solidFill>
            </a:endParaRPr>
          </a:p>
        </p:txBody>
      </p:sp>
      <p:sp>
        <p:nvSpPr>
          <p:cNvPr id="8" name="TextovéPole 7"/>
          <p:cNvSpPr txBox="1"/>
          <p:nvPr/>
        </p:nvSpPr>
        <p:spPr>
          <a:xfrm>
            <a:off x="4626842" y="2420888"/>
            <a:ext cx="3083601" cy="523220"/>
          </a:xfrm>
          <a:prstGeom prst="rect">
            <a:avLst/>
          </a:prstGeom>
          <a:noFill/>
        </p:spPr>
        <p:txBody>
          <a:bodyPr wrap="none" rtlCol="0">
            <a:spAutoFit/>
          </a:bodyPr>
          <a:lstStyle/>
          <a:p>
            <a:r>
              <a:rPr lang="cs-CZ" sz="2800" b="1" dirty="0" smtClean="0">
                <a:solidFill>
                  <a:srgbClr val="7030A0"/>
                </a:solidFill>
              </a:rPr>
              <a:t>Maruška Kadlecová</a:t>
            </a:r>
            <a:endParaRPr lang="cs-CZ" sz="2800" b="1" dirty="0">
              <a:solidFill>
                <a:srgbClr val="7030A0"/>
              </a:solidFill>
            </a:endParaRPr>
          </a:p>
        </p:txBody>
      </p:sp>
      <p:sp>
        <p:nvSpPr>
          <p:cNvPr id="9" name="TextovéPole 8"/>
          <p:cNvSpPr txBox="1"/>
          <p:nvPr/>
        </p:nvSpPr>
        <p:spPr>
          <a:xfrm>
            <a:off x="822463" y="3536768"/>
            <a:ext cx="2036135" cy="523220"/>
          </a:xfrm>
          <a:prstGeom prst="rect">
            <a:avLst/>
          </a:prstGeom>
          <a:noFill/>
        </p:spPr>
        <p:txBody>
          <a:bodyPr wrap="none" rtlCol="0">
            <a:spAutoFit/>
          </a:bodyPr>
          <a:lstStyle/>
          <a:p>
            <a:r>
              <a:rPr lang="cs-CZ" sz="2800" b="1" dirty="0" smtClean="0">
                <a:solidFill>
                  <a:srgbClr val="7030A0"/>
                </a:solidFill>
              </a:rPr>
              <a:t>Dlouhá ulice</a:t>
            </a:r>
            <a:endParaRPr lang="cs-CZ" sz="2800" b="1" dirty="0">
              <a:solidFill>
                <a:srgbClr val="7030A0"/>
              </a:solidFill>
            </a:endParaRPr>
          </a:p>
        </p:txBody>
      </p:sp>
      <p:sp>
        <p:nvSpPr>
          <p:cNvPr id="10" name="TextovéPole 9"/>
          <p:cNvSpPr txBox="1"/>
          <p:nvPr/>
        </p:nvSpPr>
        <p:spPr>
          <a:xfrm>
            <a:off x="4626842" y="3536768"/>
            <a:ext cx="1701107" cy="523220"/>
          </a:xfrm>
          <a:prstGeom prst="rect">
            <a:avLst/>
          </a:prstGeom>
          <a:noFill/>
        </p:spPr>
        <p:txBody>
          <a:bodyPr wrap="none" rtlCol="0">
            <a:spAutoFit/>
          </a:bodyPr>
          <a:lstStyle/>
          <a:p>
            <a:r>
              <a:rPr lang="cs-CZ" sz="2800" b="1" dirty="0" smtClean="0">
                <a:solidFill>
                  <a:srgbClr val="7030A0"/>
                </a:solidFill>
              </a:rPr>
              <a:t>Dlouhá 77</a:t>
            </a:r>
            <a:endParaRPr lang="cs-CZ" sz="2800" b="1" dirty="0">
              <a:solidFill>
                <a:srgbClr val="7030A0"/>
              </a:solidFill>
            </a:endParaRPr>
          </a:p>
        </p:txBody>
      </p:sp>
      <p:sp>
        <p:nvSpPr>
          <p:cNvPr id="11" name="TextovéPole 10"/>
          <p:cNvSpPr txBox="1"/>
          <p:nvPr/>
        </p:nvSpPr>
        <p:spPr>
          <a:xfrm>
            <a:off x="4663902" y="4653136"/>
            <a:ext cx="2765885" cy="523220"/>
          </a:xfrm>
          <a:prstGeom prst="rect">
            <a:avLst/>
          </a:prstGeom>
          <a:noFill/>
        </p:spPr>
        <p:txBody>
          <a:bodyPr wrap="none" rtlCol="0">
            <a:spAutoFit/>
          </a:bodyPr>
          <a:lstStyle/>
          <a:p>
            <a:r>
              <a:rPr lang="cs-CZ" sz="2800" b="1" dirty="0" smtClean="0">
                <a:solidFill>
                  <a:srgbClr val="7030A0"/>
                </a:solidFill>
              </a:rPr>
              <a:t>České Budějovice</a:t>
            </a:r>
            <a:endParaRPr lang="cs-CZ" sz="2800" b="1" dirty="0">
              <a:solidFill>
                <a:srgbClr val="7030A0"/>
              </a:solidFill>
            </a:endParaRPr>
          </a:p>
        </p:txBody>
      </p:sp>
      <p:sp>
        <p:nvSpPr>
          <p:cNvPr id="12" name="TextovéPole 11"/>
          <p:cNvSpPr txBox="1"/>
          <p:nvPr/>
        </p:nvSpPr>
        <p:spPr>
          <a:xfrm>
            <a:off x="899592" y="4653136"/>
            <a:ext cx="1375698" cy="523220"/>
          </a:xfrm>
          <a:prstGeom prst="rect">
            <a:avLst/>
          </a:prstGeom>
          <a:noFill/>
        </p:spPr>
        <p:txBody>
          <a:bodyPr wrap="none" rtlCol="0">
            <a:spAutoFit/>
          </a:bodyPr>
          <a:lstStyle/>
          <a:p>
            <a:r>
              <a:rPr lang="cs-CZ" sz="2800" b="1" dirty="0" err="1" smtClean="0">
                <a:solidFill>
                  <a:srgbClr val="7030A0"/>
                </a:solidFill>
              </a:rPr>
              <a:t>Budějce</a:t>
            </a:r>
            <a:endParaRPr lang="cs-CZ" sz="2800" b="1" dirty="0">
              <a:solidFill>
                <a:srgbClr val="7030A0"/>
              </a:solidFill>
            </a:endParaRPr>
          </a:p>
        </p:txBody>
      </p:sp>
    </p:spTree>
    <p:extLst>
      <p:ext uri="{BB962C8B-B14F-4D97-AF65-F5344CB8AC3E}">
        <p14:creationId xmlns:p14="http://schemas.microsoft.com/office/powerpoint/2010/main" val="23953319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8" presetClass="emph" presetSubtype="0" fill="hold" grpId="0" nodeType="clickEffect">
                                  <p:stCondLst>
                                    <p:cond delay="0"/>
                                  </p:stCondLst>
                                  <p:iterate type="lt">
                                    <p:tmPct val="10000"/>
                                  </p:iterate>
                                  <p:childTnLst>
                                    <p:animClr clrSpc="rgb" dir="cw">
                                      <p:cBhvr override="childStyle">
                                        <p:cTn id="6" dur="500" fill="hold"/>
                                        <p:tgtEl>
                                          <p:spTgt spid="6"/>
                                        </p:tgtEl>
                                        <p:attrNameLst>
                                          <p:attrName>style.color</p:attrName>
                                        </p:attrNameLst>
                                      </p:cBhvr>
                                      <p:to>
                                        <a:schemeClr val="accent2"/>
                                      </p:to>
                                    </p:animClr>
                                    <p:animClr clrSpc="rgb" dir="cw">
                                      <p:cBhvr>
                                        <p:cTn id="7" dur="500" fill="hold"/>
                                        <p:tgtEl>
                                          <p:spTgt spid="6"/>
                                        </p:tgtEl>
                                        <p:attrNameLst>
                                          <p:attrName>fillcolor</p:attrName>
                                        </p:attrNameLst>
                                      </p:cBhvr>
                                      <p:to>
                                        <a:schemeClr val="accent2"/>
                                      </p:to>
                                    </p:animClr>
                                    <p:set>
                                      <p:cBhvr>
                                        <p:cTn id="8" dur="500" fill="hold"/>
                                        <p:tgtEl>
                                          <p:spTgt spid="6"/>
                                        </p:tgtEl>
                                        <p:attrNameLst>
                                          <p:attrName>fill.type</p:attrName>
                                        </p:attrNameLst>
                                      </p:cBhvr>
                                      <p:to>
                                        <p:strVal val="solid"/>
                                      </p:to>
                                    </p:set>
                                    <p:anim to="1.5" calcmode="lin" valueType="num">
                                      <p:cBhvr override="childStyle">
                                        <p:cTn id="9" dur="500" fill="hold"/>
                                        <p:tgtEl>
                                          <p:spTgt spid="6"/>
                                        </p:tgtEl>
                                        <p:attrNameLst>
                                          <p:attrName>style.fontSize</p:attrName>
                                        </p:attrNameLst>
                                      </p:cBhvr>
                                    </p:anim>
                                  </p:childTnLst>
                                </p:cTn>
                              </p:par>
                            </p:childTnLst>
                          </p:cTn>
                        </p:par>
                      </p:childTnLst>
                    </p:cTn>
                  </p:par>
                </p:childTnLst>
              </p:cTn>
              <p:nextCondLst>
                <p:cond evt="onClick" delay="0">
                  <p:tgtEl>
                    <p:spTgt spid="6"/>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28" presetClass="emph" presetSubtype="0" fill="hold" grpId="0" nodeType="clickEffect">
                                  <p:stCondLst>
                                    <p:cond delay="0"/>
                                  </p:stCondLst>
                                  <p:iterate type="lt">
                                    <p:tmPct val="10000"/>
                                  </p:iterate>
                                  <p:childTnLst>
                                    <p:animClr clrSpc="rgb" dir="cw">
                                      <p:cBhvr override="childStyle">
                                        <p:cTn id="14" dur="500" fill="hold"/>
                                        <p:tgtEl>
                                          <p:spTgt spid="7"/>
                                        </p:tgtEl>
                                        <p:attrNameLst>
                                          <p:attrName>style.color</p:attrName>
                                        </p:attrNameLst>
                                      </p:cBhvr>
                                      <p:to>
                                        <a:schemeClr val="accent2"/>
                                      </p:to>
                                    </p:animClr>
                                    <p:animClr clrSpc="rgb" dir="cw">
                                      <p:cBhvr>
                                        <p:cTn id="15" dur="500" fill="hold"/>
                                        <p:tgtEl>
                                          <p:spTgt spid="7"/>
                                        </p:tgtEl>
                                        <p:attrNameLst>
                                          <p:attrName>fillcolor</p:attrName>
                                        </p:attrNameLst>
                                      </p:cBhvr>
                                      <p:to>
                                        <a:schemeClr val="accent2"/>
                                      </p:to>
                                    </p:animClr>
                                    <p:set>
                                      <p:cBhvr>
                                        <p:cTn id="16" dur="500" fill="hold"/>
                                        <p:tgtEl>
                                          <p:spTgt spid="7"/>
                                        </p:tgtEl>
                                        <p:attrNameLst>
                                          <p:attrName>fill.type</p:attrName>
                                        </p:attrNameLst>
                                      </p:cBhvr>
                                      <p:to>
                                        <p:strVal val="solid"/>
                                      </p:to>
                                    </p:set>
                                    <p:anim to="1.5" calcmode="lin" valueType="num">
                                      <p:cBhvr override="childStyle">
                                        <p:cTn id="17" dur="500" fill="hold"/>
                                        <p:tgtEl>
                                          <p:spTgt spid="7"/>
                                        </p:tgtEl>
                                        <p:attrNameLst>
                                          <p:attrName>style.fontSize</p:attrName>
                                        </p:attrNameLst>
                                      </p:cBhvr>
                                    </p:anim>
                                  </p:childTnLst>
                                </p:cTn>
                              </p:par>
                            </p:childTnLst>
                          </p:cTn>
                        </p:par>
                      </p:childTnLst>
                    </p:cTn>
                  </p:par>
                </p:childTnLst>
              </p:cTn>
              <p:nextCondLst>
                <p:cond evt="onClick" delay="0">
                  <p:tgtEl>
                    <p:spTgt spid="7"/>
                  </p:tgtEl>
                </p:cond>
              </p:nextCondLst>
            </p:seq>
            <p:seq concurrent="1" nextAc="seek">
              <p:cTn id="18" restart="whenNotActive" fill="hold" evtFilter="cancelBubble" nodeType="interactiveSeq">
                <p:stCondLst>
                  <p:cond evt="onClick" delay="0">
                    <p:tgtEl>
                      <p:spTgt spid="11"/>
                    </p:tgtEl>
                  </p:cond>
                </p:stCondLst>
                <p:endSync evt="end" delay="0">
                  <p:rtn val="all"/>
                </p:endSync>
                <p:childTnLst>
                  <p:par>
                    <p:cTn id="19" fill="hold">
                      <p:stCondLst>
                        <p:cond delay="0"/>
                      </p:stCondLst>
                      <p:childTnLst>
                        <p:par>
                          <p:cTn id="20" fill="hold">
                            <p:stCondLst>
                              <p:cond delay="0"/>
                            </p:stCondLst>
                            <p:childTnLst>
                              <p:par>
                                <p:cTn id="21" presetID="28" presetClass="emph" presetSubtype="0" fill="hold" grpId="0" nodeType="clickEffect">
                                  <p:stCondLst>
                                    <p:cond delay="0"/>
                                  </p:stCondLst>
                                  <p:iterate type="lt">
                                    <p:tmPct val="10000"/>
                                  </p:iterate>
                                  <p:childTnLst>
                                    <p:animClr clrSpc="rgb" dir="cw">
                                      <p:cBhvr override="childStyle">
                                        <p:cTn id="22" dur="500" fill="hold"/>
                                        <p:tgtEl>
                                          <p:spTgt spid="11"/>
                                        </p:tgtEl>
                                        <p:attrNameLst>
                                          <p:attrName>style.color</p:attrName>
                                        </p:attrNameLst>
                                      </p:cBhvr>
                                      <p:to>
                                        <a:schemeClr val="accent2"/>
                                      </p:to>
                                    </p:animClr>
                                    <p:animClr clrSpc="rgb" dir="cw">
                                      <p:cBhvr>
                                        <p:cTn id="23" dur="500" fill="hold"/>
                                        <p:tgtEl>
                                          <p:spTgt spid="11"/>
                                        </p:tgtEl>
                                        <p:attrNameLst>
                                          <p:attrName>fillcolor</p:attrName>
                                        </p:attrNameLst>
                                      </p:cBhvr>
                                      <p:to>
                                        <a:schemeClr val="accent2"/>
                                      </p:to>
                                    </p:animClr>
                                    <p:set>
                                      <p:cBhvr>
                                        <p:cTn id="24" dur="500" fill="hold"/>
                                        <p:tgtEl>
                                          <p:spTgt spid="11"/>
                                        </p:tgtEl>
                                        <p:attrNameLst>
                                          <p:attrName>fill.type</p:attrName>
                                        </p:attrNameLst>
                                      </p:cBhvr>
                                      <p:to>
                                        <p:strVal val="solid"/>
                                      </p:to>
                                    </p:set>
                                    <p:anim to="1.5" calcmode="lin" valueType="num">
                                      <p:cBhvr override="childStyle">
                                        <p:cTn id="25" dur="500" fill="hold"/>
                                        <p:tgtEl>
                                          <p:spTgt spid="11"/>
                                        </p:tgtEl>
                                        <p:attrNameLst>
                                          <p:attrName>style.fontSize</p:attrName>
                                        </p:attrNameLst>
                                      </p:cBhvr>
                                    </p:anim>
                                  </p:childTnLst>
                                </p:cTn>
                              </p:par>
                            </p:childTnLst>
                          </p:cTn>
                        </p:par>
                      </p:childTnLst>
                    </p:cTn>
                  </p:par>
                </p:childTnLst>
              </p:cTn>
              <p:nextCondLst>
                <p:cond evt="onClick" delay="0">
                  <p:tgtEl>
                    <p:spTgt spid="11"/>
                  </p:tgtEl>
                </p:cond>
              </p:nextCondLst>
            </p:seq>
            <p:seq concurrent="1" nextAc="seek">
              <p:cTn id="26" restart="whenNotActive" fill="hold" evtFilter="cancelBubble" nodeType="interactiveSeq">
                <p:stCondLst>
                  <p:cond evt="onClick" delay="0">
                    <p:tgtEl>
                      <p:spTgt spid="10"/>
                    </p:tgtEl>
                  </p:cond>
                </p:stCondLst>
                <p:endSync evt="end" delay="0">
                  <p:rtn val="all"/>
                </p:endSync>
                <p:childTnLst>
                  <p:par>
                    <p:cTn id="27" fill="hold">
                      <p:stCondLst>
                        <p:cond delay="0"/>
                      </p:stCondLst>
                      <p:childTnLst>
                        <p:par>
                          <p:cTn id="28" fill="hold">
                            <p:stCondLst>
                              <p:cond delay="0"/>
                            </p:stCondLst>
                            <p:childTnLst>
                              <p:par>
                                <p:cTn id="29" presetID="28" presetClass="emph" presetSubtype="0" fill="hold" grpId="0" nodeType="clickEffect">
                                  <p:stCondLst>
                                    <p:cond delay="0"/>
                                  </p:stCondLst>
                                  <p:iterate type="lt">
                                    <p:tmPct val="10000"/>
                                  </p:iterate>
                                  <p:childTnLst>
                                    <p:animClr clrSpc="rgb" dir="cw">
                                      <p:cBhvr override="childStyle">
                                        <p:cTn id="30" dur="500" fill="hold"/>
                                        <p:tgtEl>
                                          <p:spTgt spid="10"/>
                                        </p:tgtEl>
                                        <p:attrNameLst>
                                          <p:attrName>style.color</p:attrName>
                                        </p:attrNameLst>
                                      </p:cBhvr>
                                      <p:to>
                                        <a:schemeClr val="accent2"/>
                                      </p:to>
                                    </p:animClr>
                                    <p:animClr clrSpc="rgb" dir="cw">
                                      <p:cBhvr>
                                        <p:cTn id="31" dur="500" fill="hold"/>
                                        <p:tgtEl>
                                          <p:spTgt spid="10"/>
                                        </p:tgtEl>
                                        <p:attrNameLst>
                                          <p:attrName>fillcolor</p:attrName>
                                        </p:attrNameLst>
                                      </p:cBhvr>
                                      <p:to>
                                        <a:schemeClr val="accent2"/>
                                      </p:to>
                                    </p:animClr>
                                    <p:set>
                                      <p:cBhvr>
                                        <p:cTn id="32" dur="500" fill="hold"/>
                                        <p:tgtEl>
                                          <p:spTgt spid="10"/>
                                        </p:tgtEl>
                                        <p:attrNameLst>
                                          <p:attrName>fill.type</p:attrName>
                                        </p:attrNameLst>
                                      </p:cBhvr>
                                      <p:to>
                                        <p:strVal val="solid"/>
                                      </p:to>
                                    </p:set>
                                    <p:anim to="1.5" calcmode="lin" valueType="num">
                                      <p:cBhvr override="childStyle">
                                        <p:cTn id="33" dur="500" fill="hold"/>
                                        <p:tgtEl>
                                          <p:spTgt spid="10"/>
                                        </p:tgtEl>
                                        <p:attrNameLst>
                                          <p:attrName>style.fontSize</p:attrName>
                                        </p:attrNameLst>
                                      </p:cBhvr>
                                    </p:anim>
                                  </p:childTnLst>
                                </p:cTn>
                              </p:par>
                            </p:childTnLst>
                          </p:cTn>
                        </p:par>
                      </p:childTnLst>
                    </p:cTn>
                  </p:par>
                </p:childTnLst>
              </p:cTn>
              <p:nextCondLst>
                <p:cond evt="onClick" delay="0">
                  <p:tgtEl>
                    <p:spTgt spid="10"/>
                  </p:tgtEl>
                </p:cond>
              </p:nextCondLst>
            </p:seq>
            <p:seq concurrent="1" nextAc="seek">
              <p:cTn id="34" restart="whenNotActive" fill="hold" evtFilter="cancelBubble" nodeType="interactiveSeq">
                <p:stCondLst>
                  <p:cond evt="onClick" delay="0">
                    <p:tgtEl>
                      <p:spTgt spid="5"/>
                    </p:tgtEl>
                  </p:cond>
                </p:stCondLst>
                <p:endSync evt="end" delay="0">
                  <p:rtn val="all"/>
                </p:endSync>
                <p:childTnLst>
                  <p:par>
                    <p:cTn id="35" fill="hold">
                      <p:stCondLst>
                        <p:cond delay="0"/>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39" restart="whenNotActive" fill="hold" evtFilter="cancelBubble" nodeType="interactiveSeq">
                <p:stCondLst>
                  <p:cond evt="onClick" delay="0">
                    <p:tgtEl>
                      <p:spTgt spid="8"/>
                    </p:tgtEl>
                  </p:cond>
                </p:stCondLst>
                <p:endSync evt="end" delay="0">
                  <p:rtn val="all"/>
                </p:endSync>
                <p:childTnLst>
                  <p:par>
                    <p:cTn id="40" fill="hold">
                      <p:stCondLst>
                        <p:cond delay="0"/>
                      </p:stCondLst>
                      <p:childTnLst>
                        <p:par>
                          <p:cTn id="41" fill="hold">
                            <p:stCondLst>
                              <p:cond delay="0"/>
                            </p:stCondLst>
                            <p:childTnLst>
                              <p:par>
                                <p:cTn id="42" presetID="1" presetClass="exit" presetSubtype="0" fill="hold" grpId="0" nodeType="clickEffect">
                                  <p:stCondLst>
                                    <p:cond delay="0"/>
                                  </p:stCondLst>
                                  <p:childTnLst>
                                    <p:set>
                                      <p:cBhvr>
                                        <p:cTn id="43" dur="1" fill="hold">
                                          <p:stCondLst>
                                            <p:cond delay="0"/>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44" restart="whenNotActive" fill="hold" evtFilter="cancelBubble" nodeType="interactiveSeq">
                <p:stCondLst>
                  <p:cond evt="onClick" delay="0">
                    <p:tgtEl>
                      <p:spTgt spid="9"/>
                    </p:tgtEl>
                  </p:cond>
                </p:stCondLst>
                <p:endSync evt="end" delay="0">
                  <p:rtn val="all"/>
                </p:endSync>
                <p:childTnLst>
                  <p:par>
                    <p:cTn id="45" fill="hold">
                      <p:stCondLst>
                        <p:cond delay="0"/>
                      </p:stCondLst>
                      <p:childTnLst>
                        <p:par>
                          <p:cTn id="46" fill="hold">
                            <p:stCondLst>
                              <p:cond delay="0"/>
                            </p:stCondLst>
                            <p:childTnLst>
                              <p:par>
                                <p:cTn id="47" presetID="1" presetClass="exit"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49" restart="whenNotActive" fill="hold" evtFilter="cancelBubble" nodeType="interactiveSeq">
                <p:stCondLst>
                  <p:cond evt="onClick" delay="0">
                    <p:tgtEl>
                      <p:spTgt spid="12"/>
                    </p:tgtEl>
                  </p:cond>
                </p:stCondLst>
                <p:endSync evt="end" delay="0">
                  <p:rtn val="all"/>
                </p:endSync>
                <p:childTnLst>
                  <p:par>
                    <p:cTn id="50" fill="hold">
                      <p:stCondLst>
                        <p:cond delay="0"/>
                      </p:stCondLst>
                      <p:childTnLst>
                        <p:par>
                          <p:cTn id="51" fill="hold">
                            <p:stCondLst>
                              <p:cond delay="0"/>
                            </p:stCondLst>
                            <p:childTnLst>
                              <p:par>
                                <p:cTn id="52" presetID="1" presetClass="exit" presetSubtype="0" fill="hold" grpId="0" nodeType="clickEffect">
                                  <p:stCondLst>
                                    <p:cond delay="0"/>
                                  </p:stCondLst>
                                  <p:childTnLst>
                                    <p:set>
                                      <p:cBhvr>
                                        <p:cTn id="53"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childTnLst>
        </p:cTn>
      </p:par>
    </p:tnLst>
    <p:bldLst>
      <p:bldP spid="5" grpId="0"/>
      <p:bldP spid="6" grpId="0"/>
      <p:bldP spid="7" grpId="0"/>
      <p:bldP spid="8" grpId="0"/>
      <p:bldP spid="9" grpId="0"/>
      <p:bldP spid="10"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a:xfrm>
            <a:off x="251524" y="116631"/>
            <a:ext cx="8435275" cy="6009528"/>
          </a:xfrm>
        </p:spPr>
        <p:txBody>
          <a:bodyPr/>
          <a:lstStyle/>
          <a:p>
            <a:pPr marL="0" lvl="0" indent="0">
              <a:buNone/>
            </a:pPr>
            <a:r>
              <a:rPr lang="cs-CZ"/>
              <a:t>Zdroje a citace: Microsoft - Office klipart</a:t>
            </a:r>
          </a:p>
        </p:txBody>
      </p:sp>
    </p:spTree>
    <p:extLst>
      <p:ext uri="{BB962C8B-B14F-4D97-AF65-F5344CB8AC3E}">
        <p14:creationId xmlns:p14="http://schemas.microsoft.com/office/powerpoint/2010/main" val="33828010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487</Words>
  <Application>Microsoft Office PowerPoint</Application>
  <PresentationFormat>Předvádění na obrazovce (4:3)</PresentationFormat>
  <Paragraphs>65</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Důležité budovy města - pošta VY_32_INOVACE_1C_06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pc</cp:lastModifiedBy>
  <cp:revision>23</cp:revision>
  <dcterms:created xsi:type="dcterms:W3CDTF">2013-08-23T17:53:03Z</dcterms:created>
  <dcterms:modified xsi:type="dcterms:W3CDTF">2013-12-08T19:04:19Z</dcterms:modified>
</cp:coreProperties>
</file>