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8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5C8F-B05F-4434-B637-B04710568A0B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8384D-7658-44B5-BC1B-A6A321A2DF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5C8F-B05F-4434-B637-B04710568A0B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8384D-7658-44B5-BC1B-A6A321A2DF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5C8F-B05F-4434-B637-B04710568A0B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8384D-7658-44B5-BC1B-A6A321A2D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5C8F-B05F-4434-B637-B04710568A0B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8384D-7658-44B5-BC1B-A6A321A2DF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5C8F-B05F-4434-B637-B04710568A0B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8384D-7658-44B5-BC1B-A6A321A2DF4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5C8F-B05F-4434-B637-B04710568A0B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8384D-7658-44B5-BC1B-A6A321A2D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5C8F-B05F-4434-B637-B04710568A0B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8384D-7658-44B5-BC1B-A6A321A2D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5C8F-B05F-4434-B637-B04710568A0B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8384D-7658-44B5-BC1B-A6A321A2D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5C8F-B05F-4434-B637-B04710568A0B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8384D-7658-44B5-BC1B-A6A321A2DF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5C8F-B05F-4434-B637-B04710568A0B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8384D-7658-44B5-BC1B-A6A321A2D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5C8F-B05F-4434-B637-B04710568A0B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38384D-7658-44B5-BC1B-A6A321A2DF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A425C8F-B05F-4434-B637-B04710568A0B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538384D-7658-44B5-BC1B-A6A321A2DF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cs.wikipedia.org/wiki/Soubor:Milo%C5%A1_Zeman_2013.JPG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ilo%C5%A1_Zeman_2013.JPG" TargetMode="External"/><Relationship Id="rId3" Type="http://schemas.openxmlformats.org/officeDocument/2006/relationships/hyperlink" Target="http://cs.wikipedia.org/wiki/Soubor:CZ-mapa_with_czech_description.png" TargetMode="External"/><Relationship Id="rId7" Type="http://schemas.openxmlformats.org/officeDocument/2006/relationships/hyperlink" Target="http://cs.wikipedia.org/wiki/Soubor:Wenceslaus_I_Duke_of_Bohemia_equestrian_statue_in_Prague_1.jpg" TargetMode="External"/><Relationship Id="rId2" Type="http://schemas.openxmlformats.org/officeDocument/2006/relationships/hyperlink" Target="http://cs.wikipedia.org/wiki/Soubor:EU_location_CZE.pn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Flag_of_the_Czech_Republic.svg" TargetMode="External"/><Relationship Id="rId5" Type="http://schemas.openxmlformats.org/officeDocument/2006/relationships/hyperlink" Target="http://cs.wikipedia.org/wiki/Soubor:Coat_of_arms_of_the_Czech_Republic.svg" TargetMode="External"/><Relationship Id="rId4" Type="http://schemas.openxmlformats.org/officeDocument/2006/relationships/hyperlink" Target="http://cs.wikipedia.org/wiki/Soubor:Czech_Rep._-_Bohemia,_Moravia_and_Silesia_III.png" TargetMode="External"/><Relationship Id="rId9" Type="http://schemas.openxmlformats.org/officeDocument/2006/relationships/hyperlink" Target="http://cs.wikipedia.org/wiki/Soubor:Praha_CoA_CZ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576" y="1772816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0171532"/>
              </p:ext>
            </p:extLst>
          </p:nvPr>
        </p:nvGraphicFramePr>
        <p:xfrm>
          <a:off x="1043609" y="3262976"/>
          <a:ext cx="652273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chemeClr val="accent3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3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accent3"/>
                          </a:solidFill>
                          <a:effectLst/>
                        </a:rPr>
                        <a:t>Mgr. Petra Pláničková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accent3"/>
                          </a:solidFill>
                          <a:effectLst/>
                        </a:rPr>
                        <a:t>VY_32_INOVACE_413_NAŠE</a:t>
                      </a:r>
                      <a:r>
                        <a:rPr lang="cs-CZ" sz="1100" baseline="0" dirty="0" smtClean="0">
                          <a:solidFill>
                            <a:schemeClr val="accent3"/>
                          </a:solidFill>
                          <a:effectLst/>
                        </a:rPr>
                        <a:t> VLAST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FFFF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FFFF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FFF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accent3"/>
                          </a:solidFill>
                          <a:effectLst/>
                        </a:rPr>
                        <a:t>POLOHA ČR, SOUSEDNÍ STÁTY, HISTORICKÉ ZEMĚ ČR, STÁTNÍ SYMBOLY, DEMOKRATICKÁ PRÁVA OBČANŮ, PREZIDENT, HLAVNÍ MĚSTO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accent3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accent3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5581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260648"/>
            <a:ext cx="4320480" cy="1152128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ANOTACE</a:t>
            </a:r>
            <a:endParaRPr lang="cs-CZ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628800"/>
            <a:ext cx="8064895" cy="4752527"/>
          </a:xfrm>
        </p:spPr>
        <p:txBody>
          <a:bodyPr>
            <a:normAutofit fontScale="85000" lnSpcReduction="20000"/>
          </a:bodyPr>
          <a:lstStyle/>
          <a:p>
            <a:r>
              <a:rPr lang="cs-CZ" sz="1900" dirty="0" smtClean="0">
                <a:solidFill>
                  <a:schemeClr val="accent1">
                    <a:lumMod val="50000"/>
                  </a:schemeClr>
                </a:solidFill>
              </a:rPr>
              <a:t>Určeno žákům 4. tříd – vlastivěda, naše vlast, jako hodina výkladová.</a:t>
            </a:r>
          </a:p>
          <a:p>
            <a:r>
              <a:rPr lang="cs-CZ" sz="1900" dirty="0" smtClean="0">
                <a:solidFill>
                  <a:schemeClr val="accent1">
                    <a:lumMod val="50000"/>
                  </a:schemeClr>
                </a:solidFill>
              </a:rPr>
              <a:t>Žáci určí polohu ČR.</a:t>
            </a:r>
          </a:p>
          <a:p>
            <a:r>
              <a:rPr lang="cs-CZ" sz="1900" dirty="0" smtClean="0">
                <a:solidFill>
                  <a:schemeClr val="accent1">
                    <a:lumMod val="50000"/>
                  </a:schemeClr>
                </a:solidFill>
              </a:rPr>
              <a:t>Vyhledají na mapě a vyjmenují - sousední státy, historické země.</a:t>
            </a:r>
          </a:p>
          <a:p>
            <a:r>
              <a:rPr lang="cs-CZ" sz="1900" dirty="0" smtClean="0">
                <a:solidFill>
                  <a:schemeClr val="accent1">
                    <a:lumMod val="50000"/>
                  </a:schemeClr>
                </a:solidFill>
              </a:rPr>
              <a:t>Popíší společenství evropských států EU a objasní k čemu je státům prospěšná.</a:t>
            </a:r>
          </a:p>
          <a:p>
            <a:r>
              <a:rPr lang="cs-CZ" sz="1900" dirty="0" smtClean="0">
                <a:solidFill>
                  <a:schemeClr val="accent1">
                    <a:lumMod val="50000"/>
                  </a:schemeClr>
                </a:solidFill>
              </a:rPr>
              <a:t>Vyjmenují jednotlivé státní symboly a demokratická práva občanů.</a:t>
            </a:r>
          </a:p>
          <a:p>
            <a:r>
              <a:rPr lang="cs-CZ" sz="1900" dirty="0" smtClean="0">
                <a:solidFill>
                  <a:schemeClr val="accent1">
                    <a:lumMod val="50000"/>
                  </a:schemeClr>
                </a:solidFill>
              </a:rPr>
              <a:t>Vysvětlí úkoly prezidenta.</a:t>
            </a:r>
          </a:p>
          <a:p>
            <a:r>
              <a:rPr lang="cs-CZ" sz="1900" dirty="0" smtClean="0">
                <a:solidFill>
                  <a:schemeClr val="accent1">
                    <a:lumMod val="50000"/>
                  </a:schemeClr>
                </a:solidFill>
              </a:rPr>
              <a:t>Popíší hlavní město Prahu.</a:t>
            </a:r>
          </a:p>
          <a:p>
            <a:r>
              <a:rPr lang="cs-CZ" sz="1900" dirty="0" smtClean="0">
                <a:solidFill>
                  <a:schemeClr val="accent1">
                    <a:lumMod val="50000"/>
                  </a:schemeClr>
                </a:solidFill>
              </a:rPr>
              <a:t>Snímek č. 13 - nahoře</a:t>
            </a:r>
            <a:r>
              <a:rPr lang="cs-CZ" sz="1900" dirty="0">
                <a:solidFill>
                  <a:schemeClr val="accent1">
                    <a:lumMod val="50000"/>
                  </a:schemeClr>
                </a:solidFill>
              </a:rPr>
              <a:t>: Panorama Hradčan s Pražským hradem a Karlovým mostem</a:t>
            </a:r>
          </a:p>
          <a:p>
            <a:r>
              <a:rPr lang="cs-CZ" sz="1900" dirty="0">
                <a:solidFill>
                  <a:schemeClr val="accent1">
                    <a:lumMod val="50000"/>
                  </a:schemeClr>
                </a:solidFill>
              </a:rPr>
              <a:t>Vlevo 1: Letohrádek královny Anny v Královské zahradě</a:t>
            </a:r>
          </a:p>
          <a:p>
            <a:r>
              <a:rPr lang="cs-CZ" sz="1900" dirty="0">
                <a:solidFill>
                  <a:schemeClr val="accent1">
                    <a:lumMod val="50000"/>
                  </a:schemeClr>
                </a:solidFill>
              </a:rPr>
              <a:t>Vlevo 2: Valdštejnský palác - sídlo Senátu Parlamentu České republiky</a:t>
            </a:r>
          </a:p>
          <a:p>
            <a:r>
              <a:rPr lang="cs-CZ" sz="1900" dirty="0">
                <a:solidFill>
                  <a:schemeClr val="accent1">
                    <a:lumMod val="50000"/>
                  </a:schemeClr>
                </a:solidFill>
              </a:rPr>
              <a:t>Vlevo 3: Václavské náměstí v noci</a:t>
            </a:r>
          </a:p>
          <a:p>
            <a:r>
              <a:rPr lang="cs-CZ" sz="1900" dirty="0">
                <a:solidFill>
                  <a:schemeClr val="accent1">
                    <a:lumMod val="50000"/>
                  </a:schemeClr>
                </a:solidFill>
              </a:rPr>
              <a:t>Dole: Panorama Staroměstského náměstí se Staroměstskou radnicí a památníkem Jana Husa</a:t>
            </a:r>
          </a:p>
          <a:p>
            <a:r>
              <a:rPr lang="cs-CZ" sz="1900" dirty="0">
                <a:solidFill>
                  <a:schemeClr val="accent1">
                    <a:lumMod val="50000"/>
                  </a:schemeClr>
                </a:solidFill>
              </a:rPr>
              <a:t>Uprostřed 1: Detail věže chrámu sv. Víta se sochou pod ní</a:t>
            </a:r>
          </a:p>
          <a:p>
            <a:r>
              <a:rPr lang="cs-CZ" sz="1900" dirty="0">
                <a:solidFill>
                  <a:schemeClr val="accent1">
                    <a:lumMod val="50000"/>
                  </a:schemeClr>
                </a:solidFill>
              </a:rPr>
              <a:t>Uprostřed 2: Vstup do Obecního domu</a:t>
            </a:r>
          </a:p>
          <a:p>
            <a:r>
              <a:rPr lang="cs-CZ" sz="1900" dirty="0">
                <a:solidFill>
                  <a:schemeClr val="accent1">
                    <a:lumMod val="50000"/>
                  </a:schemeClr>
                </a:solidFill>
              </a:rPr>
              <a:t>Vpravo 1: Tančící dům</a:t>
            </a:r>
          </a:p>
          <a:p>
            <a:r>
              <a:rPr lang="cs-CZ" sz="1900" dirty="0">
                <a:solidFill>
                  <a:schemeClr val="accent1">
                    <a:lumMod val="50000"/>
                  </a:schemeClr>
                </a:solidFill>
              </a:rPr>
              <a:t>Vpravo 2: Letohrádek Hvězda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392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789040"/>
            <a:ext cx="7550224" cy="2158176"/>
          </a:xfrm>
        </p:spPr>
        <p:txBody>
          <a:bodyPr/>
          <a:lstStyle/>
          <a:p>
            <a:r>
              <a:rPr lang="cs-CZ" sz="88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NAŠE  VLAST</a:t>
            </a:r>
            <a:endParaRPr lang="cs-CZ" sz="88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764704"/>
            <a:ext cx="2836912" cy="2836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247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90383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548680"/>
            <a:ext cx="7632848" cy="3528392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ČR leží ve střední Evropě.</a:t>
            </a:r>
          </a:p>
          <a:p>
            <a:endParaRPr lang="cs-CZ" sz="3200" dirty="0" smtClean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vnitrozemský stát.</a:t>
            </a:r>
          </a:p>
          <a:p>
            <a:endParaRPr lang="cs-CZ" sz="3200" dirty="0" smtClean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1. května je členským státem EU.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11960" y="4869160"/>
            <a:ext cx="4752528" cy="1505135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POLOHA ČR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899" y="4326880"/>
            <a:ext cx="3161927" cy="2106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314914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32656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875194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12" y="1412776"/>
            <a:ext cx="3312368" cy="1613429"/>
          </a:xfrm>
        </p:spPr>
        <p:txBody>
          <a:bodyPr/>
          <a:lstStyle/>
          <a:p>
            <a:r>
              <a:rPr lang="cs-CZ" sz="44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SOUSEDNÍ STÁTY</a:t>
            </a:r>
            <a:endParaRPr lang="cs-CZ" sz="44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16665"/>
            <a:ext cx="5544616" cy="596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6935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445224"/>
            <a:ext cx="5616624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HISTORICKÉ ZEMĚ </a:t>
            </a:r>
            <a:endParaRPr lang="cs-CZ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8604448" cy="4887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79024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437112"/>
            <a:ext cx="3096345" cy="1868946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STÁTNÍ  SYMBOLY</a:t>
            </a:r>
            <a:endParaRPr lang="cs-CZ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20688"/>
            <a:ext cx="2915467" cy="3505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05064"/>
            <a:ext cx="2837285" cy="1890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860278"/>
            <a:ext cx="3654787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41090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251520" y="980728"/>
            <a:ext cx="4909290" cy="5040560"/>
          </a:xfrm>
        </p:spPr>
        <p:txBody>
          <a:bodyPr>
            <a:no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4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Vznik ČR 1.1. </a:t>
            </a: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1993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Demokratický stát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Více než 10 miliónů obyvatel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Úřední jazyk - čeština</a:t>
            </a:r>
            <a:r>
              <a:rPr lang="cs-CZ" sz="4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/>
            </a:r>
            <a:br>
              <a:rPr lang="cs-CZ" sz="4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endParaRPr lang="cs-CZ" sz="4000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347864" y="5903640"/>
            <a:ext cx="5698635" cy="656749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Sv. Václav patron naší země</a:t>
            </a:r>
            <a:b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 </a:t>
            </a:r>
            <a:endParaRPr lang="cs-CZ" sz="28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01216"/>
            <a:ext cx="3740646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687929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476672"/>
            <a:ext cx="7797250" cy="4248472"/>
          </a:xfrm>
        </p:spPr>
        <p:txBody>
          <a:bodyPr>
            <a:normAutofit fontScale="92500"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Všichni si jsou před zákonem rovni.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Mají právo volit a být voleni.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Svobodně vyjadřovat své názory.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Vlastnit majetek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Cestovat do zahraničí</a:t>
            </a:r>
          </a:p>
          <a:p>
            <a:endParaRPr lang="cs-CZ" sz="4000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v"/>
            </a:pPr>
            <a:endParaRPr lang="cs-CZ" sz="40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843808" y="4653136"/>
            <a:ext cx="6048672" cy="1793167"/>
          </a:xfrm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DEMOKRATICKÁ PRÁVA OBČANA</a:t>
            </a:r>
            <a:endParaRPr lang="cs-CZ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840692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043608" y="404664"/>
            <a:ext cx="6984776" cy="3384376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Zastupuje svou zemi ve   světě.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Podepisuje smlouvy.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Schvaluje zákony.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40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4656" y="4149080"/>
            <a:ext cx="5400600" cy="1424449"/>
          </a:xfrm>
        </p:spPr>
        <p:txBody>
          <a:bodyPr/>
          <a:lstStyle/>
          <a:p>
            <a:r>
              <a:rPr lang="cs-CZ" sz="6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PREZIDENT</a:t>
            </a:r>
            <a:endParaRPr lang="cs-CZ" sz="60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501008"/>
            <a:ext cx="3712046" cy="2463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4860032" y="6237312"/>
            <a:ext cx="4104456" cy="432048"/>
          </a:xfrm>
          <a:prstGeom prst="roundRect">
            <a:avLst/>
          </a:prstGeom>
          <a:solidFill>
            <a:schemeClr val="tx1">
              <a:lumMod val="60000"/>
              <a:lumOff val="4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Václav Havel první prezident ČR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2470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56682" y="2420888"/>
            <a:ext cx="4334582" cy="2088232"/>
          </a:xfrm>
        </p:spPr>
        <p:txBody>
          <a:bodyPr/>
          <a:lstStyle/>
          <a:p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SOUČASNÝ PREZIDENT</a:t>
            </a:r>
            <a:endParaRPr lang="cs-CZ" sz="54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1026" name="Picture 2" descr="Miloš Zeman krátce po složení prezidentského slibu 8. března 2013">
            <a:hlinkClick r:id="rId2" tooltip="Miloš Zeman krátce po složení prezidentského slibu 8. března 2013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736"/>
            <a:ext cx="4189138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77842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6104"/>
            <a:ext cx="4896544" cy="3888432"/>
          </a:xfrm>
        </p:spPr>
        <p:txBody>
          <a:bodyPr>
            <a:normAutofit fontScale="92500"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než  milion obyvatel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Mnoho historických památek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Sídlo knížat, králů a prezidentů</a:t>
            </a:r>
            <a:endParaRPr lang="cs-CZ" sz="40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427984" y="5531296"/>
            <a:ext cx="3442130" cy="1001316"/>
          </a:xfrm>
        </p:spPr>
        <p:txBody>
          <a:bodyPr/>
          <a:lstStyle/>
          <a:p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PRAHA</a:t>
            </a:r>
            <a:endParaRPr lang="cs-CZ" sz="5400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294460"/>
            <a:ext cx="2276476" cy="2224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0648"/>
            <a:ext cx="4003940" cy="5145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5068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36904" cy="6552728"/>
          </a:xfrm>
        </p:spPr>
        <p:txBody>
          <a:bodyPr/>
          <a:lstStyle/>
          <a:p>
            <a:pPr marL="0" indent="0" algn="l">
              <a:buNone/>
            </a:pP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3600" dirty="0" smtClean="0">
                <a:solidFill>
                  <a:schemeClr val="accent3"/>
                </a:solidFill>
              </a:rPr>
              <a:t>POUŽITÉ ZDROJE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 smtClean="0">
                <a:solidFill>
                  <a:schemeClr val="accent1">
                    <a:lumMod val="50000"/>
                  </a:schemeClr>
                </a:solidFill>
              </a:rPr>
              <a:t>Soubor:EU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location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CZE.png.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1. 1. 2007, 02:05, 17. 5. 2007, 05:12 [cit. 2012-01-31]. Dostupné z: 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http://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cs.wikipedia.org/wiki/Soubor:EU_location_CZE.png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Soubor:CZ-mapa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with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czech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description.png.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22. 8. 2007, 16:03 [cit. 2012-01-31]. Dostupné z: 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  <a:hlinkClick r:id="rId3"/>
              </a:rPr>
              <a:t>http://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cs.wikipedia.org/wiki/Soubor:CZ-mapa_with_czech_description.png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Soubor:Czech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Rep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. - Bohemia, Moravia and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Silesia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III.png.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7. 8. 2011, 15:52, 7. 8. 2011, 19:37 Náhled verze z 7. 8. 2011, 19:37 [cit. 2012-01-31]. Dostupné z: 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  <a:hlinkClick r:id="rId4"/>
              </a:rPr>
              <a:t>http://cs.wikipedia.org/wiki/Soubor:Czech_Rep._-_Bohemia,_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  <a:hlinkClick r:id="rId4"/>
              </a:rPr>
              <a:t>Moravia_and_Silesia_III.png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Soubor:Skroup-Anthem.jpg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7. 10. 2005, 20:58 [cit. 2012-01-31]. Dostupné z: http://cs.wikipedia.org/wiki/Soubor:Skroup-Anthem.jpg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sz="900" dirty="0" err="1">
                <a:solidFill>
                  <a:schemeClr val="accent1">
                    <a:lumMod val="50000"/>
                  </a:schemeClr>
                </a:solidFill>
              </a:rPr>
              <a:t>Soubor:Coat</a:t>
            </a:r>
            <a:r>
              <a:rPr lang="en-US" sz="900" dirty="0">
                <a:solidFill>
                  <a:schemeClr val="accent1">
                    <a:lumMod val="50000"/>
                  </a:schemeClr>
                </a:solidFill>
              </a:rPr>
              <a:t> of arms of the Czech </a:t>
            </a:r>
            <a:r>
              <a:rPr lang="en-US" sz="900" dirty="0" err="1">
                <a:solidFill>
                  <a:schemeClr val="accent1">
                    <a:lumMod val="50000"/>
                  </a:schemeClr>
                </a:solidFill>
              </a:rPr>
              <a:t>Republic.svg</a:t>
            </a:r>
            <a:r>
              <a:rPr lang="en-US" sz="900" dirty="0">
                <a:solidFill>
                  <a:schemeClr val="accent1">
                    <a:lumMod val="50000"/>
                  </a:schemeClr>
                </a:solidFill>
              </a:rPr>
              <a:t>. In: </a:t>
            </a:r>
            <a:r>
              <a:rPr lang="en-US" sz="900" i="1" dirty="0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en-US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en-US" sz="900" i="1" dirty="0">
                <a:solidFill>
                  <a:schemeClr val="accent1">
                    <a:lumMod val="50000"/>
                  </a:schemeClr>
                </a:solidFill>
              </a:rPr>
              <a:t>the free encyclopedia</a:t>
            </a:r>
            <a:r>
              <a:rPr lang="en-US" sz="900" dirty="0">
                <a:solidFill>
                  <a:schemeClr val="accent1">
                    <a:lumMod val="50000"/>
                  </a:schemeClr>
                </a:solidFill>
              </a:rPr>
              <a:t> [online]. San Francisco (CA): Wikimedia Foundation, 19. 3. 2006, 23:55, 26. 10. 2009, 18:43 [cit. 2012-01-31]. </a:t>
            </a:r>
            <a:r>
              <a:rPr lang="en-US" sz="900" dirty="0" err="1">
                <a:solidFill>
                  <a:schemeClr val="accent1">
                    <a:lumMod val="50000"/>
                  </a:schemeClr>
                </a:solidFill>
              </a:rPr>
              <a:t>Dostupné</a:t>
            </a:r>
            <a:r>
              <a:rPr lang="en-US" sz="900" dirty="0">
                <a:solidFill>
                  <a:schemeClr val="accent1">
                    <a:lumMod val="50000"/>
                  </a:schemeClr>
                </a:solidFill>
              </a:rPr>
              <a:t> z: </a:t>
            </a:r>
            <a:r>
              <a:rPr lang="en-US" sz="900" dirty="0">
                <a:solidFill>
                  <a:schemeClr val="accent1">
                    <a:lumMod val="50000"/>
                  </a:schemeClr>
                </a:solidFill>
                <a:hlinkClick r:id="rId5"/>
              </a:rPr>
              <a:t>http://</a:t>
            </a:r>
            <a:r>
              <a:rPr lang="en-US" sz="900" dirty="0" smtClean="0">
                <a:solidFill>
                  <a:schemeClr val="accent1">
                    <a:lumMod val="50000"/>
                  </a:schemeClr>
                </a:solidFill>
                <a:hlinkClick r:id="rId5"/>
              </a:rPr>
              <a:t>cs.wikipedia.org/wiki/Soubor:Coat_of_arms_of_the_Czech_Republic.svg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Soubor:Flag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of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Czech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Republic.svg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24. 11. 2005, 11:11, 20. 9. 2011, 20:43 [cit. 2012-01-31]. Dostupné z: 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  <a:hlinkClick r:id="rId6"/>
              </a:rPr>
              <a:t>http://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  <a:hlinkClick r:id="rId6"/>
              </a:rPr>
              <a:t>cs.wikipedia.org/wiki/Soubor:Flag_of_the_Czech_Republic.svg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Soubor:Wenceslaus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I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Duke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of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Bohemia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equestrian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statue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in Prague 1.jpg.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20. 9. 2006, 11:14 [cit. 2012-01-31]. Dostupné z: 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  <a:hlinkClick r:id="rId7"/>
              </a:rPr>
              <a:t>http://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  <a:hlinkClick r:id="rId7"/>
              </a:rPr>
              <a:t>cs.wikipedia.org/wiki/Soubor:Wenceslaus_I_Duke_of_Bohemia_equestrian_statue_in_Prague_1.jpg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Soubor:Václav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Havel na Václavském náměstí 17. listopadu 2009.jpg.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18. 11. 2009, 23:00 [cit. 2012-01-31]. Dostupné z: http://cs.wikipedia.org/wiki/Soubor:V%C3%A1clav_Havel_na_V%C3%A1clavsk%C3%A9m_n%C3%A1m%C4%9Bst%C3%AD_17._listopadu_2009.jpg 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en-US" sz="9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>   </a:t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3"/>
                </a:solidFill>
                <a:effectLst/>
              </a:rPr>
              <a:t>Soubor:Miloš</a:t>
            </a:r>
            <a:r>
              <a:rPr lang="cs-CZ" sz="900" dirty="0">
                <a:solidFill>
                  <a:schemeClr val="accent3"/>
                </a:solidFill>
                <a:effectLst/>
              </a:rPr>
              <a:t> Zeman 2013.JPG. In: </a:t>
            </a:r>
            <a:r>
              <a:rPr lang="cs-CZ" sz="900" i="1" dirty="0" err="1">
                <a:solidFill>
                  <a:schemeClr val="accent3"/>
                </a:solidFill>
                <a:effectLst/>
              </a:rPr>
              <a:t>Wikipedia</a:t>
            </a:r>
            <a:r>
              <a:rPr lang="cs-CZ" sz="900" i="1" dirty="0">
                <a:solidFill>
                  <a:schemeClr val="accent3"/>
                </a:solidFill>
                <a:effectLst/>
              </a:rPr>
              <a:t>: </a:t>
            </a:r>
            <a:r>
              <a:rPr lang="cs-CZ" sz="900" i="1" dirty="0" err="1">
                <a:solidFill>
                  <a:schemeClr val="accent3"/>
                </a:solidFill>
                <a:effectLst/>
              </a:rPr>
              <a:t>the</a:t>
            </a:r>
            <a:r>
              <a:rPr lang="cs-CZ" sz="900" i="1" dirty="0">
                <a:solidFill>
                  <a:schemeClr val="accent3"/>
                </a:solidFill>
                <a:effectLst/>
              </a:rPr>
              <a:t> free </a:t>
            </a:r>
            <a:r>
              <a:rPr lang="cs-CZ" sz="900" i="1" dirty="0" err="1">
                <a:solidFill>
                  <a:schemeClr val="accent3"/>
                </a:solidFill>
                <a:effectLst/>
              </a:rPr>
              <a:t>encyclopedia</a:t>
            </a:r>
            <a:r>
              <a:rPr lang="cs-CZ" sz="900" dirty="0">
                <a:solidFill>
                  <a:schemeClr val="accent3"/>
                </a:solidFill>
                <a:effectLst/>
              </a:rPr>
              <a:t> [online]. San Francisco (CA): </a:t>
            </a:r>
            <a:r>
              <a:rPr lang="cs-CZ" sz="900" dirty="0" err="1">
                <a:solidFill>
                  <a:schemeClr val="accent3"/>
                </a:solidFill>
                <a:effectLst/>
              </a:rPr>
              <a:t>Wikimedia</a:t>
            </a:r>
            <a:r>
              <a:rPr lang="cs-CZ" sz="900" dirty="0">
                <a:solidFill>
                  <a:schemeClr val="accent3"/>
                </a:solidFill>
                <a:effectLst/>
              </a:rPr>
              <a:t> </a:t>
            </a:r>
            <a:r>
              <a:rPr lang="cs-CZ" sz="900" dirty="0" err="1">
                <a:solidFill>
                  <a:schemeClr val="accent3"/>
                </a:solidFill>
                <a:effectLst/>
              </a:rPr>
              <a:t>Foundation</a:t>
            </a:r>
            <a:r>
              <a:rPr lang="cs-CZ" sz="900" dirty="0">
                <a:solidFill>
                  <a:schemeClr val="accent3"/>
                </a:solidFill>
                <a:effectLst/>
              </a:rPr>
              <a:t>, 8. 3. 2013, 17:38 [cit. 2013-12-10]. Dostupné z: </a:t>
            </a:r>
            <a:r>
              <a:rPr lang="cs-CZ" sz="900" dirty="0">
                <a:solidFill>
                  <a:schemeClr val="accent3"/>
                </a:solidFill>
                <a:effectLst/>
                <a:hlinkClick r:id="rId8"/>
              </a:rPr>
              <a:t>http://</a:t>
            </a:r>
            <a:r>
              <a:rPr lang="cs-CZ" sz="900" dirty="0" smtClean="0">
                <a:solidFill>
                  <a:schemeClr val="accent3"/>
                </a:solidFill>
                <a:effectLst/>
                <a:hlinkClick r:id="rId8"/>
              </a:rPr>
              <a:t>cs.wikipedia.org/wiki/Soubor:Milo%C5%A1_Zeman_2013.JPG</a:t>
            </a:r>
            <a:r>
              <a:rPr lang="cs-CZ" sz="900" dirty="0" smtClean="0">
                <a:solidFill>
                  <a:schemeClr val="accent3"/>
                </a:solidFill>
                <a:effectLst/>
              </a:rPr>
              <a:t/>
            </a:r>
            <a:br>
              <a:rPr lang="cs-CZ" sz="900" dirty="0" smtClean="0">
                <a:solidFill>
                  <a:schemeClr val="accent3"/>
                </a:solidFill>
                <a:effectLst/>
              </a:rPr>
            </a:br>
            <a:r>
              <a:rPr lang="cs-CZ" sz="900" dirty="0">
                <a:solidFill>
                  <a:schemeClr val="accent3"/>
                </a:solidFill>
              </a:rPr>
              <a:t/>
            </a:r>
            <a:br>
              <a:rPr lang="cs-CZ" sz="900" dirty="0">
                <a:solidFill>
                  <a:schemeClr val="accent3"/>
                </a:solidFill>
              </a:rPr>
            </a:br>
            <a:r>
              <a:rPr lang="cs-CZ" sz="900" dirty="0" err="1">
                <a:solidFill>
                  <a:schemeClr val="accent3"/>
                </a:solidFill>
              </a:rPr>
              <a:t>Soubor:Praha</a:t>
            </a:r>
            <a:r>
              <a:rPr lang="cs-CZ" sz="900" dirty="0">
                <a:solidFill>
                  <a:schemeClr val="accent3"/>
                </a:solidFill>
              </a:rPr>
              <a:t> </a:t>
            </a:r>
            <a:r>
              <a:rPr lang="cs-CZ" sz="900" dirty="0" err="1">
                <a:solidFill>
                  <a:schemeClr val="accent3"/>
                </a:solidFill>
              </a:rPr>
              <a:t>CoA</a:t>
            </a:r>
            <a:r>
              <a:rPr lang="cs-CZ" sz="900" dirty="0">
                <a:solidFill>
                  <a:schemeClr val="accent3"/>
                </a:solidFill>
              </a:rPr>
              <a:t> </a:t>
            </a:r>
            <a:r>
              <a:rPr lang="cs-CZ" sz="900" dirty="0" err="1">
                <a:solidFill>
                  <a:schemeClr val="accent3"/>
                </a:solidFill>
              </a:rPr>
              <a:t>CZ.svg</a:t>
            </a:r>
            <a:r>
              <a:rPr lang="cs-CZ" sz="900" dirty="0">
                <a:solidFill>
                  <a:schemeClr val="accent3"/>
                </a:solidFill>
              </a:rPr>
              <a:t>. In: </a:t>
            </a:r>
            <a:r>
              <a:rPr lang="cs-CZ" sz="900" i="1" dirty="0" err="1">
                <a:solidFill>
                  <a:schemeClr val="accent3"/>
                </a:solidFill>
              </a:rPr>
              <a:t>Wikipedia</a:t>
            </a:r>
            <a:r>
              <a:rPr lang="cs-CZ" sz="900" dirty="0">
                <a:solidFill>
                  <a:schemeClr val="accent3"/>
                </a:solidFill>
              </a:rPr>
              <a:t>: </a:t>
            </a:r>
            <a:r>
              <a:rPr lang="cs-CZ" sz="900" i="1" dirty="0" err="1">
                <a:solidFill>
                  <a:schemeClr val="accent3"/>
                </a:solidFill>
              </a:rPr>
              <a:t>the</a:t>
            </a:r>
            <a:r>
              <a:rPr lang="cs-CZ" sz="900" i="1" dirty="0">
                <a:solidFill>
                  <a:schemeClr val="accent3"/>
                </a:solidFill>
              </a:rPr>
              <a:t> free </a:t>
            </a:r>
            <a:r>
              <a:rPr lang="cs-CZ" sz="900" i="1" dirty="0" err="1">
                <a:solidFill>
                  <a:schemeClr val="accent3"/>
                </a:solidFill>
              </a:rPr>
              <a:t>encyclopedia</a:t>
            </a:r>
            <a:r>
              <a:rPr lang="cs-CZ" sz="900" dirty="0">
                <a:solidFill>
                  <a:schemeClr val="accent3"/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3"/>
                </a:solidFill>
              </a:rPr>
              <a:t>Wikimedia</a:t>
            </a:r>
            <a:r>
              <a:rPr lang="cs-CZ" sz="900" dirty="0">
                <a:solidFill>
                  <a:schemeClr val="accent3"/>
                </a:solidFill>
              </a:rPr>
              <a:t> </a:t>
            </a:r>
            <a:r>
              <a:rPr lang="cs-CZ" sz="900" dirty="0" err="1">
                <a:solidFill>
                  <a:schemeClr val="accent3"/>
                </a:solidFill>
              </a:rPr>
              <a:t>Foundation</a:t>
            </a:r>
            <a:r>
              <a:rPr lang="cs-CZ" sz="900" dirty="0">
                <a:solidFill>
                  <a:schemeClr val="accent3"/>
                </a:solidFill>
              </a:rPr>
              <a:t>, 21. 4. 2007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07:22 [cit. 2012-01-31]. Dostupné z: 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  <a:hlinkClick r:id="rId9"/>
              </a:rPr>
              <a:t>http://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  <a:hlinkClick r:id="rId9"/>
              </a:rPr>
              <a:t>cs.wikipedia.org/wiki/Soubor:Praha_CoA_CZ.svg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Soubor:Prague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Montage.jpg.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1. 4. 2010, 22:45 [cit. 2012-01-31]. Dostupné z: http://cs.wikipedia.org/wiki/Soubor:Prague_Montage.jpg 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900" b="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3096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11">
      <a:dk1>
        <a:srgbClr val="FFC000"/>
      </a:dk1>
      <a:lt1>
        <a:srgbClr val="FFB279"/>
      </a:lt1>
      <a:dk2>
        <a:srgbClr val="7F7F00"/>
      </a:dk2>
      <a:lt2>
        <a:srgbClr val="BF9000"/>
      </a:lt2>
      <a:accent1>
        <a:srgbClr val="903D00"/>
      </a:accent1>
      <a:accent2>
        <a:srgbClr val="A7EA52"/>
      </a:accent2>
      <a:accent3>
        <a:srgbClr val="481E00"/>
      </a:accent3>
      <a:accent4>
        <a:srgbClr val="D85C00"/>
      </a:accent4>
      <a:accent5>
        <a:srgbClr val="FF8021"/>
      </a:accent5>
      <a:accent6>
        <a:srgbClr val="F14124"/>
      </a:accent6>
      <a:hlink>
        <a:srgbClr val="6C2D00"/>
      </a:hlink>
      <a:folHlink>
        <a:srgbClr val="903D0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179</TotalTime>
  <Words>296</Words>
  <Application>Microsoft Office PowerPoint</Application>
  <PresentationFormat>Předvádění na obrazovce (4:3)</PresentationFormat>
  <Paragraphs>60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ANOTACE</vt:lpstr>
      <vt:lpstr>NAŠE  VLAST</vt:lpstr>
      <vt:lpstr>POLOHA ČR</vt:lpstr>
      <vt:lpstr>Prezentace aplikace PowerPoint</vt:lpstr>
      <vt:lpstr>SOUSEDNÍ STÁTY</vt:lpstr>
      <vt:lpstr>HISTORICKÉ ZEMĚ </vt:lpstr>
      <vt:lpstr>STÁTNÍ  SYMBOLY</vt:lpstr>
      <vt:lpstr>Sv. Václav patron naší země  </vt:lpstr>
      <vt:lpstr>DEMOKRATICKÁ PRÁVA OBČANA</vt:lpstr>
      <vt:lpstr>PREZIDENT</vt:lpstr>
      <vt:lpstr>SOUČASNÝ PREZIDENT</vt:lpstr>
      <vt:lpstr>PRAHA</vt:lpstr>
      <vt:lpstr>  POUŽITÉ ZDROJE   Soubor:EU location CZE.png. In: Wikipedia: the free encyclopedia [online]. San Francisco (CA): Wikimedia Foundation, 1. 1. 2007, 02:05, 17. 5. 2007, 05:12 [cit. 2012-01-31]. Dostupné z: http://cs.wikipedia.org/wiki/Soubor:EU_location_CZE.png  Soubor:CZ-mapa with czech description.png. In: Wikipedia: the free encyclopedia [online]. San Francisco (CA): Wikimedia Foundation, 22. 8. 2007, 16:03 [cit. 2012-01-31]. Dostupné z: http://cs.wikipedia.org/wiki/Soubor:CZ-mapa_with_czech_description.png  Soubor:Czech Rep. - Bohemia, Moravia and Silesia III.png. In: Wikipedia: the free encyclopedia [online]. San Francisco (CA): Wikimedia Foundation, 7. 8. 2011, 15:52, 7. 8. 2011, 19:37 Náhled verze z 7. 8. 2011, 19:37 [cit. 2012-01-31]. Dostupné z: http://cs.wikipedia.org/wiki/Soubor:Czech_Rep._-_Bohemia,_Moravia_and_Silesia_III.png  Soubor:Skroup-Anthem.jpg. In: Wikipedia: the free encyclopedia [online]. San Francisco (CA): Wikimedia Foundation, 7. 10. 2005, 20:58 [cit. 2012-01-31]. Dostupné z: http://cs.wikipedia.org/wiki/Soubor:Skroup-Anthem.jpg  Soubor:Coat of arms of the Czech Republic.svg. In: Wikipedia: the free encyclopedia [online]. San Francisco (CA): Wikimedia Foundation, 19. 3. 2006, 23:55, 26. 10. 2009, 18:43 [cit. 2012-01-31]. Dostupné z: http://cs.wikipedia.org/wiki/Soubor:Coat_of_arms_of_the_Czech_Republic.svg  Soubor:Flag of the Czech Republic.svg. In: Wikipedia: the free encyclopedia [online]. San Francisco (CA): Wikimedia Foundation, 24. 11. 2005, 11:11, 20. 9. 2011, 20:43 [cit. 2012-01-31]. Dostupné z: http://cs.wikipedia.org/wiki/Soubor:Flag_of_the_Czech_Republic.svg  Soubor:Wenceslaus I Duke of Bohemia equestrian statue in Prague 1.jpg. In: Wikipedia: the free encyclopedia [online]. San Francisco (CA): Wikimedia Foundation, 20. 9. 2006, 11:14 [cit. 2012-01-31]. Dostupné z: http://cs.wikipedia.org/wiki/Soubor:Wenceslaus_I_Duke_of_Bohemia_equestrian_statue_in_Prague_1.jpg  Soubor:Václav Havel na Václavském náměstí 17. listopadu 2009.jpg. In: Wikipedia: the free encyclopedia [online]. San Francisco (CA): Wikimedia Foundation, 18. 11. 2009, 23:00 [cit. 2012-01-31]. Dostupné z: http://cs.wikipedia.org/wiki/Soubor:V%C3%A1clav_Havel_na_V%C3%A1clavsk%C3%A9m_n%C3%A1m%C4%9Bst%C3%AD_17._listopadu_2009.jpg         Soubor:Miloš Zeman 2013.JPG. In: Wikipedia: the free encyclopedia [online]. San Francisco (CA): Wikimedia Foundation, 8. 3. 2013, 17:38 [cit. 2013-12-10]. Dostupné z: http://cs.wikipedia.org/wiki/Soubor:Milo%C5%A1_Zeman_2013.JPG  Soubor:Praha CoA CZ.svg. In: Wikipedia: the free encyclopedia [online]. San Francisco (CA): Wikimedia Foundation, 21. 4. 2007, 07:22 [cit. 2012-01-31]. Dostupné z: http://cs.wikipedia.org/wiki/Soubor:Praha_CoA_CZ.svg  Soubor:Prague Montage.jpg. In: Wikipedia: the free encyclopedia [online]. San Francisco (CA): Wikimedia Foundation, 1. 4. 2010, 22:45 [cit. 2012-01-31]. Dostupné z: http://cs.wikipedia.org/wiki/Soubor:Prague_Montage.jpg 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profesor</cp:lastModifiedBy>
  <cp:revision>25</cp:revision>
  <dcterms:created xsi:type="dcterms:W3CDTF">2012-01-31T15:36:33Z</dcterms:created>
  <dcterms:modified xsi:type="dcterms:W3CDTF">2013-12-10T20:20:17Z</dcterms:modified>
</cp:coreProperties>
</file>