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4954F2-C3A0-4454-BBD6-026FC3941919}" type="datetimeFigureOut">
              <a:rPr lang="cs-CZ"/>
              <a:pPr>
                <a:defRPr/>
              </a:pPr>
              <a:t>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A1D66E-A62F-4AEC-9340-64409DC7EA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3EBEE7-A1F2-4B04-B821-9E43790DA2CD}" type="datetimeFigureOut">
              <a:rPr lang="cs-CZ"/>
              <a:pPr>
                <a:defRPr/>
              </a:pPr>
              <a:t>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0C6A36-7B90-4049-AC34-85E7F425E98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4B3AA5-0E5B-4334-A613-7619C8F35103}" type="datetimeFigureOut">
              <a:rPr lang="cs-CZ"/>
              <a:pPr>
                <a:defRPr/>
              </a:pPr>
              <a:t>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E7655C-A677-452B-8CDC-CD754DCE59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92DB91-9F4D-4A0E-9ACC-A2EE917EF0D2}" type="datetimeFigureOut">
              <a:rPr lang="cs-CZ"/>
              <a:pPr>
                <a:defRPr/>
              </a:pPr>
              <a:t>8.12.2013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2B3DBA-4168-4AF2-BA97-699A058686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B005D4-0DD7-4FC7-B8DA-6A2FEBCF7F38}" type="datetimeFigureOut">
              <a:rPr lang="cs-CZ"/>
              <a:pPr>
                <a:defRPr/>
              </a:pPr>
              <a:t>8.12.2013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C13341-4B2E-4AC5-88F4-FD89EF3F85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0BAA9D-E333-451C-80A0-2B4F82170543}" type="datetimeFigureOut">
              <a:rPr lang="cs-CZ"/>
              <a:pPr>
                <a:defRPr/>
              </a:pPr>
              <a:t>8.12.2013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EBC624-5054-4F7D-943C-A869091E87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57A740-2574-48EB-9F67-C7FC62869790}" type="datetimeFigureOut">
              <a:rPr lang="cs-CZ"/>
              <a:pPr>
                <a:defRPr/>
              </a:pPr>
              <a:t>8.12.2013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B6997E-25A0-486D-B169-C57086EEDF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BBEF7A-7743-4F36-9B48-2630085E6CFA}" type="datetimeFigureOut">
              <a:rPr lang="cs-CZ"/>
              <a:pPr>
                <a:defRPr/>
              </a:pPr>
              <a:t>8.12.2013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838DD8-3071-41F8-B637-1675E2782D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130832-6F8C-43B8-87BF-D74712BDDBEC}" type="datetimeFigureOut">
              <a:rPr lang="cs-CZ"/>
              <a:pPr>
                <a:defRPr/>
              </a:pPr>
              <a:t>8.12.2013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B68578-D51A-48D0-80BB-FFA5086A8A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356E85-D59F-4201-A489-184E2DB9B0BB}" type="datetimeFigureOut">
              <a:rPr lang="cs-CZ"/>
              <a:pPr>
                <a:defRPr/>
              </a:pPr>
              <a:t>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28B2C9-7FCC-4E5E-94A8-6462FDB387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C6D34B-F247-47A4-BB2C-31628BD5F809}" type="datetimeFigureOut">
              <a:rPr lang="cs-CZ"/>
              <a:pPr>
                <a:defRPr/>
              </a:pPr>
              <a:t>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0EE45E-CE52-4877-A580-960DC7B52B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AF480EA-99AE-4563-80D2-1E51E0B45A4B}" type="datetimeFigureOut">
              <a:rPr lang="cs-CZ"/>
              <a:pPr>
                <a:defRPr/>
              </a:pPr>
              <a:t>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4235ED6-F104-40A5-9F41-71112E1549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1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Bef>
                <a:spcPts val="1800"/>
              </a:spcBef>
              <a:spcAft>
                <a:spcPts val="0"/>
              </a:spcAft>
              <a:defRPr/>
            </a:pPr>
            <a:r>
              <a:rPr lang="cs-CZ" sz="4000" dirty="0" smtClean="0">
                <a:latin typeface="Arial" charset="0"/>
              </a:rPr>
              <a:t>ORIENTACE V ČASE </a:t>
            </a:r>
            <a:br>
              <a:rPr lang="cs-CZ" sz="4000" dirty="0" smtClean="0">
                <a:latin typeface="Arial" charset="0"/>
              </a:rPr>
            </a:br>
            <a:r>
              <a:rPr lang="cs-CZ" sz="4000" dirty="0" smtClean="0"/>
              <a:t> VY_32_INOVACE_1C_08 </a:t>
            </a:r>
            <a:br>
              <a:rPr lang="cs-CZ" sz="4000" dirty="0" smtClean="0"/>
            </a:br>
            <a:r>
              <a:rPr lang="cs-CZ" sz="2800" dirty="0" smtClean="0"/>
              <a:t>Číslo projektu: CZ.1.07/1.5.00/34.1056</a:t>
            </a:r>
            <a:endParaRPr lang="cs-CZ" sz="4000" dirty="0" smtClean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Sada </a:t>
            </a:r>
            <a:r>
              <a:rPr lang="cs-CZ" dirty="0" smtClean="0"/>
              <a:t>3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Rodinná a Občanská výchova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/>
              <a:t>Mateřská škola, Základní škola a Praktická škola Trhové </a:t>
            </a:r>
            <a:r>
              <a:rPr lang="cs-CZ" sz="2000" dirty="0" err="1" smtClean="0"/>
              <a:t>Sviny</a:t>
            </a:r>
            <a:endParaRPr lang="cs-CZ" sz="2000" dirty="0"/>
          </a:p>
        </p:txBody>
      </p:sp>
      <p:pic>
        <p:nvPicPr>
          <p:cNvPr id="205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41400" y="404813"/>
            <a:ext cx="6986588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aphicFrame>
        <p:nvGraphicFramePr>
          <p:cNvPr id="3109" name="Group 37"/>
          <p:cNvGraphicFramePr>
            <a:graphicFrameLocks noGrp="1"/>
          </p:cNvGraphicFramePr>
          <p:nvPr/>
        </p:nvGraphicFramePr>
        <p:xfrm>
          <a:off x="539750" y="642938"/>
          <a:ext cx="8280400" cy="5679818"/>
        </p:xfrm>
        <a:graphic>
          <a:graphicData uri="http://schemas.openxmlformats.org/drawingml/2006/table">
            <a:tbl>
              <a:tblPr/>
              <a:tblGrid>
                <a:gridCol w="2303463"/>
                <a:gridCol w="5976937"/>
              </a:tblGrid>
              <a:tr h="16335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Tento učební materiál slouží k seznámení s pojmy týkající se orientace v čase. Žáci si připomenou základní časové údaje (minuta, hodina, den, měsíc, rok). Zopakují si části dne, které doplňují do vět pomocí rukopisných poznámek. Připomenou si dny v týdnu, které v následujícím úkolu zařadí do rámečků. Dále si připomenou měsíce v roce a roční období. Názvy měsíců přetahují ke správnému ročnímu období. V průběhu prezentace si žáci ověří získané poznatky na doplňujících otázkách - správná odpověď se objeví při kliknutí myši.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Délka trvání výuky pomocí tohoto materiálu je 30 minut.</a:t>
                      </a: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Období vytvoření materiálu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Bc. Pavla Koutníková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Srpen 2013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97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 PAS, MP, kombinované postižení (MP v kombinaci se zdravotním znevýhodněním, MP v kombinaci s PAS, vícečetné postižení)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985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Vzdělávací oblast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Vyučovací předmět</a:t>
                      </a: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Rodinná a Občanská výchova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 Rodinná a Občanská výchova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2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Interaktivní DUM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41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Inovace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Rukopisné poznámky v rámci nového softwaru Microsoft</a:t>
                      </a: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05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Žák (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PAS, MP, kombinované postižení, MP v kombinaci se zdravotním znevýhodněním, MP v kombinaci s PAS, vícečetné postižení)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46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Praktická škola jednoletá</a:t>
                      </a:r>
                    </a:p>
                  </a:txBody>
                  <a:tcPr marL="82296" marR="82296" marT="41148" marB="4114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lačítko akce: Vlastní 12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60000"/>
              <a:lumOff val="40000"/>
              <a:alpha val="26000"/>
            </a:schemeClr>
          </a:solid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4800" b="1" dirty="0" smtClean="0"/>
              <a:t>ORIENTACE V ČASE</a:t>
            </a:r>
            <a:endParaRPr lang="cs-CZ" sz="4800" b="1" dirty="0"/>
          </a:p>
        </p:txBody>
      </p:sp>
      <p:sp>
        <p:nvSpPr>
          <p:cNvPr id="4100" name="Zástupný symbol pro obsah 2"/>
          <p:cNvSpPr>
            <a:spLocks noGrp="1"/>
          </p:cNvSpPr>
          <p:nvPr>
            <p:ph idx="1"/>
          </p:nvPr>
        </p:nvSpPr>
        <p:spPr>
          <a:xfrm>
            <a:off x="357188" y="1785938"/>
            <a:ext cx="8501062" cy="4857750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2800" b="1" smtClean="0"/>
              <a:t>  </a:t>
            </a:r>
            <a:r>
              <a:rPr lang="cs-CZ" sz="2800" b="1" smtClean="0">
                <a:latin typeface="Times New Roman" pitchFamily="18" charset="0"/>
                <a:cs typeface="Times New Roman" pitchFamily="18" charset="0"/>
              </a:rPr>
              <a:t>Čas měříme: </a:t>
            </a:r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v hodinách, v minutách, v sekundách.</a:t>
            </a:r>
          </a:p>
          <a:p>
            <a:pPr>
              <a:buFont typeface="Arial" charset="0"/>
              <a:buNone/>
            </a:pPr>
            <a:endParaRPr lang="cs-CZ" sz="1000" smtClean="0">
              <a:latin typeface="Times New Roman" pitchFamily="18" charset="0"/>
              <a:cs typeface="Times New Roman" pitchFamily="18" charset="0"/>
            </a:endParaRPr>
          </a:p>
          <a:p>
            <a:pPr>
              <a:spcBef>
                <a:spcPct val="0"/>
              </a:spcBef>
              <a:buFont typeface="Wingdings" pitchFamily="2" charset="2"/>
              <a:buChar char="Ø"/>
            </a:pPr>
            <a:r>
              <a:rPr lang="cs-CZ" sz="2800" b="1" smtClean="0">
                <a:latin typeface="Times New Roman" pitchFamily="18" charset="0"/>
                <a:cs typeface="Times New Roman" pitchFamily="18" charset="0"/>
              </a:rPr>
              <a:t>minuta má 60 sekund</a:t>
            </a:r>
          </a:p>
          <a:p>
            <a:pPr>
              <a:spcBef>
                <a:spcPct val="0"/>
              </a:spcBef>
              <a:buFont typeface="Arial" charset="0"/>
              <a:buNone/>
            </a:pPr>
            <a:endParaRPr lang="cs-CZ" sz="1400" b="1" smtClean="0">
              <a:latin typeface="Times New Roman" pitchFamily="18" charset="0"/>
              <a:cs typeface="Times New Roman" pitchFamily="18" charset="0"/>
            </a:endParaRPr>
          </a:p>
          <a:p>
            <a:pPr>
              <a:spcBef>
                <a:spcPct val="0"/>
              </a:spcBef>
              <a:buFont typeface="Wingdings" pitchFamily="2" charset="2"/>
              <a:buChar char="Ø"/>
            </a:pPr>
            <a:r>
              <a:rPr lang="cs-CZ" sz="2800" b="1" smtClean="0">
                <a:latin typeface="Times New Roman" pitchFamily="18" charset="0"/>
                <a:cs typeface="Times New Roman" pitchFamily="18" charset="0"/>
              </a:rPr>
              <a:t>hodina má 60 minut</a:t>
            </a:r>
          </a:p>
          <a:p>
            <a:pPr>
              <a:spcBef>
                <a:spcPct val="0"/>
              </a:spcBef>
              <a:buFont typeface="Arial" charset="0"/>
              <a:buNone/>
            </a:pPr>
            <a:endParaRPr lang="cs-CZ" sz="1400" b="1" smtClean="0">
              <a:latin typeface="Times New Roman" pitchFamily="18" charset="0"/>
              <a:cs typeface="Times New Roman" pitchFamily="18" charset="0"/>
            </a:endParaRPr>
          </a:p>
          <a:p>
            <a:pPr>
              <a:spcBef>
                <a:spcPct val="0"/>
              </a:spcBef>
              <a:buFont typeface="Wingdings" pitchFamily="2" charset="2"/>
              <a:buChar char="Ø"/>
            </a:pPr>
            <a:r>
              <a:rPr lang="cs-CZ" sz="2800" b="1" smtClean="0">
                <a:latin typeface="Times New Roman" pitchFamily="18" charset="0"/>
                <a:cs typeface="Times New Roman" pitchFamily="18" charset="0"/>
              </a:rPr>
              <a:t>den má 24 hodin</a:t>
            </a:r>
          </a:p>
          <a:p>
            <a:pPr>
              <a:spcBef>
                <a:spcPct val="0"/>
              </a:spcBef>
              <a:buFont typeface="Arial" charset="0"/>
              <a:buNone/>
            </a:pPr>
            <a:endParaRPr lang="cs-CZ" sz="1400" b="1" smtClean="0">
              <a:latin typeface="Times New Roman" pitchFamily="18" charset="0"/>
              <a:cs typeface="Times New Roman" pitchFamily="18" charset="0"/>
            </a:endParaRPr>
          </a:p>
          <a:p>
            <a:pPr>
              <a:spcBef>
                <a:spcPct val="0"/>
              </a:spcBef>
              <a:buFont typeface="Wingdings" pitchFamily="2" charset="2"/>
              <a:buChar char="Ø"/>
            </a:pPr>
            <a:r>
              <a:rPr lang="cs-CZ" sz="2800" b="1" smtClean="0">
                <a:latin typeface="Times New Roman" pitchFamily="18" charset="0"/>
                <a:cs typeface="Times New Roman" pitchFamily="18" charset="0"/>
              </a:rPr>
              <a:t>měsíc má 30 – 31 dní</a:t>
            </a:r>
          </a:p>
          <a:p>
            <a:pPr>
              <a:spcBef>
                <a:spcPct val="0"/>
              </a:spcBef>
              <a:buFont typeface="Arial" charset="0"/>
              <a:buNone/>
            </a:pPr>
            <a:r>
              <a:rPr lang="cs-CZ" sz="2800" b="1" smtClean="0">
                <a:latin typeface="Times New Roman" pitchFamily="18" charset="0"/>
                <a:cs typeface="Times New Roman" pitchFamily="18" charset="0"/>
              </a:rPr>
              <a:t>    měsíc únor má 28 – 29 dní</a:t>
            </a:r>
          </a:p>
          <a:p>
            <a:pPr>
              <a:spcBef>
                <a:spcPct val="0"/>
              </a:spcBef>
              <a:buFont typeface="Arial" charset="0"/>
              <a:buNone/>
            </a:pPr>
            <a:endParaRPr lang="cs-CZ" sz="1400" b="1" smtClean="0">
              <a:latin typeface="Times New Roman" pitchFamily="18" charset="0"/>
              <a:cs typeface="Times New Roman" pitchFamily="18" charset="0"/>
            </a:endParaRPr>
          </a:p>
          <a:p>
            <a:pPr>
              <a:spcBef>
                <a:spcPct val="0"/>
              </a:spcBef>
              <a:buFont typeface="Wingdings" pitchFamily="2" charset="2"/>
              <a:buChar char="Ø"/>
            </a:pPr>
            <a:r>
              <a:rPr lang="cs-CZ" sz="2800" b="1" smtClean="0">
                <a:latin typeface="Times New Roman" pitchFamily="18" charset="0"/>
                <a:cs typeface="Times New Roman" pitchFamily="18" charset="0"/>
              </a:rPr>
              <a:t>rok má 12 měsíců / 52 týdnů / 365 dní</a:t>
            </a:r>
          </a:p>
          <a:p>
            <a:pPr>
              <a:spcBef>
                <a:spcPct val="0"/>
              </a:spcBef>
              <a:buFont typeface="Wingdings" pitchFamily="2" charset="2"/>
              <a:buChar char="Ø"/>
            </a:pPr>
            <a:endParaRPr lang="cs-CZ" sz="2800" b="1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101" name="Picture 4" descr="Zobrazit podrobnosti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86438" y="2643188"/>
            <a:ext cx="2500312" cy="2500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lačítko akce: Vlastní 19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9" name="Tlačítko akce: Vlastní 18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50" y="1143000"/>
            <a:ext cx="8229600" cy="5214938"/>
          </a:xfrm>
        </p:spPr>
        <p:txBody>
          <a:bodyPr rtlCol="0">
            <a:normAutofit/>
          </a:bodyPr>
          <a:lstStyle/>
          <a:p>
            <a:pPr marL="514350" indent="-514350" fontAlgn="auto">
              <a:lnSpc>
                <a:spcPct val="150000"/>
              </a:lnSpc>
              <a:spcBef>
                <a:spcPts val="4800"/>
              </a:spcBef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dirty="0" smtClean="0">
                <a:solidFill>
                  <a:prstClr val="black"/>
                </a:solidFill>
                <a:cs typeface="Times New Roman" pitchFamily="18" charset="0"/>
              </a:rPr>
              <a:t>Rok má ………….. měsíců.                         </a:t>
            </a:r>
          </a:p>
          <a:p>
            <a:pPr marL="514350" indent="-514350" fontAlgn="auto">
              <a:lnSpc>
                <a:spcPct val="150000"/>
              </a:lnSpc>
              <a:spcBef>
                <a:spcPts val="4800"/>
              </a:spcBef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dirty="0" smtClean="0">
                <a:solidFill>
                  <a:prstClr val="black"/>
                </a:solidFill>
                <a:cs typeface="Times New Roman" pitchFamily="18" charset="0"/>
              </a:rPr>
              <a:t>Minuta má …………… sekund.</a:t>
            </a:r>
          </a:p>
          <a:p>
            <a:pPr marL="514350" indent="-514350" fontAlgn="auto">
              <a:lnSpc>
                <a:spcPct val="150000"/>
              </a:lnSpc>
              <a:spcBef>
                <a:spcPts val="4800"/>
              </a:spcBef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dirty="0" smtClean="0">
                <a:solidFill>
                  <a:prstClr val="black"/>
                </a:solidFill>
                <a:cs typeface="Times New Roman" pitchFamily="18" charset="0"/>
              </a:rPr>
              <a:t>Den má ………… hodin.</a:t>
            </a:r>
          </a:p>
          <a:p>
            <a:pPr marL="514350" indent="-514350" fontAlgn="auto">
              <a:lnSpc>
                <a:spcPct val="150000"/>
              </a:lnSpc>
              <a:spcBef>
                <a:spcPts val="4800"/>
              </a:spcBef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dirty="0" smtClean="0">
                <a:solidFill>
                  <a:prstClr val="black"/>
                </a:solidFill>
                <a:cs typeface="Times New Roman" pitchFamily="18" charset="0"/>
              </a:rPr>
              <a:t>Hodina má ………… minut.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357188" y="142875"/>
            <a:ext cx="8286750" cy="584200"/>
          </a:xfrm>
          <a:prstGeom prst="rect">
            <a:avLst/>
          </a:prstGeom>
          <a:solidFill>
            <a:schemeClr val="accent4">
              <a:lumMod val="60000"/>
              <a:lumOff val="40000"/>
              <a:alpha val="26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txBody>
          <a:bodyPr>
            <a:spAutoFit/>
          </a:bodyPr>
          <a:lstStyle/>
          <a:p>
            <a:pPr marL="342900" indent="-342900" eaLnBrk="0" fontAlgn="auto" hangingPunct="0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prstClr val="black"/>
                </a:solidFill>
                <a:latin typeface="+mn-lt"/>
                <a:cs typeface="Times New Roman" pitchFamily="18" charset="0"/>
              </a:rPr>
              <a:t>Doplňte věty.</a:t>
            </a:r>
          </a:p>
        </p:txBody>
      </p:sp>
      <p:sp>
        <p:nvSpPr>
          <p:cNvPr id="5126" name="Nadpis 1"/>
          <p:cNvSpPr txBox="1">
            <a:spLocks/>
          </p:cNvSpPr>
          <p:nvPr/>
        </p:nvSpPr>
        <p:spPr bwMode="auto">
          <a:xfrm>
            <a:off x="357188" y="6357938"/>
            <a:ext cx="6858000" cy="357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r>
              <a:rPr lang="cs-CZ">
                <a:latin typeface="Calibri" pitchFamily="34" charset="0"/>
              </a:rPr>
              <a:t>Správná odpověď doletí při kliknutí myší na vyhrazené místo.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7715250" y="1285875"/>
            <a:ext cx="857250" cy="5842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latin typeface="+mn-lt"/>
                <a:cs typeface="Times New Roman" pitchFamily="18" charset="0"/>
              </a:rPr>
              <a:t>12</a:t>
            </a:r>
            <a:endParaRPr lang="cs-CZ" sz="3200" b="1" dirty="0">
              <a:latin typeface="+mn-lt"/>
              <a:cs typeface="Times New Roman" pitchFamily="18" charset="0"/>
            </a:endParaRPr>
          </a:p>
        </p:txBody>
      </p:sp>
      <p:sp>
        <p:nvSpPr>
          <p:cNvPr id="12" name="TextovéPole 11">
            <a:hlinkClick r:id="rId2" action="ppaction://hlinksldjump"/>
          </p:cNvPr>
          <p:cNvSpPr txBox="1"/>
          <p:nvPr/>
        </p:nvSpPr>
        <p:spPr>
          <a:xfrm>
            <a:off x="6286500" y="1285875"/>
            <a:ext cx="857250" cy="5842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latin typeface="+mn-lt"/>
                <a:cs typeface="Times New Roman" pitchFamily="18" charset="0"/>
              </a:rPr>
              <a:t>16</a:t>
            </a:r>
            <a:endParaRPr lang="cs-CZ" sz="3200" b="1" dirty="0">
              <a:latin typeface="+mn-lt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286500" y="3929063"/>
            <a:ext cx="857250" cy="5842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latin typeface="+mn-lt"/>
                <a:cs typeface="Times New Roman" pitchFamily="18" charset="0"/>
              </a:rPr>
              <a:t>24</a:t>
            </a:r>
            <a:endParaRPr lang="cs-CZ" sz="3200" b="1" dirty="0">
              <a:latin typeface="+mn-lt"/>
              <a:cs typeface="Times New Roman" pitchFamily="18" charset="0"/>
            </a:endParaRPr>
          </a:p>
        </p:txBody>
      </p:sp>
      <p:sp>
        <p:nvSpPr>
          <p:cNvPr id="14" name="TextovéPole 13">
            <a:hlinkClick r:id="rId2" action="ppaction://hlinksldjump"/>
          </p:cNvPr>
          <p:cNvSpPr txBox="1"/>
          <p:nvPr/>
        </p:nvSpPr>
        <p:spPr>
          <a:xfrm>
            <a:off x="7715250" y="2571750"/>
            <a:ext cx="857250" cy="5842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latin typeface="+mn-lt"/>
                <a:cs typeface="Times New Roman" pitchFamily="18" charset="0"/>
              </a:rPr>
              <a:t>42</a:t>
            </a:r>
            <a:endParaRPr lang="cs-CZ" sz="3200" b="1" dirty="0">
              <a:latin typeface="+mn-lt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286500" y="2571750"/>
            <a:ext cx="857250" cy="5842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latin typeface="+mn-lt"/>
                <a:cs typeface="Times New Roman" pitchFamily="18" charset="0"/>
              </a:rPr>
              <a:t>60</a:t>
            </a:r>
            <a:endParaRPr lang="cs-CZ" sz="3200" b="1" dirty="0">
              <a:latin typeface="+mn-lt"/>
              <a:cs typeface="Times New Roman" pitchFamily="18" charset="0"/>
            </a:endParaRPr>
          </a:p>
        </p:txBody>
      </p:sp>
      <p:sp>
        <p:nvSpPr>
          <p:cNvPr id="16" name="TextovéPole 15">
            <a:hlinkClick r:id="rId2" action="ppaction://hlinksldjump"/>
          </p:cNvPr>
          <p:cNvSpPr txBox="1"/>
          <p:nvPr/>
        </p:nvSpPr>
        <p:spPr>
          <a:xfrm>
            <a:off x="7715250" y="3929063"/>
            <a:ext cx="857250" cy="5842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latin typeface="+mn-lt"/>
                <a:cs typeface="Times New Roman" pitchFamily="18" charset="0"/>
              </a:rPr>
              <a:t>30</a:t>
            </a:r>
            <a:endParaRPr lang="cs-CZ" sz="3200" b="1" dirty="0">
              <a:latin typeface="+mn-lt"/>
              <a:cs typeface="Times New Roman" pitchFamily="18" charset="0"/>
            </a:endParaRPr>
          </a:p>
        </p:txBody>
      </p:sp>
      <p:sp>
        <p:nvSpPr>
          <p:cNvPr id="17" name="TextovéPole 16">
            <a:hlinkClick r:id="rId2" action="ppaction://hlinksldjump"/>
          </p:cNvPr>
          <p:cNvSpPr txBox="1"/>
          <p:nvPr/>
        </p:nvSpPr>
        <p:spPr>
          <a:xfrm>
            <a:off x="6286500" y="5214938"/>
            <a:ext cx="857250" cy="5842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latin typeface="+mn-lt"/>
                <a:cs typeface="Times New Roman" pitchFamily="18" charset="0"/>
              </a:rPr>
              <a:t>25</a:t>
            </a:r>
            <a:endParaRPr lang="cs-CZ" sz="3200" b="1" dirty="0">
              <a:latin typeface="+mn-lt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715250" y="5214938"/>
            <a:ext cx="857250" cy="5842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latin typeface="+mn-lt"/>
                <a:cs typeface="Times New Roman" pitchFamily="18" charset="0"/>
              </a:rPr>
              <a:t>60</a:t>
            </a:r>
            <a:endParaRPr lang="cs-CZ" sz="3200" b="1" dirty="0">
              <a:latin typeface="+mn-lt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2.59019E-7 L -0.56389 -0.0344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2" y="-1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3.70953E-6 L -0.33681 -0.03307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8" y="-1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1.2951E-7 L -0.42344 -0.04186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2" y="-2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3.58002E-6 L -0.51667 -0.03007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8" y="-1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9" grpId="0" animBg="1"/>
      <p:bldP spid="13" grpId="0" animBg="1"/>
      <p:bldP spid="15" grpId="0" animBg="1"/>
      <p:bldP spid="1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lačítko akce: Vlastní 1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2" name="Tlačítko akce: Vlastní 1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123" name="Zástupný symbol pro obsah 2"/>
          <p:cNvSpPr>
            <a:spLocks noGrp="1"/>
          </p:cNvSpPr>
          <p:nvPr>
            <p:ph idx="1"/>
          </p:nvPr>
        </p:nvSpPr>
        <p:spPr>
          <a:xfrm>
            <a:off x="357188" y="1412875"/>
            <a:ext cx="8572500" cy="5230813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dirty="0" smtClean="0">
                <a:cs typeface="Times New Roman" pitchFamily="18" charset="0"/>
              </a:rPr>
              <a:t>Týden je jednotka času delší než den a kratší než měsíc.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dirty="0" smtClean="0">
                <a:cs typeface="Times New Roman" pitchFamily="18" charset="0"/>
              </a:rPr>
              <a:t>Podle kalendáře má týden </a:t>
            </a:r>
            <a:r>
              <a:rPr lang="cs-CZ" sz="2200" b="1" dirty="0" smtClean="0">
                <a:cs typeface="Times New Roman" pitchFamily="18" charset="0"/>
              </a:rPr>
              <a:t>sedm dní</a:t>
            </a:r>
            <a:r>
              <a:rPr lang="cs-CZ" sz="2200" dirty="0" smtClean="0">
                <a:cs typeface="Times New Roman" pitchFamily="18" charset="0"/>
              </a:rPr>
              <a:t>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100" dirty="0" smtClean="0">
              <a:cs typeface="Times New Roman" pitchFamily="18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b="1" dirty="0" smtClean="0">
                <a:cs typeface="Times New Roman" pitchFamily="18" charset="0"/>
              </a:rPr>
              <a:t>Dny v týdnu:</a:t>
            </a:r>
          </a:p>
          <a:p>
            <a:pPr marL="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 smtClean="0">
              <a:cs typeface="Times New Roman" pitchFamily="18" charset="0"/>
            </a:endParaRPr>
          </a:p>
          <a:p>
            <a:pPr marL="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 smtClean="0">
              <a:cs typeface="Times New Roman" pitchFamily="18" charset="0"/>
            </a:endParaRPr>
          </a:p>
          <a:p>
            <a:pPr marL="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 smtClean="0">
              <a:cs typeface="Times New Roman" pitchFamily="18" charset="0"/>
            </a:endParaRPr>
          </a:p>
          <a:p>
            <a:pPr marL="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 smtClean="0">
              <a:cs typeface="Times New Roman" pitchFamily="18" charset="0"/>
            </a:endParaRPr>
          </a:p>
          <a:p>
            <a:pPr marL="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 smtClean="0">
              <a:cs typeface="Times New Roman" pitchFamily="18" charset="0"/>
            </a:endParaRPr>
          </a:p>
          <a:p>
            <a:pPr marL="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 smtClean="0">
              <a:cs typeface="Times New Roman" pitchFamily="18" charset="0"/>
            </a:endParaRPr>
          </a:p>
          <a:p>
            <a:pPr marL="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 smtClean="0">
              <a:cs typeface="Times New Roman" pitchFamily="18" charset="0"/>
            </a:endParaRPr>
          </a:p>
          <a:p>
            <a:pPr marL="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 smtClean="0">
              <a:cs typeface="Times New Roman" pitchFamily="18" charset="0"/>
            </a:endParaRPr>
          </a:p>
          <a:p>
            <a:pPr marL="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 smtClean="0">
              <a:cs typeface="Times New Roman" pitchFamily="18" charset="0"/>
            </a:endParaRPr>
          </a:p>
          <a:p>
            <a:pPr marL="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 smtClean="0">
              <a:cs typeface="Times New Roman" pitchFamily="18" charset="0"/>
            </a:endParaRPr>
          </a:p>
          <a:p>
            <a:pPr marL="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b="1" dirty="0" smtClean="0">
                <a:cs typeface="Times New Roman" pitchFamily="18" charset="0"/>
              </a:rPr>
              <a:t>Sobota a neděle </a:t>
            </a:r>
            <a:r>
              <a:rPr lang="cs-CZ" sz="2200" dirty="0" smtClean="0">
                <a:cs typeface="Times New Roman" pitchFamily="18" charset="0"/>
              </a:rPr>
              <a:t>se nazývají jako víkend a řadí se mezi </a:t>
            </a:r>
            <a:r>
              <a:rPr lang="cs-CZ" sz="2200" b="1" dirty="0" smtClean="0">
                <a:cs typeface="Times New Roman" pitchFamily="18" charset="0"/>
              </a:rPr>
              <a:t>dny odpočinku</a:t>
            </a:r>
            <a:r>
              <a:rPr lang="cs-CZ" sz="2200" dirty="0" smtClean="0">
                <a:cs typeface="Times New Roman" pitchFamily="18" charset="0"/>
              </a:rPr>
              <a:t>.</a:t>
            </a:r>
          </a:p>
          <a:p>
            <a:pPr marL="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dirty="0" smtClean="0">
                <a:cs typeface="Times New Roman" pitchFamily="18" charset="0"/>
              </a:rPr>
              <a:t>Dalších </a:t>
            </a:r>
            <a:r>
              <a:rPr lang="cs-CZ" sz="2200" b="1" dirty="0" smtClean="0">
                <a:cs typeface="Times New Roman" pitchFamily="18" charset="0"/>
              </a:rPr>
              <a:t>pět dnů nazýváme pracovními dny</a:t>
            </a:r>
            <a:r>
              <a:rPr lang="cs-CZ" sz="2200" dirty="0" smtClean="0">
                <a:cs typeface="Times New Roman" pitchFamily="18" charset="0"/>
              </a:rPr>
              <a:t>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4400" b="1" dirty="0" smtClean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3" name="Nadpis 1"/>
          <p:cNvSpPr>
            <a:spLocks noGrp="1"/>
          </p:cNvSpPr>
          <p:nvPr>
            <p:ph type="title"/>
          </p:nvPr>
        </p:nvSpPr>
        <p:spPr>
          <a:xfrm>
            <a:off x="500063" y="142875"/>
            <a:ext cx="8229600" cy="1143000"/>
          </a:xfrm>
          <a:solidFill>
            <a:schemeClr val="accent4">
              <a:lumMod val="60000"/>
              <a:lumOff val="40000"/>
              <a:alpha val="26000"/>
            </a:schemeClr>
          </a:solid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4800" b="1" dirty="0" smtClean="0"/>
              <a:t>DNY V TÝDNU</a:t>
            </a:r>
            <a:endParaRPr lang="cs-CZ" sz="4800" b="1" dirty="0"/>
          </a:p>
        </p:txBody>
      </p:sp>
      <p:sp>
        <p:nvSpPr>
          <p:cNvPr id="6" name="Zaoblený obdélník 5"/>
          <p:cNvSpPr/>
          <p:nvPr/>
        </p:nvSpPr>
        <p:spPr>
          <a:xfrm>
            <a:off x="2857500" y="2786063"/>
            <a:ext cx="1571625" cy="428625"/>
          </a:xfrm>
          <a:prstGeom prst="roundRect">
            <a:avLst/>
          </a:prstGeom>
          <a:solidFill>
            <a:srgbClr val="FFC9C9"/>
          </a:solidFill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chemeClr val="tx1"/>
                </a:solidFill>
              </a:rPr>
              <a:t>PONDĚLÍ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2857500" y="3357563"/>
            <a:ext cx="1571625" cy="428625"/>
          </a:xfrm>
          <a:prstGeom prst="roundRect">
            <a:avLst/>
          </a:prstGeom>
          <a:solidFill>
            <a:srgbClr val="57FFAB"/>
          </a:solidFill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chemeClr val="tx1"/>
                </a:solidFill>
              </a:rPr>
              <a:t>ÚTERÝ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2857500" y="3929063"/>
            <a:ext cx="1571625" cy="428625"/>
          </a:xfrm>
          <a:prstGeom prst="roundRect">
            <a:avLst/>
          </a:prstGeom>
          <a:solidFill>
            <a:srgbClr val="FFD347"/>
          </a:solidFill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chemeClr val="tx1"/>
                </a:solidFill>
              </a:rPr>
              <a:t>STŘEDA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2857500" y="4500563"/>
            <a:ext cx="1571625" cy="428625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chemeClr val="tx1"/>
                </a:solidFill>
              </a:rPr>
              <a:t>ČTVRTEK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2857500" y="5072063"/>
            <a:ext cx="1571625" cy="428625"/>
          </a:xfrm>
          <a:prstGeom prst="roundRect">
            <a:avLst/>
          </a:prstGeom>
          <a:solidFill>
            <a:schemeClr val="bg2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chemeClr val="tx1"/>
                </a:solidFill>
              </a:rPr>
              <a:t>PÁTEK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5572125" y="2786063"/>
            <a:ext cx="1571625" cy="428625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chemeClr val="tx1"/>
                </a:solidFill>
              </a:rPr>
              <a:t>SOBOTA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5572125" y="3357563"/>
            <a:ext cx="1571625" cy="428625"/>
          </a:xfrm>
          <a:prstGeom prst="roundRect">
            <a:avLst/>
          </a:prstGeom>
          <a:solidFill>
            <a:srgbClr val="FF2F2F"/>
          </a:solidFill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chemeClr val="tx1"/>
                </a:solidFill>
              </a:rPr>
              <a:t>NEDĚLE</a:t>
            </a:r>
            <a:endParaRPr lang="cs-CZ" sz="20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Tlačítko akce: Vlastní 20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2" name="Skupina 51"/>
          <p:cNvGrpSpPr/>
          <p:nvPr/>
        </p:nvGrpSpPr>
        <p:grpSpPr>
          <a:xfrm>
            <a:off x="251520" y="785794"/>
            <a:ext cx="2952328" cy="5856182"/>
            <a:chOff x="395536" y="836712"/>
            <a:chExt cx="2664296" cy="5760640"/>
          </a:xfrm>
          <a:solidFill>
            <a:schemeClr val="bg1"/>
          </a:solidFill>
        </p:grpSpPr>
        <p:sp>
          <p:nvSpPr>
            <p:cNvPr id="35" name="Zaoblený obdélník 34"/>
            <p:cNvSpPr/>
            <p:nvPr/>
          </p:nvSpPr>
          <p:spPr>
            <a:xfrm>
              <a:off x="395536" y="836712"/>
              <a:ext cx="2664296" cy="822949"/>
            </a:xfrm>
            <a:prstGeom prst="round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sz="3200" b="1" dirty="0">
                <a:solidFill>
                  <a:schemeClr val="tx1"/>
                </a:solidFill>
              </a:endParaRPr>
            </a:p>
          </p:txBody>
        </p:sp>
        <p:sp>
          <p:nvSpPr>
            <p:cNvPr id="37" name="Zaoblený obdélník 36"/>
            <p:cNvSpPr/>
            <p:nvPr/>
          </p:nvSpPr>
          <p:spPr>
            <a:xfrm>
              <a:off x="395536" y="1659661"/>
              <a:ext cx="2664296" cy="822949"/>
            </a:xfrm>
            <a:prstGeom prst="round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sz="3200" b="1" dirty="0">
                <a:solidFill>
                  <a:schemeClr val="tx1"/>
                </a:solidFill>
              </a:endParaRPr>
            </a:p>
          </p:txBody>
        </p:sp>
        <p:sp>
          <p:nvSpPr>
            <p:cNvPr id="38" name="Zaoblený obdélník 37"/>
            <p:cNvSpPr/>
            <p:nvPr/>
          </p:nvSpPr>
          <p:spPr>
            <a:xfrm>
              <a:off x="395536" y="2482609"/>
              <a:ext cx="2664296" cy="822949"/>
            </a:xfrm>
            <a:prstGeom prst="round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sz="3200" b="1" dirty="0">
                <a:solidFill>
                  <a:schemeClr val="tx1"/>
                </a:solidFill>
              </a:endParaRPr>
            </a:p>
          </p:txBody>
        </p:sp>
        <p:sp>
          <p:nvSpPr>
            <p:cNvPr id="40" name="Zaoblený obdélník 39"/>
            <p:cNvSpPr/>
            <p:nvPr/>
          </p:nvSpPr>
          <p:spPr>
            <a:xfrm>
              <a:off x="395536" y="3305558"/>
              <a:ext cx="2664296" cy="822949"/>
            </a:xfrm>
            <a:prstGeom prst="round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sz="3200" b="1" dirty="0">
                <a:solidFill>
                  <a:schemeClr val="tx1"/>
                </a:solidFill>
              </a:endParaRPr>
            </a:p>
          </p:txBody>
        </p:sp>
        <p:sp>
          <p:nvSpPr>
            <p:cNvPr id="41" name="Zaoblený obdélník 40"/>
            <p:cNvSpPr/>
            <p:nvPr/>
          </p:nvSpPr>
          <p:spPr>
            <a:xfrm>
              <a:off x="395536" y="4128506"/>
              <a:ext cx="2664296" cy="822949"/>
            </a:xfrm>
            <a:prstGeom prst="round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sz="3200" b="1" dirty="0">
                <a:solidFill>
                  <a:schemeClr val="tx1"/>
                </a:solidFill>
              </a:endParaRPr>
            </a:p>
          </p:txBody>
        </p:sp>
        <p:sp>
          <p:nvSpPr>
            <p:cNvPr id="42" name="Zaoblený obdélník 41"/>
            <p:cNvSpPr/>
            <p:nvPr/>
          </p:nvSpPr>
          <p:spPr>
            <a:xfrm>
              <a:off x="395536" y="4951455"/>
              <a:ext cx="2664296" cy="822949"/>
            </a:xfrm>
            <a:prstGeom prst="round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sz="3200" b="1" dirty="0">
                <a:solidFill>
                  <a:schemeClr val="tx1"/>
                </a:solidFill>
              </a:endParaRPr>
            </a:p>
          </p:txBody>
        </p:sp>
        <p:sp>
          <p:nvSpPr>
            <p:cNvPr id="44" name="Zaoblený obdélník 43"/>
            <p:cNvSpPr/>
            <p:nvPr/>
          </p:nvSpPr>
          <p:spPr>
            <a:xfrm>
              <a:off x="395536" y="5774403"/>
              <a:ext cx="2664296" cy="822949"/>
            </a:xfrm>
            <a:prstGeom prst="round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sz="3200" b="1" dirty="0">
                <a:solidFill>
                  <a:schemeClr val="tx1"/>
                </a:solidFill>
              </a:endParaRPr>
            </a:p>
          </p:txBody>
        </p:sp>
      </p:grpSp>
      <p:sp>
        <p:nvSpPr>
          <p:cNvPr id="19" name="Tlačítko akce: Vlastní 18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6" name="Zaoblený obdélník 45"/>
          <p:cNvSpPr/>
          <p:nvPr/>
        </p:nvSpPr>
        <p:spPr>
          <a:xfrm>
            <a:off x="3643313" y="1500188"/>
            <a:ext cx="2087562" cy="720725"/>
          </a:xfrm>
          <a:prstGeom prst="roundRect">
            <a:avLst/>
          </a:prstGeom>
          <a:solidFill>
            <a:srgbClr val="FFD347"/>
          </a:solidFill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tx1"/>
                </a:solidFill>
              </a:rPr>
              <a:t>STŘEDA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36" name="Zaoblený obdélník 35"/>
          <p:cNvSpPr/>
          <p:nvPr/>
        </p:nvSpPr>
        <p:spPr>
          <a:xfrm>
            <a:off x="6643688" y="928688"/>
            <a:ext cx="2087562" cy="720725"/>
          </a:xfrm>
          <a:prstGeom prst="roundRect">
            <a:avLst/>
          </a:prstGeom>
          <a:solidFill>
            <a:srgbClr val="99FFCC"/>
          </a:solidFill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tx1"/>
                </a:solidFill>
              </a:rPr>
              <a:t>ÚTERÝ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48" name="Zaoblený obdélník 47"/>
          <p:cNvSpPr/>
          <p:nvPr/>
        </p:nvSpPr>
        <p:spPr>
          <a:xfrm>
            <a:off x="6572250" y="2357438"/>
            <a:ext cx="2087563" cy="720725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tx1"/>
                </a:solidFill>
              </a:rPr>
              <a:t>SOBOTA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50" name="Zaoblený obdélník 49"/>
          <p:cNvSpPr/>
          <p:nvPr/>
        </p:nvSpPr>
        <p:spPr>
          <a:xfrm>
            <a:off x="4140200" y="3284538"/>
            <a:ext cx="2087563" cy="720725"/>
          </a:xfrm>
          <a:prstGeom prst="roundRect">
            <a:avLst/>
          </a:prstGeom>
          <a:solidFill>
            <a:schemeClr val="bg2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tx1"/>
                </a:solidFill>
              </a:rPr>
              <a:t>PÁTEK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49" name="Zaoblený obdélník 48"/>
          <p:cNvSpPr/>
          <p:nvPr/>
        </p:nvSpPr>
        <p:spPr>
          <a:xfrm>
            <a:off x="6372225" y="4149725"/>
            <a:ext cx="2087563" cy="719138"/>
          </a:xfrm>
          <a:prstGeom prst="roundRect">
            <a:avLst/>
          </a:prstGeom>
          <a:solidFill>
            <a:srgbClr val="FF2F2F"/>
          </a:solidFill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tx1"/>
                </a:solidFill>
              </a:rPr>
              <a:t>NEDĚLE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51" name="Zaoblený obdélník 50"/>
          <p:cNvSpPr/>
          <p:nvPr/>
        </p:nvSpPr>
        <p:spPr>
          <a:xfrm>
            <a:off x="6443663" y="5661025"/>
            <a:ext cx="2089150" cy="720725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tx1"/>
                </a:solidFill>
              </a:rPr>
              <a:t>ČTVRTEK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47" name="Zaoblený obdélník 46"/>
          <p:cNvSpPr/>
          <p:nvPr/>
        </p:nvSpPr>
        <p:spPr>
          <a:xfrm>
            <a:off x="3779838" y="5300663"/>
            <a:ext cx="2087562" cy="720725"/>
          </a:xfrm>
          <a:prstGeom prst="roundRect">
            <a:avLst/>
          </a:prstGeom>
          <a:solidFill>
            <a:srgbClr val="FFC9C9"/>
          </a:solidFill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tx1"/>
                </a:solidFill>
              </a:rPr>
              <a:t>PONDĚLÍ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285750" y="214313"/>
            <a:ext cx="8429625" cy="461962"/>
          </a:xfrm>
          <a:prstGeom prst="rect">
            <a:avLst/>
          </a:prstGeom>
          <a:solidFill>
            <a:schemeClr val="accent4">
              <a:lumMod val="60000"/>
              <a:lumOff val="40000"/>
              <a:alpha val="26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txBody>
          <a:bodyPr>
            <a:spAutoFit/>
          </a:bodyPr>
          <a:lstStyle/>
          <a:p>
            <a:pPr marL="342900" indent="-342900" eaLnBrk="0" fontAlgn="auto" hangingPunct="0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prstClr val="black"/>
                </a:solidFill>
                <a:latin typeface="+mn-lt"/>
                <a:cs typeface="Times New Roman" pitchFamily="18" charset="0"/>
              </a:rPr>
              <a:t>Seřaďte do rámečku dny v týdnu ve správném pořadí.</a:t>
            </a:r>
            <a:endParaRPr lang="cs-CZ" sz="2400" dirty="0">
              <a:solidFill>
                <a:prstClr val="black"/>
              </a:solidFill>
              <a:latin typeface="+mn-lt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lačítko akce: Vlastní 8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50" y="1000125"/>
            <a:ext cx="8229600" cy="5357813"/>
          </a:xfrm>
        </p:spPr>
        <p:txBody>
          <a:bodyPr rtlCol="0">
            <a:normAutofit/>
          </a:bodyPr>
          <a:lstStyle/>
          <a:p>
            <a:pPr marL="514350" indent="-514350" fontAlgn="auto">
              <a:lnSpc>
                <a:spcPct val="150000"/>
              </a:lnSpc>
              <a:spcBef>
                <a:spcPts val="4800"/>
              </a:spcBef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dirty="0" smtClean="0">
                <a:solidFill>
                  <a:prstClr val="black"/>
                </a:solidFill>
                <a:cs typeface="Times New Roman" pitchFamily="18" charset="0"/>
              </a:rPr>
              <a:t>Který den v týdnu je poslední?                         </a:t>
            </a:r>
          </a:p>
          <a:p>
            <a:pPr marL="514350" indent="-514350" fontAlgn="auto">
              <a:lnSpc>
                <a:spcPct val="150000"/>
              </a:lnSpc>
              <a:spcBef>
                <a:spcPts val="4800"/>
              </a:spcBef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dirty="0" smtClean="0">
                <a:solidFill>
                  <a:prstClr val="black"/>
                </a:solidFill>
                <a:cs typeface="Times New Roman" pitchFamily="18" charset="0"/>
              </a:rPr>
              <a:t>Jakým dnem začíná týden?</a:t>
            </a:r>
          </a:p>
          <a:p>
            <a:pPr marL="514350" indent="-514350" fontAlgn="auto">
              <a:lnSpc>
                <a:spcPct val="150000"/>
              </a:lnSpc>
              <a:spcBef>
                <a:spcPts val="4800"/>
              </a:spcBef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dirty="0" smtClean="0">
                <a:solidFill>
                  <a:prstClr val="black"/>
                </a:solidFill>
                <a:cs typeface="Times New Roman" pitchFamily="18" charset="0"/>
              </a:rPr>
              <a:t>Který den v týdnu je druhý?</a:t>
            </a:r>
          </a:p>
          <a:p>
            <a:pPr marL="514350" indent="-514350" fontAlgn="auto">
              <a:lnSpc>
                <a:spcPct val="150000"/>
              </a:lnSpc>
              <a:spcBef>
                <a:spcPts val="4800"/>
              </a:spcBef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dirty="0" smtClean="0">
                <a:solidFill>
                  <a:prstClr val="black"/>
                </a:solidFill>
                <a:cs typeface="Times New Roman" pitchFamily="18" charset="0"/>
              </a:rPr>
              <a:t>Které dny jsou víkendové?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6572250" y="1714500"/>
            <a:ext cx="21431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200" b="1">
                <a:latin typeface="Calibri" pitchFamily="34" charset="0"/>
                <a:cs typeface="Times New Roman" pitchFamily="18" charset="0"/>
              </a:rPr>
              <a:t>NEDĚLE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6500813" y="3000375"/>
            <a:ext cx="21431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200" b="1">
                <a:latin typeface="Calibri" pitchFamily="34" charset="0"/>
                <a:cs typeface="Times New Roman" pitchFamily="18" charset="0"/>
              </a:rPr>
              <a:t>PONDĚLÍ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6572250" y="4357688"/>
            <a:ext cx="242887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200" b="1">
                <a:latin typeface="Calibri" pitchFamily="34" charset="0"/>
                <a:cs typeface="Times New Roman" pitchFamily="18" charset="0"/>
              </a:rPr>
              <a:t>ÚTERÝ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4857750" y="5643563"/>
            <a:ext cx="3929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200" b="1">
                <a:latin typeface="Calibri" pitchFamily="34" charset="0"/>
                <a:cs typeface="Times New Roman" pitchFamily="18" charset="0"/>
              </a:rPr>
              <a:t>SOBOTA, NEDĚLE</a:t>
            </a:r>
          </a:p>
        </p:txBody>
      </p:sp>
      <p:sp>
        <p:nvSpPr>
          <p:cNvPr id="8" name="Obdélník 7"/>
          <p:cNvSpPr/>
          <p:nvPr/>
        </p:nvSpPr>
        <p:spPr>
          <a:xfrm>
            <a:off x="357188" y="142875"/>
            <a:ext cx="8286750" cy="584200"/>
          </a:xfrm>
          <a:prstGeom prst="rect">
            <a:avLst/>
          </a:prstGeom>
          <a:solidFill>
            <a:schemeClr val="accent4">
              <a:lumMod val="60000"/>
              <a:lumOff val="40000"/>
              <a:alpha val="26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txBody>
          <a:bodyPr>
            <a:spAutoFit/>
          </a:bodyPr>
          <a:lstStyle/>
          <a:p>
            <a:pPr marL="342900" indent="-342900" eaLnBrk="0" fontAlgn="auto" hangingPunct="0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prstClr val="black"/>
                </a:solidFill>
                <a:latin typeface="+mn-lt"/>
                <a:cs typeface="Times New Roman" pitchFamily="18" charset="0"/>
              </a:rPr>
              <a:t>Odpovězte na otázky.</a:t>
            </a: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357188" y="6357938"/>
            <a:ext cx="6858000" cy="357187"/>
          </a:xfrm>
          <a:prstGeom prst="rect">
            <a:avLst/>
          </a:prstGeom>
        </p:spPr>
        <p:txBody>
          <a:bodyPr anchor="ctr"/>
          <a:lstStyle/>
          <a:p>
            <a:pPr fontAlgn="auto">
              <a:spcAft>
                <a:spcPts val="0"/>
              </a:spcAft>
              <a:defRPr/>
            </a:pPr>
            <a:r>
              <a:rPr lang="cs-CZ" dirty="0">
                <a:latin typeface="+mn-lt"/>
                <a:cs typeface="+mn-cs"/>
              </a:rPr>
              <a:t>Správná odpověď se objeví při kliknutí myši.</a:t>
            </a:r>
            <a:endParaRPr lang="cs-CZ" dirty="0">
              <a:latin typeface="+mn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lačítko akce: Vlastní 2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2" name="Tlačítko akce: Vlastní 1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220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75"/>
            <a:ext cx="8229600" cy="5383213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b="1" smtClean="0"/>
              <a:t>Rok je rozdělen do 12 měsíců.</a:t>
            </a:r>
          </a:p>
          <a:p>
            <a:pPr>
              <a:buFont typeface="Arial" charset="0"/>
              <a:buNone/>
            </a:pPr>
            <a:endParaRPr lang="cs-CZ" sz="1100" b="1" smtClean="0"/>
          </a:p>
        </p:txBody>
      </p:sp>
      <p:sp>
        <p:nvSpPr>
          <p:cNvPr id="13" name="Nadpis 1"/>
          <p:cNvSpPr>
            <a:spLocks noGrp="1"/>
          </p:cNvSpPr>
          <p:nvPr>
            <p:ph type="title"/>
          </p:nvPr>
        </p:nvSpPr>
        <p:spPr>
          <a:xfrm>
            <a:off x="500063" y="142875"/>
            <a:ext cx="8229600" cy="1143000"/>
          </a:xfrm>
          <a:solidFill>
            <a:schemeClr val="accent4">
              <a:lumMod val="60000"/>
              <a:lumOff val="40000"/>
              <a:alpha val="26000"/>
            </a:schemeClr>
          </a:solid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4800" b="1" dirty="0" smtClean="0"/>
              <a:t>MĚSÍCE V ROCE</a:t>
            </a:r>
            <a:endParaRPr lang="cs-CZ" sz="4800" b="1" dirty="0"/>
          </a:p>
        </p:txBody>
      </p:sp>
      <p:grpSp>
        <p:nvGrpSpPr>
          <p:cNvPr id="2" name="Skupina 5"/>
          <p:cNvGrpSpPr/>
          <p:nvPr/>
        </p:nvGrpSpPr>
        <p:grpSpPr>
          <a:xfrm>
            <a:off x="611560" y="2214554"/>
            <a:ext cx="3744416" cy="4454806"/>
            <a:chOff x="611560" y="1988840"/>
            <a:chExt cx="3528392" cy="4680520"/>
          </a:xfrm>
          <a:solidFill>
            <a:schemeClr val="bg1"/>
          </a:solidFill>
        </p:grpSpPr>
        <p:sp>
          <p:nvSpPr>
            <p:cNvPr id="7" name="Zaoblený obdélník 6"/>
            <p:cNvSpPr/>
            <p:nvPr/>
          </p:nvSpPr>
          <p:spPr>
            <a:xfrm>
              <a:off x="611560" y="1988840"/>
              <a:ext cx="3528392" cy="720080"/>
            </a:xfrm>
            <a:prstGeom prst="roundRect">
              <a:avLst/>
            </a:prstGeom>
            <a:grpFill/>
            <a:ln>
              <a:solidFill>
                <a:schemeClr val="bg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3200" b="1" dirty="0">
                  <a:solidFill>
                    <a:schemeClr val="tx2">
                      <a:lumMod val="60000"/>
                      <a:lumOff val="40000"/>
                    </a:schemeClr>
                  </a:solidFill>
                </a:rPr>
                <a:t>1. měsíc   LEDEN</a:t>
              </a:r>
              <a:endParaRPr lang="cs-CZ" sz="3200" b="1" dirty="0">
                <a:solidFill>
                  <a:schemeClr val="tx2">
                    <a:lumMod val="60000"/>
                    <a:lumOff val="40000"/>
                  </a:schemeClr>
                </a:solidFill>
              </a:endParaRPr>
            </a:p>
          </p:txBody>
        </p:sp>
        <p:sp>
          <p:nvSpPr>
            <p:cNvPr id="8" name="Zaoblený obdélník 7"/>
            <p:cNvSpPr/>
            <p:nvPr/>
          </p:nvSpPr>
          <p:spPr>
            <a:xfrm>
              <a:off x="611560" y="3573015"/>
              <a:ext cx="3528392" cy="720080"/>
            </a:xfrm>
            <a:prstGeom prst="roundRect">
              <a:avLst/>
            </a:prstGeom>
            <a:grpFill/>
            <a:ln>
              <a:solidFill>
                <a:schemeClr val="bg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3200" b="1" dirty="0">
                  <a:solidFill>
                    <a:srgbClr val="92D050"/>
                  </a:solidFill>
                </a:rPr>
                <a:t>3. měsíc   BŘEZEN</a:t>
              </a:r>
              <a:endParaRPr lang="cs-CZ" sz="3200" b="1" dirty="0">
                <a:solidFill>
                  <a:srgbClr val="92D050"/>
                </a:solidFill>
              </a:endParaRPr>
            </a:p>
          </p:txBody>
        </p:sp>
        <p:sp>
          <p:nvSpPr>
            <p:cNvPr id="9" name="Zaoblený obdélník 8"/>
            <p:cNvSpPr/>
            <p:nvPr/>
          </p:nvSpPr>
          <p:spPr>
            <a:xfrm>
              <a:off x="611560" y="2780928"/>
              <a:ext cx="3528392" cy="720080"/>
            </a:xfrm>
            <a:prstGeom prst="roundRect">
              <a:avLst/>
            </a:prstGeom>
            <a:grpFill/>
            <a:ln>
              <a:solidFill>
                <a:schemeClr val="bg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3200" b="1" dirty="0">
                  <a:solidFill>
                    <a:schemeClr val="tx2">
                      <a:lumMod val="60000"/>
                      <a:lumOff val="40000"/>
                    </a:schemeClr>
                  </a:solidFill>
                </a:rPr>
                <a:t>2. měsíc   ÚNOR</a:t>
              </a:r>
              <a:endParaRPr lang="cs-CZ" sz="3200" b="1" dirty="0">
                <a:solidFill>
                  <a:schemeClr val="tx2">
                    <a:lumMod val="60000"/>
                    <a:lumOff val="40000"/>
                  </a:schemeClr>
                </a:solidFill>
              </a:endParaRPr>
            </a:p>
          </p:txBody>
        </p:sp>
        <p:sp>
          <p:nvSpPr>
            <p:cNvPr id="10" name="Zaoblený obdélník 9"/>
            <p:cNvSpPr/>
            <p:nvPr/>
          </p:nvSpPr>
          <p:spPr>
            <a:xfrm>
              <a:off x="611560" y="5157192"/>
              <a:ext cx="3528392" cy="720080"/>
            </a:xfrm>
            <a:prstGeom prst="roundRect">
              <a:avLst/>
            </a:prstGeom>
            <a:grpFill/>
            <a:ln>
              <a:solidFill>
                <a:schemeClr val="bg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3200" b="1" dirty="0">
                  <a:solidFill>
                    <a:srgbClr val="92D050"/>
                  </a:solidFill>
                </a:rPr>
                <a:t>5. měsíc   KVĚTEN</a:t>
              </a:r>
              <a:endParaRPr lang="cs-CZ" sz="3200" b="1" dirty="0">
                <a:solidFill>
                  <a:srgbClr val="92D050"/>
                </a:solidFill>
              </a:endParaRPr>
            </a:p>
          </p:txBody>
        </p:sp>
        <p:sp>
          <p:nvSpPr>
            <p:cNvPr id="11" name="Zaoblený obdélník 10"/>
            <p:cNvSpPr/>
            <p:nvPr/>
          </p:nvSpPr>
          <p:spPr>
            <a:xfrm>
              <a:off x="611560" y="4365104"/>
              <a:ext cx="3528392" cy="720080"/>
            </a:xfrm>
            <a:prstGeom prst="roundRect">
              <a:avLst/>
            </a:prstGeom>
            <a:grpFill/>
            <a:ln>
              <a:solidFill>
                <a:schemeClr val="bg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3200" b="1" dirty="0">
                  <a:solidFill>
                    <a:srgbClr val="92D050"/>
                  </a:solidFill>
                </a:rPr>
                <a:t>4. měsíc   DUBEN</a:t>
              </a:r>
              <a:endParaRPr lang="cs-CZ" sz="3200" b="1" dirty="0">
                <a:solidFill>
                  <a:srgbClr val="92D050"/>
                </a:solidFill>
              </a:endParaRPr>
            </a:p>
          </p:txBody>
        </p:sp>
        <p:sp>
          <p:nvSpPr>
            <p:cNvPr id="14" name="Zaoblený obdélník 13"/>
            <p:cNvSpPr/>
            <p:nvPr/>
          </p:nvSpPr>
          <p:spPr>
            <a:xfrm>
              <a:off x="611560" y="5949280"/>
              <a:ext cx="3528392" cy="720080"/>
            </a:xfrm>
            <a:prstGeom prst="roundRect">
              <a:avLst/>
            </a:prstGeom>
            <a:grpFill/>
            <a:ln>
              <a:solidFill>
                <a:schemeClr val="bg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3200" b="1" dirty="0">
                  <a:solidFill>
                    <a:srgbClr val="FFC000"/>
                  </a:solidFill>
                </a:rPr>
                <a:t>6. měsíc   ČERVEN</a:t>
              </a:r>
              <a:endParaRPr lang="cs-CZ" sz="3200" b="1" dirty="0">
                <a:solidFill>
                  <a:srgbClr val="FFC000"/>
                </a:solidFill>
              </a:endParaRPr>
            </a:p>
          </p:txBody>
        </p:sp>
      </p:grpSp>
      <p:grpSp>
        <p:nvGrpSpPr>
          <p:cNvPr id="3" name="Skupina 14"/>
          <p:cNvGrpSpPr/>
          <p:nvPr/>
        </p:nvGrpSpPr>
        <p:grpSpPr>
          <a:xfrm>
            <a:off x="4932040" y="2214554"/>
            <a:ext cx="3816424" cy="4454806"/>
            <a:chOff x="4572000" y="1988840"/>
            <a:chExt cx="3600400" cy="4680520"/>
          </a:xfrm>
          <a:solidFill>
            <a:schemeClr val="bg1"/>
          </a:solidFill>
        </p:grpSpPr>
        <p:sp>
          <p:nvSpPr>
            <p:cNvPr id="16" name="Zaoblený obdélník 15"/>
            <p:cNvSpPr/>
            <p:nvPr/>
          </p:nvSpPr>
          <p:spPr>
            <a:xfrm>
              <a:off x="4572000" y="1988840"/>
              <a:ext cx="3600400" cy="720080"/>
            </a:xfrm>
            <a:prstGeom prst="roundRect">
              <a:avLst/>
            </a:prstGeom>
            <a:grpFill/>
            <a:ln>
              <a:solidFill>
                <a:schemeClr val="bg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3200" b="1" dirty="0">
                  <a:solidFill>
                    <a:srgbClr val="FFC000"/>
                  </a:solidFill>
                </a:rPr>
                <a:t>7. měsíc  ČERVENEC</a:t>
              </a:r>
              <a:endParaRPr lang="cs-CZ" sz="3200" b="1" dirty="0">
                <a:solidFill>
                  <a:srgbClr val="FFC000"/>
                </a:solidFill>
              </a:endParaRPr>
            </a:p>
          </p:txBody>
        </p:sp>
        <p:sp>
          <p:nvSpPr>
            <p:cNvPr id="17" name="Zaoblený obdélník 16"/>
            <p:cNvSpPr/>
            <p:nvPr/>
          </p:nvSpPr>
          <p:spPr>
            <a:xfrm>
              <a:off x="4572000" y="3573016"/>
              <a:ext cx="3600400" cy="720080"/>
            </a:xfrm>
            <a:prstGeom prst="roundRect">
              <a:avLst/>
            </a:prstGeom>
            <a:grpFill/>
            <a:ln>
              <a:solidFill>
                <a:schemeClr val="bg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3200" b="1" dirty="0">
                  <a:solidFill>
                    <a:srgbClr val="E95187"/>
                  </a:solidFill>
                </a:rPr>
                <a:t>9. měsíc   ZÁŘÍ</a:t>
              </a:r>
              <a:endParaRPr lang="cs-CZ" sz="3200" b="1" dirty="0">
                <a:solidFill>
                  <a:srgbClr val="E95187"/>
                </a:solidFill>
              </a:endParaRPr>
            </a:p>
          </p:txBody>
        </p:sp>
        <p:sp>
          <p:nvSpPr>
            <p:cNvPr id="18" name="Zaoblený obdélník 17"/>
            <p:cNvSpPr/>
            <p:nvPr/>
          </p:nvSpPr>
          <p:spPr>
            <a:xfrm>
              <a:off x="4572000" y="2780928"/>
              <a:ext cx="3600400" cy="720080"/>
            </a:xfrm>
            <a:prstGeom prst="roundRect">
              <a:avLst/>
            </a:prstGeom>
            <a:grpFill/>
            <a:ln>
              <a:solidFill>
                <a:schemeClr val="bg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3200" b="1" dirty="0">
                  <a:solidFill>
                    <a:srgbClr val="FFC000"/>
                  </a:solidFill>
                </a:rPr>
                <a:t>8. měsíc   SRPEN</a:t>
              </a:r>
              <a:endParaRPr lang="cs-CZ" sz="3200" b="1" dirty="0">
                <a:solidFill>
                  <a:srgbClr val="FFC000"/>
                </a:solidFill>
              </a:endParaRPr>
            </a:p>
          </p:txBody>
        </p:sp>
        <p:sp>
          <p:nvSpPr>
            <p:cNvPr id="19" name="Zaoblený obdélník 18"/>
            <p:cNvSpPr/>
            <p:nvPr/>
          </p:nvSpPr>
          <p:spPr>
            <a:xfrm>
              <a:off x="4572000" y="4365104"/>
              <a:ext cx="3600400" cy="720080"/>
            </a:xfrm>
            <a:prstGeom prst="roundRect">
              <a:avLst/>
            </a:prstGeom>
            <a:grpFill/>
            <a:ln>
              <a:solidFill>
                <a:schemeClr val="bg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3200" b="1" dirty="0">
                  <a:solidFill>
                    <a:srgbClr val="E95187"/>
                  </a:solidFill>
                </a:rPr>
                <a:t>10. měsíc  ŘÍJEN</a:t>
              </a:r>
              <a:endParaRPr lang="cs-CZ" sz="3200" b="1" dirty="0">
                <a:solidFill>
                  <a:srgbClr val="E95187"/>
                </a:solidFill>
              </a:endParaRPr>
            </a:p>
          </p:txBody>
        </p:sp>
        <p:sp>
          <p:nvSpPr>
            <p:cNvPr id="20" name="Zaoblený obdélník 19"/>
            <p:cNvSpPr/>
            <p:nvPr/>
          </p:nvSpPr>
          <p:spPr>
            <a:xfrm>
              <a:off x="4572000" y="5157192"/>
              <a:ext cx="3600400" cy="720080"/>
            </a:xfrm>
            <a:prstGeom prst="roundRect">
              <a:avLst/>
            </a:prstGeom>
            <a:grpFill/>
            <a:ln>
              <a:solidFill>
                <a:schemeClr val="bg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3200" b="1" dirty="0">
                  <a:solidFill>
                    <a:srgbClr val="E95187"/>
                  </a:solidFill>
                </a:rPr>
                <a:t>11. měsíc LISTOPAD</a:t>
              </a:r>
              <a:endParaRPr lang="cs-CZ" sz="3200" b="1" dirty="0">
                <a:solidFill>
                  <a:srgbClr val="E95187"/>
                </a:solidFill>
              </a:endParaRPr>
            </a:p>
          </p:txBody>
        </p:sp>
        <p:sp>
          <p:nvSpPr>
            <p:cNvPr id="21" name="Zaoblený obdélník 20"/>
            <p:cNvSpPr/>
            <p:nvPr/>
          </p:nvSpPr>
          <p:spPr>
            <a:xfrm>
              <a:off x="4572000" y="5949280"/>
              <a:ext cx="3600400" cy="720080"/>
            </a:xfrm>
            <a:prstGeom prst="roundRect">
              <a:avLst/>
            </a:prstGeom>
            <a:grpFill/>
            <a:ln>
              <a:solidFill>
                <a:schemeClr val="bg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3200" b="1" dirty="0">
                  <a:solidFill>
                    <a:schemeClr val="tx2">
                      <a:lumMod val="60000"/>
                      <a:lumOff val="40000"/>
                    </a:schemeClr>
                  </a:solidFill>
                </a:rPr>
                <a:t>12. měsíc PROSINEC</a:t>
              </a:r>
              <a:endParaRPr lang="cs-CZ" sz="3200" b="1" dirty="0">
                <a:solidFill>
                  <a:schemeClr val="tx2">
                    <a:lumMod val="60000"/>
                    <a:lumOff val="40000"/>
                  </a:schemeClr>
                </a:solidFill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lačítko akce: Vlastní 8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50" y="1000125"/>
            <a:ext cx="8229600" cy="5357813"/>
          </a:xfrm>
        </p:spPr>
        <p:txBody>
          <a:bodyPr rtlCol="0">
            <a:normAutofit/>
          </a:bodyPr>
          <a:lstStyle/>
          <a:p>
            <a:pPr marL="514350" indent="-514350" fontAlgn="auto">
              <a:lnSpc>
                <a:spcPct val="150000"/>
              </a:lnSpc>
              <a:spcBef>
                <a:spcPts val="4800"/>
              </a:spcBef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dirty="0" smtClean="0">
                <a:solidFill>
                  <a:prstClr val="black"/>
                </a:solidFill>
                <a:cs typeface="Times New Roman" pitchFamily="18" charset="0"/>
              </a:rPr>
              <a:t>Kterým měsícem začíná kalendářní rok?                         </a:t>
            </a:r>
          </a:p>
          <a:p>
            <a:pPr marL="514350" indent="-514350" fontAlgn="auto">
              <a:lnSpc>
                <a:spcPct val="150000"/>
              </a:lnSpc>
              <a:spcBef>
                <a:spcPts val="4800"/>
              </a:spcBef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dirty="0" smtClean="0">
                <a:solidFill>
                  <a:prstClr val="black"/>
                </a:solidFill>
                <a:cs typeface="Times New Roman" pitchFamily="18" charset="0"/>
              </a:rPr>
              <a:t>Kterým měsícem začíná školní rok?</a:t>
            </a:r>
          </a:p>
          <a:p>
            <a:pPr marL="514350" indent="-514350" fontAlgn="auto">
              <a:lnSpc>
                <a:spcPct val="150000"/>
              </a:lnSpc>
              <a:spcBef>
                <a:spcPts val="4800"/>
              </a:spcBef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dirty="0" smtClean="0">
                <a:solidFill>
                  <a:prstClr val="black"/>
                </a:solidFill>
                <a:cs typeface="Times New Roman" pitchFamily="18" charset="0"/>
              </a:rPr>
              <a:t>Které dva měsíce jsou prázdninové?</a:t>
            </a:r>
          </a:p>
          <a:p>
            <a:pPr marL="514350" indent="-514350" fontAlgn="auto">
              <a:lnSpc>
                <a:spcPct val="150000"/>
              </a:lnSpc>
              <a:spcBef>
                <a:spcPts val="4800"/>
              </a:spcBef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dirty="0" smtClean="0">
                <a:solidFill>
                  <a:prstClr val="black"/>
                </a:solidFill>
                <a:cs typeface="Times New Roman" pitchFamily="18" charset="0"/>
              </a:rPr>
              <a:t>Který měsíc je nejkratší?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6786563" y="1714500"/>
            <a:ext cx="21431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200" b="1">
                <a:latin typeface="Calibri" pitchFamily="34" charset="0"/>
                <a:cs typeface="Times New Roman" pitchFamily="18" charset="0"/>
              </a:rPr>
              <a:t>LEDEN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7000875" y="3000375"/>
            <a:ext cx="21431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200" b="1">
                <a:latin typeface="Calibri" pitchFamily="34" charset="0"/>
                <a:cs typeface="Times New Roman" pitchFamily="18" charset="0"/>
              </a:rPr>
              <a:t>ZÁŘÍ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5143500" y="4429125"/>
            <a:ext cx="357187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200" b="1">
                <a:latin typeface="Calibri" pitchFamily="34" charset="0"/>
                <a:cs typeface="Times New Roman" pitchFamily="18" charset="0"/>
              </a:rPr>
              <a:t>ČERVENEC, SRPEN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6858000" y="5500688"/>
            <a:ext cx="22860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200" b="1">
                <a:latin typeface="Calibri" pitchFamily="34" charset="0"/>
                <a:cs typeface="Times New Roman" pitchFamily="18" charset="0"/>
              </a:rPr>
              <a:t>ÚNOR</a:t>
            </a:r>
          </a:p>
        </p:txBody>
      </p:sp>
      <p:sp>
        <p:nvSpPr>
          <p:cNvPr id="8" name="Obdélník 7"/>
          <p:cNvSpPr/>
          <p:nvPr/>
        </p:nvSpPr>
        <p:spPr>
          <a:xfrm>
            <a:off x="357188" y="142875"/>
            <a:ext cx="8286750" cy="584200"/>
          </a:xfrm>
          <a:prstGeom prst="rect">
            <a:avLst/>
          </a:prstGeom>
          <a:solidFill>
            <a:schemeClr val="accent4">
              <a:lumMod val="60000"/>
              <a:lumOff val="40000"/>
              <a:alpha val="26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txBody>
          <a:bodyPr>
            <a:spAutoFit/>
          </a:bodyPr>
          <a:lstStyle/>
          <a:p>
            <a:pPr marL="342900" indent="-342900" eaLnBrk="0" fontAlgn="auto" hangingPunct="0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prstClr val="black"/>
                </a:solidFill>
                <a:latin typeface="+mn-lt"/>
                <a:cs typeface="Times New Roman" pitchFamily="18" charset="0"/>
              </a:rPr>
              <a:t>Odpovězte na otázky.</a:t>
            </a: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357188" y="6357938"/>
            <a:ext cx="6858000" cy="357187"/>
          </a:xfrm>
          <a:prstGeom prst="rect">
            <a:avLst/>
          </a:prstGeom>
        </p:spPr>
        <p:txBody>
          <a:bodyPr anchor="ctr"/>
          <a:lstStyle/>
          <a:p>
            <a:pPr fontAlgn="auto">
              <a:spcAft>
                <a:spcPts val="0"/>
              </a:spcAft>
              <a:defRPr/>
            </a:pPr>
            <a:r>
              <a:rPr lang="cs-CZ" dirty="0">
                <a:latin typeface="+mn-lt"/>
                <a:cs typeface="+mn-cs"/>
              </a:rPr>
              <a:t>Správná odpověď se objeví při kliknutí myši.</a:t>
            </a:r>
            <a:endParaRPr lang="cs-CZ" dirty="0">
              <a:latin typeface="+mn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lačítko akce: Vlastní 6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268" name="Zástupný symbol pro obsah 2"/>
          <p:cNvSpPr>
            <a:spLocks noGrp="1"/>
          </p:cNvSpPr>
          <p:nvPr>
            <p:ph idx="1"/>
          </p:nvPr>
        </p:nvSpPr>
        <p:spPr>
          <a:xfrm>
            <a:off x="457200" y="1643063"/>
            <a:ext cx="8229600" cy="4929187"/>
          </a:xfrm>
        </p:spPr>
        <p:txBody>
          <a:bodyPr/>
          <a:lstStyle/>
          <a:p>
            <a:pPr>
              <a:spcBef>
                <a:spcPct val="0"/>
              </a:spcBef>
              <a:buFont typeface="Arial" charset="0"/>
              <a:buNone/>
            </a:pPr>
            <a:r>
              <a:rPr lang="cs-CZ" smtClean="0">
                <a:cs typeface="Times New Roman" pitchFamily="18" charset="0"/>
              </a:rPr>
              <a:t>Měsíce v roce dělíme do </a:t>
            </a:r>
            <a:r>
              <a:rPr lang="cs-CZ" b="1" smtClean="0">
                <a:cs typeface="Times New Roman" pitchFamily="18" charset="0"/>
              </a:rPr>
              <a:t>čtyř ročních období</a:t>
            </a:r>
            <a:r>
              <a:rPr lang="cs-CZ" smtClean="0">
                <a:cs typeface="Times New Roman" pitchFamily="18" charset="0"/>
              </a:rPr>
              <a:t>.</a:t>
            </a:r>
          </a:p>
          <a:p>
            <a:pPr>
              <a:buFont typeface="Arial" charset="0"/>
              <a:buNone/>
            </a:pPr>
            <a:endParaRPr lang="cs-CZ" sz="1400" b="1" smtClean="0">
              <a:cs typeface="Times New Roman" pitchFamily="18" charset="0"/>
            </a:endParaRPr>
          </a:p>
          <a:p>
            <a:pPr>
              <a:buFont typeface="Arial" charset="0"/>
              <a:buNone/>
            </a:pPr>
            <a:r>
              <a:rPr lang="cs-CZ" sz="4400" b="1" smtClean="0">
                <a:solidFill>
                  <a:srgbClr val="92D050"/>
                </a:solidFill>
                <a:cs typeface="Times New Roman" pitchFamily="18" charset="0"/>
              </a:rPr>
              <a:t>JARO</a:t>
            </a:r>
            <a:r>
              <a:rPr lang="cs-CZ" sz="4400" b="1" smtClean="0">
                <a:cs typeface="Times New Roman" pitchFamily="18" charset="0"/>
              </a:rPr>
              <a:t> - Březen, Duben, Květen</a:t>
            </a:r>
          </a:p>
          <a:p>
            <a:pPr>
              <a:buFont typeface="Arial" charset="0"/>
              <a:buNone/>
            </a:pPr>
            <a:r>
              <a:rPr lang="cs-CZ" sz="4400" b="1" smtClean="0">
                <a:solidFill>
                  <a:srgbClr val="FFD347"/>
                </a:solidFill>
                <a:cs typeface="Times New Roman" pitchFamily="18" charset="0"/>
              </a:rPr>
              <a:t>LÉTO</a:t>
            </a:r>
            <a:r>
              <a:rPr lang="cs-CZ" sz="4400" b="1" smtClean="0">
                <a:cs typeface="Times New Roman" pitchFamily="18" charset="0"/>
              </a:rPr>
              <a:t> - Červen, Červenec, Srpen</a:t>
            </a:r>
          </a:p>
          <a:p>
            <a:pPr>
              <a:buFont typeface="Arial" charset="0"/>
              <a:buNone/>
            </a:pPr>
            <a:r>
              <a:rPr lang="cs-CZ" sz="4400" b="1" smtClean="0">
                <a:solidFill>
                  <a:srgbClr val="FF8585"/>
                </a:solidFill>
                <a:cs typeface="Times New Roman" pitchFamily="18" charset="0"/>
              </a:rPr>
              <a:t>PODZIM </a:t>
            </a:r>
            <a:r>
              <a:rPr lang="cs-CZ" sz="4400" b="1" smtClean="0">
                <a:cs typeface="Times New Roman" pitchFamily="18" charset="0"/>
              </a:rPr>
              <a:t>- Září, Říjen, Listopad</a:t>
            </a:r>
          </a:p>
          <a:p>
            <a:pPr>
              <a:buFont typeface="Arial" charset="0"/>
              <a:buNone/>
            </a:pPr>
            <a:r>
              <a:rPr lang="cs-CZ" sz="4400" b="1" smtClean="0">
                <a:solidFill>
                  <a:srgbClr val="0070C0"/>
                </a:solidFill>
                <a:cs typeface="Times New Roman" pitchFamily="18" charset="0"/>
              </a:rPr>
              <a:t>ZIMA </a:t>
            </a:r>
            <a:r>
              <a:rPr lang="cs-CZ" sz="4400" b="1" smtClean="0">
                <a:cs typeface="Times New Roman" pitchFamily="18" charset="0"/>
              </a:rPr>
              <a:t> - Prosinec, Leden, Únor</a:t>
            </a:r>
          </a:p>
          <a:p>
            <a:pPr>
              <a:buFont typeface="Arial" charset="0"/>
              <a:buNone/>
            </a:pPr>
            <a:endParaRPr lang="cs-CZ" sz="2000" b="1" smtClean="0"/>
          </a:p>
          <a:p>
            <a:pPr>
              <a:buFont typeface="Arial" charset="0"/>
              <a:buNone/>
            </a:pPr>
            <a:endParaRPr lang="cs-CZ" sz="2000" b="1" smtClean="0"/>
          </a:p>
          <a:p>
            <a:pPr>
              <a:buFont typeface="Arial" charset="0"/>
              <a:buNone/>
            </a:pPr>
            <a:endParaRPr lang="cs-CZ" sz="4400" b="1" smtClean="0"/>
          </a:p>
        </p:txBody>
      </p:sp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428625" y="214313"/>
            <a:ext cx="8229600" cy="1143000"/>
          </a:xfrm>
          <a:solidFill>
            <a:schemeClr val="accent4">
              <a:lumMod val="60000"/>
              <a:lumOff val="40000"/>
              <a:alpha val="26000"/>
            </a:schemeClr>
          </a:solid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4800" b="1" dirty="0" smtClean="0"/>
              <a:t>MĚSÍCE V ROČNÍM OBDOBÍ</a:t>
            </a:r>
            <a:endParaRPr lang="cs-CZ" sz="4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Tlačítko akce: Vlastní 32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291" name="TextovéPole 18"/>
          <p:cNvSpPr txBox="1">
            <a:spLocks noChangeArrowheads="1"/>
          </p:cNvSpPr>
          <p:nvPr/>
        </p:nvSpPr>
        <p:spPr bwMode="auto">
          <a:xfrm>
            <a:off x="468313" y="5300663"/>
            <a:ext cx="129540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000" b="1">
                <a:latin typeface="Calibri" pitchFamily="34" charset="0"/>
                <a:cs typeface="Times New Roman" pitchFamily="18" charset="0"/>
              </a:rPr>
              <a:t>LEDEN</a:t>
            </a:r>
          </a:p>
        </p:txBody>
      </p:sp>
      <p:sp>
        <p:nvSpPr>
          <p:cNvPr id="12292" name="TextovéPole 21"/>
          <p:cNvSpPr txBox="1">
            <a:spLocks noChangeArrowheads="1"/>
          </p:cNvSpPr>
          <p:nvPr/>
        </p:nvSpPr>
        <p:spPr bwMode="auto">
          <a:xfrm>
            <a:off x="395288" y="6237288"/>
            <a:ext cx="1296987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000" b="1">
                <a:latin typeface="Calibri" pitchFamily="34" charset="0"/>
                <a:cs typeface="Times New Roman" pitchFamily="18" charset="0"/>
              </a:rPr>
              <a:t>DUBEN</a:t>
            </a:r>
          </a:p>
        </p:txBody>
      </p:sp>
      <p:sp>
        <p:nvSpPr>
          <p:cNvPr id="12293" name="TextovéPole 22"/>
          <p:cNvSpPr txBox="1">
            <a:spLocks noChangeArrowheads="1"/>
          </p:cNvSpPr>
          <p:nvPr/>
        </p:nvSpPr>
        <p:spPr bwMode="auto">
          <a:xfrm>
            <a:off x="4140200" y="5445125"/>
            <a:ext cx="129540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000" b="1">
                <a:latin typeface="Calibri" pitchFamily="34" charset="0"/>
                <a:cs typeface="Times New Roman" pitchFamily="18" charset="0"/>
              </a:rPr>
              <a:t>BŘEZEN</a:t>
            </a:r>
          </a:p>
        </p:txBody>
      </p:sp>
      <p:sp>
        <p:nvSpPr>
          <p:cNvPr id="12294" name="TextovéPole 23"/>
          <p:cNvSpPr txBox="1">
            <a:spLocks noChangeArrowheads="1"/>
          </p:cNvSpPr>
          <p:nvPr/>
        </p:nvSpPr>
        <p:spPr bwMode="auto">
          <a:xfrm>
            <a:off x="2051050" y="5373688"/>
            <a:ext cx="1296988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000" b="1">
                <a:latin typeface="Calibri" pitchFamily="34" charset="0"/>
                <a:cs typeface="Times New Roman" pitchFamily="18" charset="0"/>
              </a:rPr>
              <a:t>ÚNOR</a:t>
            </a:r>
          </a:p>
        </p:txBody>
      </p:sp>
      <p:sp>
        <p:nvSpPr>
          <p:cNvPr id="12295" name="TextovéPole 24"/>
          <p:cNvSpPr txBox="1">
            <a:spLocks noChangeArrowheads="1"/>
          </p:cNvSpPr>
          <p:nvPr/>
        </p:nvSpPr>
        <p:spPr bwMode="auto">
          <a:xfrm>
            <a:off x="6516688" y="5373688"/>
            <a:ext cx="18002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000" b="1">
                <a:latin typeface="Calibri" pitchFamily="34" charset="0"/>
                <a:cs typeface="Times New Roman" pitchFamily="18" charset="0"/>
              </a:rPr>
              <a:t>ČERVENEC</a:t>
            </a:r>
          </a:p>
        </p:txBody>
      </p:sp>
      <p:sp>
        <p:nvSpPr>
          <p:cNvPr id="12296" name="TextovéPole 25"/>
          <p:cNvSpPr txBox="1">
            <a:spLocks noChangeArrowheads="1"/>
          </p:cNvSpPr>
          <p:nvPr/>
        </p:nvSpPr>
        <p:spPr bwMode="auto">
          <a:xfrm>
            <a:off x="2843213" y="5805488"/>
            <a:ext cx="1296987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000" b="1">
                <a:latin typeface="Calibri" pitchFamily="34" charset="0"/>
                <a:cs typeface="Times New Roman" pitchFamily="18" charset="0"/>
              </a:rPr>
              <a:t>ČERVEN</a:t>
            </a:r>
          </a:p>
        </p:txBody>
      </p:sp>
      <p:sp>
        <p:nvSpPr>
          <p:cNvPr id="12297" name="TextovéPole 26"/>
          <p:cNvSpPr txBox="1">
            <a:spLocks noChangeArrowheads="1"/>
          </p:cNvSpPr>
          <p:nvPr/>
        </p:nvSpPr>
        <p:spPr bwMode="auto">
          <a:xfrm>
            <a:off x="7164388" y="6165850"/>
            <a:ext cx="129540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000" b="1">
                <a:latin typeface="Calibri" pitchFamily="34" charset="0"/>
                <a:cs typeface="Times New Roman" pitchFamily="18" charset="0"/>
              </a:rPr>
              <a:t>KVĚTEN</a:t>
            </a:r>
          </a:p>
        </p:txBody>
      </p:sp>
      <p:sp>
        <p:nvSpPr>
          <p:cNvPr id="12298" name="TextovéPole 27"/>
          <p:cNvSpPr txBox="1">
            <a:spLocks noChangeArrowheads="1"/>
          </p:cNvSpPr>
          <p:nvPr/>
        </p:nvSpPr>
        <p:spPr bwMode="auto">
          <a:xfrm>
            <a:off x="1116013" y="5732463"/>
            <a:ext cx="1295400" cy="401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000" b="1">
                <a:latin typeface="Calibri" pitchFamily="34" charset="0"/>
                <a:cs typeface="Times New Roman" pitchFamily="18" charset="0"/>
              </a:rPr>
              <a:t>ZÁŘÍ</a:t>
            </a:r>
          </a:p>
        </p:txBody>
      </p:sp>
      <p:sp>
        <p:nvSpPr>
          <p:cNvPr id="12299" name="TextovéPole 28"/>
          <p:cNvSpPr txBox="1">
            <a:spLocks noChangeArrowheads="1"/>
          </p:cNvSpPr>
          <p:nvPr/>
        </p:nvSpPr>
        <p:spPr bwMode="auto">
          <a:xfrm>
            <a:off x="5292725" y="6237288"/>
            <a:ext cx="129540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000" b="1">
                <a:latin typeface="Calibri" pitchFamily="34" charset="0"/>
                <a:cs typeface="Times New Roman" pitchFamily="18" charset="0"/>
              </a:rPr>
              <a:t>SRPEN</a:t>
            </a:r>
          </a:p>
        </p:txBody>
      </p:sp>
      <p:sp>
        <p:nvSpPr>
          <p:cNvPr id="12300" name="TextovéPole 29"/>
          <p:cNvSpPr txBox="1">
            <a:spLocks noChangeArrowheads="1"/>
          </p:cNvSpPr>
          <p:nvPr/>
        </p:nvSpPr>
        <p:spPr bwMode="auto">
          <a:xfrm>
            <a:off x="1692275" y="6237288"/>
            <a:ext cx="18002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000" b="1">
                <a:latin typeface="Calibri" pitchFamily="34" charset="0"/>
                <a:cs typeface="Times New Roman" pitchFamily="18" charset="0"/>
              </a:rPr>
              <a:t>LISTOPAD</a:t>
            </a:r>
          </a:p>
        </p:txBody>
      </p:sp>
      <p:sp>
        <p:nvSpPr>
          <p:cNvPr id="12301" name="TextovéPole 30"/>
          <p:cNvSpPr txBox="1">
            <a:spLocks noChangeArrowheads="1"/>
          </p:cNvSpPr>
          <p:nvPr/>
        </p:nvSpPr>
        <p:spPr bwMode="auto">
          <a:xfrm>
            <a:off x="3924300" y="6237288"/>
            <a:ext cx="129540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000" b="1">
                <a:latin typeface="Calibri" pitchFamily="34" charset="0"/>
                <a:cs typeface="Times New Roman" pitchFamily="18" charset="0"/>
              </a:rPr>
              <a:t>ŘÍJEN</a:t>
            </a:r>
          </a:p>
        </p:txBody>
      </p:sp>
      <p:sp>
        <p:nvSpPr>
          <p:cNvPr id="12302" name="TextovéPole 31"/>
          <p:cNvSpPr txBox="1">
            <a:spLocks noChangeArrowheads="1"/>
          </p:cNvSpPr>
          <p:nvPr/>
        </p:nvSpPr>
        <p:spPr bwMode="auto">
          <a:xfrm>
            <a:off x="5292725" y="5805488"/>
            <a:ext cx="172720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000" b="1">
                <a:latin typeface="Calibri" pitchFamily="34" charset="0"/>
                <a:cs typeface="Times New Roman" pitchFamily="18" charset="0"/>
              </a:rPr>
              <a:t>PROSINEC</a:t>
            </a:r>
          </a:p>
        </p:txBody>
      </p:sp>
      <p:sp>
        <p:nvSpPr>
          <p:cNvPr id="5" name="Obdélník 4"/>
          <p:cNvSpPr/>
          <p:nvPr/>
        </p:nvSpPr>
        <p:spPr>
          <a:xfrm>
            <a:off x="428625" y="142875"/>
            <a:ext cx="8429625" cy="461963"/>
          </a:xfrm>
          <a:prstGeom prst="rect">
            <a:avLst/>
          </a:prstGeom>
          <a:solidFill>
            <a:schemeClr val="accent4">
              <a:lumMod val="60000"/>
              <a:lumOff val="40000"/>
              <a:alpha val="26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txBody>
          <a:bodyPr>
            <a:spAutoFit/>
          </a:bodyPr>
          <a:lstStyle/>
          <a:p>
            <a:pPr marL="342900" indent="-342900" eaLnBrk="0" fontAlgn="auto" hangingPunct="0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prstClr val="black"/>
                </a:solidFill>
                <a:latin typeface="+mn-lt"/>
                <a:cs typeface="Times New Roman" pitchFamily="18" charset="0"/>
              </a:rPr>
              <a:t>Přesuňte názvy měsíců ke správným ročním obdobím.</a:t>
            </a:r>
          </a:p>
        </p:txBody>
      </p:sp>
      <p:grpSp>
        <p:nvGrpSpPr>
          <p:cNvPr id="12304" name="Skupina 33"/>
          <p:cNvGrpSpPr>
            <a:grpSpLocks/>
          </p:cNvGrpSpPr>
          <p:nvPr/>
        </p:nvGrpSpPr>
        <p:grpSpPr bwMode="auto">
          <a:xfrm>
            <a:off x="1187450" y="2924175"/>
            <a:ext cx="3240088" cy="2160588"/>
            <a:chOff x="1187624" y="2924944"/>
            <a:chExt cx="3240360" cy="2160240"/>
          </a:xfrm>
        </p:grpSpPr>
        <p:sp>
          <p:nvSpPr>
            <p:cNvPr id="14" name="Rámeček 13"/>
            <p:cNvSpPr/>
            <p:nvPr/>
          </p:nvSpPr>
          <p:spPr>
            <a:xfrm>
              <a:off x="1187624" y="2996370"/>
              <a:ext cx="3240360" cy="2088814"/>
            </a:xfrm>
            <a:prstGeom prst="frame">
              <a:avLst/>
            </a:prstGeom>
            <a:solidFill>
              <a:srgbClr val="E95187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12318" name="TextovéPole 16"/>
            <p:cNvSpPr txBox="1">
              <a:spLocks noChangeArrowheads="1"/>
            </p:cNvSpPr>
            <p:nvPr/>
          </p:nvSpPr>
          <p:spPr bwMode="auto">
            <a:xfrm>
              <a:off x="2195736" y="2924944"/>
              <a:ext cx="1224136" cy="4001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2000" b="1">
                  <a:latin typeface="Calibri" pitchFamily="34" charset="0"/>
                </a:rPr>
                <a:t>PODZIM</a:t>
              </a:r>
            </a:p>
          </p:txBody>
        </p:sp>
        <p:pic>
          <p:nvPicPr>
            <p:cNvPr id="12319" name="Picture 2" descr="javorové listy,listí,podzim,p&amp;rcaron;íroda,ro&amp;ccaron;ní období,rostliny"/>
            <p:cNvPicPr>
              <a:picLocks noChangeAspect="1" noChangeArrowheads="1"/>
            </p:cNvPicPr>
            <p:nvPr/>
          </p:nvPicPr>
          <p:blipFill>
            <a:blip r:embed="rId2"/>
            <a:srcRect l="9099" r="9007" b="9007"/>
            <a:stretch>
              <a:fillRect/>
            </a:stretch>
          </p:blipFill>
          <p:spPr bwMode="auto">
            <a:xfrm rot="245813">
              <a:off x="3444767" y="3379223"/>
              <a:ext cx="648072" cy="72008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grpSp>
        <p:nvGrpSpPr>
          <p:cNvPr id="12305" name="Skupina 35"/>
          <p:cNvGrpSpPr>
            <a:grpSpLocks/>
          </p:cNvGrpSpPr>
          <p:nvPr/>
        </p:nvGrpSpPr>
        <p:grpSpPr bwMode="auto">
          <a:xfrm>
            <a:off x="468313" y="620713"/>
            <a:ext cx="3240087" cy="2160587"/>
            <a:chOff x="467544" y="620688"/>
            <a:chExt cx="3240360" cy="2160240"/>
          </a:xfrm>
        </p:grpSpPr>
        <p:sp>
          <p:nvSpPr>
            <p:cNvPr id="11" name="Rámeček 10"/>
            <p:cNvSpPr/>
            <p:nvPr/>
          </p:nvSpPr>
          <p:spPr>
            <a:xfrm>
              <a:off x="467544" y="692114"/>
              <a:ext cx="3240360" cy="2088814"/>
            </a:xfrm>
            <a:prstGeom prst="frame">
              <a:avLst/>
            </a:prstGeom>
            <a:solidFill>
              <a:srgbClr val="92D05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12315" name="TextovéPole 14"/>
            <p:cNvSpPr txBox="1">
              <a:spLocks noChangeArrowheads="1"/>
            </p:cNvSpPr>
            <p:nvPr/>
          </p:nvSpPr>
          <p:spPr bwMode="auto">
            <a:xfrm>
              <a:off x="1619672" y="620688"/>
              <a:ext cx="1080120" cy="4001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2000" b="1">
                  <a:latin typeface="Calibri" pitchFamily="34" charset="0"/>
                </a:rPr>
                <a:t>JARO</a:t>
              </a:r>
            </a:p>
          </p:txBody>
        </p:sp>
        <p:pic>
          <p:nvPicPr>
            <p:cNvPr id="12316" name="Picture 4" descr="kv&amp;ecaron;tiny,kv&amp;ecaron;ty,p&amp;rcaron;íroda,rostliny,sn&amp;ecaron;&amp;zcaron;enky"/>
            <p:cNvPicPr>
              <a:picLocks noChangeAspect="1" noChangeArrowheads="1"/>
            </p:cNvPicPr>
            <p:nvPr/>
          </p:nvPicPr>
          <p:blipFill>
            <a:blip r:embed="rId3"/>
            <a:srcRect l="6978" r="9280"/>
            <a:stretch>
              <a:fillRect/>
            </a:stretch>
          </p:blipFill>
          <p:spPr bwMode="auto">
            <a:xfrm>
              <a:off x="2843808" y="980728"/>
              <a:ext cx="542096" cy="64735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grpSp>
        <p:nvGrpSpPr>
          <p:cNvPr id="12306" name="Skupina 37"/>
          <p:cNvGrpSpPr>
            <a:grpSpLocks/>
          </p:cNvGrpSpPr>
          <p:nvPr/>
        </p:nvGrpSpPr>
        <p:grpSpPr bwMode="auto">
          <a:xfrm>
            <a:off x="5508625" y="2924175"/>
            <a:ext cx="3240088" cy="2160588"/>
            <a:chOff x="5508104" y="2924944"/>
            <a:chExt cx="3240360" cy="2160240"/>
          </a:xfrm>
        </p:grpSpPr>
        <p:sp>
          <p:nvSpPr>
            <p:cNvPr id="12" name="Rámeček 11"/>
            <p:cNvSpPr/>
            <p:nvPr/>
          </p:nvSpPr>
          <p:spPr>
            <a:xfrm>
              <a:off x="5508104" y="2996370"/>
              <a:ext cx="3240360" cy="2088814"/>
            </a:xfrm>
            <a:prstGeom prst="frame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12312" name="TextovéPole 17"/>
            <p:cNvSpPr txBox="1">
              <a:spLocks noChangeArrowheads="1"/>
            </p:cNvSpPr>
            <p:nvPr/>
          </p:nvSpPr>
          <p:spPr bwMode="auto">
            <a:xfrm>
              <a:off x="6660232" y="2924944"/>
              <a:ext cx="1080120" cy="4001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2000" b="1">
                  <a:latin typeface="Calibri" pitchFamily="34" charset="0"/>
                </a:rPr>
                <a:t>ZIMA</a:t>
              </a:r>
            </a:p>
          </p:txBody>
        </p:sp>
        <p:pic>
          <p:nvPicPr>
            <p:cNvPr id="12313" name="Picture 6" descr="po&amp;ccaron;así,ro&amp;ccaron;ní období,sn&amp;ecaron;hové vlo&amp;ccaron;ky,sn&amp;ecaron;&amp;zcaron;ení,symboly,zima"/>
            <p:cNvPicPr>
              <a:picLocks noChangeAspect="1" noChangeArrowheads="1"/>
            </p:cNvPicPr>
            <p:nvPr/>
          </p:nvPicPr>
          <p:blipFill>
            <a:blip r:embed="rId4"/>
            <a:srcRect l="44196" t="60480" r="11607"/>
            <a:stretch>
              <a:fillRect/>
            </a:stretch>
          </p:blipFill>
          <p:spPr bwMode="auto">
            <a:xfrm>
              <a:off x="7884368" y="3284984"/>
              <a:ext cx="562884" cy="50333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grpSp>
        <p:nvGrpSpPr>
          <p:cNvPr id="12307" name="Skupina 39"/>
          <p:cNvGrpSpPr>
            <a:grpSpLocks/>
          </p:cNvGrpSpPr>
          <p:nvPr/>
        </p:nvGrpSpPr>
        <p:grpSpPr bwMode="auto">
          <a:xfrm>
            <a:off x="4787900" y="620713"/>
            <a:ext cx="3240088" cy="2160587"/>
            <a:chOff x="4788024" y="620688"/>
            <a:chExt cx="3240360" cy="2160240"/>
          </a:xfrm>
        </p:grpSpPr>
        <p:sp>
          <p:nvSpPr>
            <p:cNvPr id="13" name="Rámeček 12"/>
            <p:cNvSpPr/>
            <p:nvPr/>
          </p:nvSpPr>
          <p:spPr>
            <a:xfrm>
              <a:off x="4788024" y="692114"/>
              <a:ext cx="3240360" cy="2088814"/>
            </a:xfrm>
            <a:prstGeom prst="frame">
              <a:avLst/>
            </a:prstGeom>
            <a:solidFill>
              <a:srgbClr val="FFFF75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12309" name="TextovéPole 15"/>
            <p:cNvSpPr txBox="1">
              <a:spLocks noChangeArrowheads="1"/>
            </p:cNvSpPr>
            <p:nvPr/>
          </p:nvSpPr>
          <p:spPr bwMode="auto">
            <a:xfrm>
              <a:off x="5868144" y="620688"/>
              <a:ext cx="1080120" cy="4001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2000" b="1">
                  <a:latin typeface="Calibri" pitchFamily="34" charset="0"/>
                </a:rPr>
                <a:t>LÉTO</a:t>
              </a:r>
            </a:p>
          </p:txBody>
        </p:sp>
        <p:sp>
          <p:nvSpPr>
            <p:cNvPr id="39" name="Slunce 38"/>
            <p:cNvSpPr/>
            <p:nvPr/>
          </p:nvSpPr>
          <p:spPr>
            <a:xfrm>
              <a:off x="7164712" y="980992"/>
              <a:ext cx="576310" cy="576170"/>
            </a:xfrm>
            <a:prstGeom prst="sun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313"/>
            <a:ext cx="8507413" cy="4897437"/>
          </a:xfrm>
        </p:spPr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/>
              <a:t>Obrázky. </a:t>
            </a:r>
            <a:r>
              <a:rPr lang="cs-CZ" sz="2000" i="1" dirty="0" smtClean="0"/>
              <a:t>Office.</a:t>
            </a:r>
            <a:r>
              <a:rPr lang="cs-CZ" sz="2000" i="1" dirty="0" err="1" smtClean="0"/>
              <a:t>com</a:t>
            </a:r>
            <a:r>
              <a:rPr lang="cs-CZ" sz="2000" i="1" dirty="0" smtClean="0"/>
              <a:t>: Kliparty, fotografie a animace</a:t>
            </a:r>
            <a:r>
              <a:rPr lang="cs-CZ" sz="2000" dirty="0" smtClean="0"/>
              <a:t> [online]. [cit. 2013-08-11]. Dostupné z: http://office.</a:t>
            </a:r>
            <a:r>
              <a:rPr lang="cs-CZ" sz="2000" dirty="0" err="1" smtClean="0"/>
              <a:t>microsoft.com</a:t>
            </a:r>
            <a:r>
              <a:rPr lang="cs-CZ" sz="2000" dirty="0" smtClean="0"/>
              <a:t>/</a:t>
            </a:r>
            <a:r>
              <a:rPr lang="cs-CZ" sz="2000" dirty="0" err="1" smtClean="0"/>
              <a:t>cs</a:t>
            </a:r>
            <a:r>
              <a:rPr lang="cs-CZ" sz="2000" dirty="0" smtClean="0"/>
              <a:t>-</a:t>
            </a:r>
            <a:r>
              <a:rPr lang="cs-CZ" sz="2000" dirty="0" err="1" smtClean="0"/>
              <a:t>cz</a:t>
            </a:r>
            <a:r>
              <a:rPr lang="cs-CZ" sz="2000" dirty="0" smtClean="0"/>
              <a:t>/</a:t>
            </a:r>
            <a:r>
              <a:rPr lang="cs-CZ" sz="2000" dirty="0" err="1" smtClean="0"/>
              <a:t>images</a:t>
            </a:r>
            <a:r>
              <a:rPr lang="cs-CZ" sz="2000" dirty="0" smtClean="0"/>
              <a:t>/??</a:t>
            </a:r>
            <a:r>
              <a:rPr lang="cs-CZ" sz="2000" dirty="0" err="1" smtClean="0"/>
              <a:t>Origin</a:t>
            </a:r>
            <a:r>
              <a:rPr lang="cs-CZ" sz="2000" dirty="0" smtClean="0"/>
              <a:t>=EC790014051029&amp;CTT=6&amp;</a:t>
            </a:r>
            <a:r>
              <a:rPr lang="cs-CZ" sz="2000" dirty="0" err="1" smtClean="0"/>
              <a:t>ver</a:t>
            </a:r>
            <a:r>
              <a:rPr lang="cs-CZ" sz="2000" dirty="0" smtClean="0"/>
              <a:t>=12&amp;</a:t>
            </a:r>
            <a:r>
              <a:rPr lang="cs-CZ" sz="2000" dirty="0" err="1" smtClean="0"/>
              <a:t>app</a:t>
            </a:r>
            <a:r>
              <a:rPr lang="cs-CZ" sz="2000" dirty="0" smtClean="0"/>
              <a:t>=</a:t>
            </a:r>
            <a:r>
              <a:rPr lang="cs-CZ" sz="2000" dirty="0" err="1" smtClean="0"/>
              <a:t>powerpnt.exe</a:t>
            </a:r>
            <a:endParaRPr lang="cs-CZ" sz="2000" dirty="0" smtClean="0"/>
          </a:p>
          <a:p>
            <a:pPr fontAlgn="auto">
              <a:spcAft>
                <a:spcPts val="0"/>
              </a:spcAft>
              <a:buFont typeface="Arial" charset="0"/>
              <a:buNone/>
              <a:defRPr/>
            </a:pPr>
            <a:endParaRPr lang="cs-CZ" sz="2000" dirty="0" smtClean="0">
              <a:latin typeface="Arial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395288" y="333375"/>
            <a:ext cx="8229600" cy="1143000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dirty="0">
                <a:latin typeface="+mj-lt"/>
                <a:ea typeface="+mj-ea"/>
                <a:cs typeface="+mj-cs"/>
              </a:rPr>
              <a:t>ZDROJE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" name="Veselý obličej 1"/>
          <p:cNvSpPr/>
          <p:nvPr/>
        </p:nvSpPr>
        <p:spPr>
          <a:xfrm>
            <a:off x="2357438" y="1628775"/>
            <a:ext cx="4214812" cy="4032250"/>
          </a:xfrm>
          <a:prstGeom prst="smileyFace">
            <a:avLst>
              <a:gd name="adj" fmla="val -4653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anchor="ctr">
            <a:scene3d>
              <a:camera prst="orthographicFront"/>
              <a:lightRig rig="threePt" dir="t"/>
            </a:scene3d>
            <a:sp3d extrusionH="57150">
              <a:bevelT h="25400" prst="softRound"/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glow rad="139700">
                  <a:schemeClr val="accent2">
                    <a:satMod val="175000"/>
                    <a:alpha val="40000"/>
                  </a:schemeClr>
                </a:glow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4340" name="TextovéPole 2"/>
          <p:cNvSpPr txBox="1">
            <a:spLocks noChangeArrowheads="1"/>
          </p:cNvSpPr>
          <p:nvPr/>
        </p:nvSpPr>
        <p:spPr bwMode="auto">
          <a:xfrm>
            <a:off x="2643188" y="714375"/>
            <a:ext cx="403225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latin typeface="Calibri" pitchFamily="34" charset="0"/>
              </a:rPr>
              <a:t>Zkus to ještě jednou</a:t>
            </a:r>
          </a:p>
        </p:txBody>
      </p:sp>
      <p:sp>
        <p:nvSpPr>
          <p:cNvPr id="4" name="Tlačítko akce: Zpět nebo Předchozí 3">
            <a:hlinkClick r:id="" action="ppaction://hlinkshowjump?jump=lastslideviewed" highlightClick="1"/>
          </p:cNvPr>
          <p:cNvSpPr/>
          <p:nvPr/>
        </p:nvSpPr>
        <p:spPr>
          <a:xfrm>
            <a:off x="7072313" y="5661025"/>
            <a:ext cx="1316037" cy="720725"/>
          </a:xfrm>
          <a:prstGeom prst="actionButtonBackPrevious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44</TotalTime>
  <Words>501</Words>
  <Application>Microsoft Office PowerPoint</Application>
  <PresentationFormat>Předvádění na obrazovce (4:3)</PresentationFormat>
  <Paragraphs>147</Paragraphs>
  <Slides>13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8" baseType="lpstr">
      <vt:lpstr>Calibri</vt:lpstr>
      <vt:lpstr>Arial</vt:lpstr>
      <vt:lpstr>Times New Roman</vt:lpstr>
      <vt:lpstr>Wingdings</vt:lpstr>
      <vt:lpstr>Motiv sady Office</vt:lpstr>
      <vt:lpstr>ORIENTACE V ČASE   VY_32_INOVACE_1C_08  Číslo projektu: CZ.1.07/1.5.00/34.1056</vt:lpstr>
      <vt:lpstr>Snímek 2</vt:lpstr>
      <vt:lpstr>ORIENTACE V ČASE</vt:lpstr>
      <vt:lpstr>Snímek 4</vt:lpstr>
      <vt:lpstr>DNY V TÝDNU</vt:lpstr>
      <vt:lpstr>Snímek 6</vt:lpstr>
      <vt:lpstr>Snímek 7</vt:lpstr>
      <vt:lpstr>MĚSÍCE V ROCE</vt:lpstr>
      <vt:lpstr>Snímek 9</vt:lpstr>
      <vt:lpstr>MĚSÍCE V ROČNÍM OBDOBÍ</vt:lpstr>
      <vt:lpstr>Snímek 11</vt:lpstr>
      <vt:lpstr>Snímek 12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Dada</dc:creator>
  <cp:lastModifiedBy>Dada</cp:lastModifiedBy>
  <cp:revision>21</cp:revision>
  <dcterms:created xsi:type="dcterms:W3CDTF">2013-08-11T20:14:06Z</dcterms:created>
  <dcterms:modified xsi:type="dcterms:W3CDTF">2013-12-08T19:03:19Z</dcterms:modified>
</cp:coreProperties>
</file>