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F3BA79E-E894-4D39-B592-080294180C8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74D9DC7-2021-4D2C-9A30-0A8BFEF7C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6BA33B-0661-4942-93BF-547509D446F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6B1B-1572-4D25-A7C9-FDB767F68BF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D8D12-19DE-44DE-A264-076CDBB0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147A1-E1DE-41C9-9F23-00E49B917A4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D271B-37CE-48D8-B751-17C5D9CBA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1F721-20CD-4B9E-BE45-30F29E37650F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DA949-FDFF-4B87-BEA5-233AA8481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3DFD5-512C-41DC-8065-5882051F1ABF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1BABD-637E-44BD-BEC8-6301D3B44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AAC5B-DB26-4C07-9B06-C840E937295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4AA8D-D70A-4133-AAB4-A49510C0A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3CD05-CA94-4602-A616-F239C347A825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054F0-FCA8-409C-B783-2D6641CB9B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627FD-A1D2-4A9F-AA76-19E677C076B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D2C61-9913-4B1D-8B49-0E01CF6A2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2B625-2B0A-4BF3-A14F-BA4C5CF7498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07D80B-5E29-41E9-B4CF-ED46ED709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10BB4-2866-4559-A715-CBBD245AF04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F24E4-0E8B-4A1A-8881-DCB339399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48919-922B-4532-A173-A28FD39E581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4B562-A7DD-440F-AD37-FCE792AFE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2C6B2-E7FA-439B-A1EF-FB6172C2631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9F138-F752-4E16-85FA-AD94350EDF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67D828-2A01-4D68-B91B-FAA5295B38E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2480FC-7732-4E83-8DFE-C61E760EC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dirty="0" smtClean="0"/>
              <a:t>STÁTNÍ SVÁTKY A VÝZNAMNÉ DNY</a:t>
            </a:r>
            <a:br>
              <a:rPr lang="cs-CZ" dirty="0" smtClean="0"/>
            </a:br>
            <a:r>
              <a:rPr lang="cs-CZ" dirty="0" smtClean="0"/>
              <a:t>VY_32_INOVACE_1C_09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3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prstClr val="black">
                    <a:tint val="75000"/>
                  </a:prstClr>
                </a:solidFill>
              </a:rPr>
              <a:t>Mateřská škola, Základní škola a Praktická škola Trhové </a:t>
            </a:r>
            <a:r>
              <a:rPr lang="cs-CZ" sz="2000" dirty="0" err="1" smtClean="0">
                <a:solidFill>
                  <a:prstClr val="black">
                    <a:tint val="75000"/>
                  </a:prstClr>
                </a:solidFill>
              </a:rPr>
              <a:t>Sviny</a:t>
            </a:r>
            <a:endParaRPr lang="cs-CZ" sz="2000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39750" y="571500"/>
          <a:ext cx="8280400" cy="5834147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1649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Žáci získávají informace o státních svátcích, ostatních svátcích a významných dnech v roce. 5. července 863 - žáci mají za úkol poznat jména věrozvěstů, rámeček se správnými jmény doletí na vyhrazené místo. 6. července 1415 - žáci mají za úkol určit místo, kde byl upálen mistr Jan Hus, mrak se správnou odpovědí doletí na vyhrazené místo. Žáci přetahováním roztřídí obrázky k Velikonocům a Vánocům.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průběhu prezentace si žáci ověří získané poznatky na doplňujících otázkách - správná odpověď se objeví při kliknutí myši.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8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4099" name="Picture 2" descr="data,domácnosti,ikony,kalendá&amp;rcaron;e,kancelá&amp;rcaron;e,kancelá&amp;rcaron;ské pot&amp;rcaron;eby,o&amp;rcaron;ezané obrázky,o&amp;rcaron;íznuté obrázky,PNG,pr&amp;uring;hledné pozadí,stolní kalendá&amp;rcaron;e,vyst&amp;rcaron;i&amp;zcaron;ené obrázky"/>
          <p:cNvPicPr>
            <a:picLocks noChangeAspect="1" noChangeArrowheads="1"/>
          </p:cNvPicPr>
          <p:nvPr/>
        </p:nvPicPr>
        <p:blipFill>
          <a:blip r:embed="rId2"/>
          <a:srcRect l="16936" t="21774" r="17741" b="24998"/>
          <a:stretch>
            <a:fillRect/>
          </a:stretch>
        </p:blipFill>
        <p:spPr bwMode="auto">
          <a:xfrm>
            <a:off x="6929438" y="2643188"/>
            <a:ext cx="2214562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50" y="274638"/>
            <a:ext cx="840105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STÁTNÍ SVÁTKY A VÝZNAMNÉ DNY</a:t>
            </a:r>
            <a:endParaRPr lang="cs-CZ" b="1" dirty="0"/>
          </a:p>
        </p:txBody>
      </p:sp>
      <p:sp>
        <p:nvSpPr>
          <p:cNvPr id="4101" name="Zástupný symbol pro obsah 2"/>
          <p:cNvSpPr>
            <a:spLocks noGrp="1"/>
          </p:cNvSpPr>
          <p:nvPr>
            <p:ph idx="1"/>
          </p:nvPr>
        </p:nvSpPr>
        <p:spPr>
          <a:xfrm>
            <a:off x="142875" y="1500188"/>
            <a:ext cx="8786813" cy="51435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Během roku slavíme několik státních svátků.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Tyto svátky najdeme v kalendáři.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Státní svátky a ostatní svátky </a:t>
            </a:r>
            <a:r>
              <a:rPr lang="cs-CZ" smtClean="0"/>
              <a:t>jsou dny pracovního klidu.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Významné dny </a:t>
            </a:r>
            <a:r>
              <a:rPr lang="cs-CZ" smtClean="0"/>
              <a:t>jsou dny pracovní. 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Státní svátky </a:t>
            </a:r>
            <a:r>
              <a:rPr lang="cs-CZ" smtClean="0"/>
              <a:t>(na rozdíl od ostatních svátků) „mají připomínat občanům tradice, ušlechtilé cíle a dějinné zvraty, na nichž je budována česká státnost“.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274638"/>
            <a:ext cx="8429625" cy="622617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/>
              <a:t/>
            </a:r>
            <a:br>
              <a:rPr lang="cs-CZ" sz="8800" b="1" dirty="0" smtClean="0"/>
            </a:br>
            <a:r>
              <a:rPr lang="cs-CZ" sz="8800" b="1" dirty="0" smtClean="0"/>
              <a:t>Státní svátky</a:t>
            </a:r>
            <a:br>
              <a:rPr lang="cs-CZ" sz="8800" b="1" dirty="0" smtClean="0"/>
            </a:br>
            <a:r>
              <a:rPr lang="cs-CZ" sz="8800" b="1" dirty="0" smtClean="0"/>
              <a:t>České republiky</a:t>
            </a:r>
            <a:br>
              <a:rPr lang="cs-CZ" sz="8800" b="1" dirty="0" smtClean="0"/>
            </a:b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142875" y="214313"/>
            <a:ext cx="8786813" cy="6500812"/>
          </a:xfrm>
        </p:spPr>
        <p:txBody>
          <a:bodyPr/>
          <a:lstStyle/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1. ledna </a:t>
            </a:r>
            <a:r>
              <a:rPr lang="cs-CZ" sz="2200" b="1" i="1" smtClean="0"/>
              <a:t>Den obnovy samostatného českého státu - </a:t>
            </a:r>
            <a:r>
              <a:rPr lang="cs-CZ" sz="2200" smtClean="0"/>
              <a:t>(r. 1993)</a:t>
            </a:r>
            <a:r>
              <a:rPr lang="cs-CZ" sz="2200" b="1" i="1" smtClean="0"/>
              <a:t> </a:t>
            </a:r>
            <a:r>
              <a:rPr lang="cs-CZ" sz="2200" smtClean="0"/>
              <a:t>vznik samostatné České republiky</a:t>
            </a:r>
          </a:p>
          <a:p>
            <a:pPr algn="just">
              <a:spcBef>
                <a:spcPts val="600"/>
              </a:spcBef>
              <a:buFont typeface="Arial" charset="0"/>
              <a:buNone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8. května </a:t>
            </a:r>
            <a:r>
              <a:rPr lang="cs-CZ" sz="2200" smtClean="0"/>
              <a:t> </a:t>
            </a:r>
            <a:r>
              <a:rPr lang="cs-CZ" sz="2200" b="1" i="1" smtClean="0"/>
              <a:t>Den vítězství  </a:t>
            </a:r>
            <a:r>
              <a:rPr lang="cs-CZ" sz="2200" smtClean="0"/>
              <a:t>- (r. 1945) konec druhé světové války</a:t>
            </a:r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5. července </a:t>
            </a:r>
            <a:r>
              <a:rPr lang="cs-CZ" sz="2200" b="1" i="1" smtClean="0"/>
              <a:t>Den slovanských věrozvěstů Cyrila (Konstantina) a Metoděje </a:t>
            </a:r>
            <a:r>
              <a:rPr lang="cs-CZ" sz="2200" smtClean="0"/>
              <a:t>- (r. 863) příchod křesťanství a vzdělanosti na Velkou Moravu</a:t>
            </a:r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6. července </a:t>
            </a:r>
            <a:r>
              <a:rPr lang="cs-CZ" sz="2200" b="1" i="1" smtClean="0"/>
              <a:t>Den upálení mistra Jana Husa </a:t>
            </a:r>
            <a:r>
              <a:rPr lang="cs-CZ" sz="2200" smtClean="0"/>
              <a:t>(r. 1415) v Kostnici </a:t>
            </a:r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28. září </a:t>
            </a:r>
            <a:r>
              <a:rPr lang="cs-CZ" sz="2200" b="1" i="1" smtClean="0"/>
              <a:t>Den české státnosti </a:t>
            </a:r>
            <a:r>
              <a:rPr lang="cs-CZ" sz="2200" i="1" smtClean="0"/>
              <a:t>- </a:t>
            </a:r>
            <a:r>
              <a:rPr lang="cs-CZ" sz="2200" smtClean="0"/>
              <a:t>(r. 935) byl ve Staré Boleslavi zavražděn svým bratrem kníže Václav</a:t>
            </a:r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smtClean="0"/>
              <a:t> </a:t>
            </a:r>
            <a:r>
              <a:rPr lang="cs-CZ" sz="2200" b="1" smtClean="0"/>
              <a:t>28. října</a:t>
            </a:r>
            <a:r>
              <a:rPr lang="cs-CZ" sz="2200" smtClean="0"/>
              <a:t> </a:t>
            </a:r>
            <a:r>
              <a:rPr lang="cs-CZ" sz="2200" b="1" i="1" smtClean="0"/>
              <a:t>Den vzniku samostatného československého státu -</a:t>
            </a:r>
            <a:r>
              <a:rPr lang="cs-CZ" sz="2200" smtClean="0"/>
              <a:t> (r. 1918) vznik Československa</a:t>
            </a:r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endParaRPr lang="cs-CZ" sz="1100" smtClean="0"/>
          </a:p>
          <a:p>
            <a:pPr algn="just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200" b="1" smtClean="0"/>
              <a:t>17. listopadu</a:t>
            </a:r>
            <a:r>
              <a:rPr lang="cs-CZ" sz="2200" smtClean="0"/>
              <a:t> </a:t>
            </a:r>
            <a:r>
              <a:rPr lang="cs-CZ" sz="2200" b="1" i="1" smtClean="0"/>
              <a:t>Den boje za svobodu a demokracii - </a:t>
            </a:r>
            <a:r>
              <a:rPr lang="cs-CZ" sz="2200" smtClean="0"/>
              <a:t>(r. 1939) uzavření českých vysokých škol nacisty, (r. 1989) - studentské protesty, které spustily sametovou revoluci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5. července 863 přišli na Velkou Moravu dva vzdělaní věrozvěstové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85750" y="2071688"/>
            <a:ext cx="8572500" cy="785812"/>
          </a:xfrm>
          <a:prstGeom prst="rect">
            <a:avLst/>
          </a:prstGeom>
        </p:spPr>
        <p:txBody>
          <a:bodyPr anchor="ctr">
            <a:normAutofit fontScale="97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Jak se jmenovali? ………………………….. 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42938" y="3571875"/>
            <a:ext cx="3214687" cy="9286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Martin a Metoděj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14688" y="4929188"/>
            <a:ext cx="3214687" cy="92868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Cyril a Metoděj</a:t>
            </a: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5500688" y="3571875"/>
            <a:ext cx="3214687" cy="9286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Cyril a Václav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7188" y="6357938"/>
            <a:ext cx="6072187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doletí při kliknutí myší na vyhrazené místo.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2886E-6 L 0.20902 -0.495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" y="-2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Bef>
                <a:spcPts val="600"/>
              </a:spcBef>
              <a:spcAft>
                <a:spcPts val="0"/>
              </a:spcAft>
              <a:defRPr/>
            </a:pPr>
            <a:r>
              <a:rPr lang="cs-CZ" b="1" dirty="0" smtClean="0"/>
              <a:t>6. července 1415 byl upálen mistr</a:t>
            </a:r>
            <a:br>
              <a:rPr lang="cs-CZ" b="1" dirty="0" smtClean="0"/>
            </a:br>
            <a:r>
              <a:rPr lang="cs-CZ" b="1" dirty="0" smtClean="0"/>
              <a:t> Jan Hus</a:t>
            </a:r>
            <a:endParaRPr lang="cs-CZ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28625" y="2214563"/>
            <a:ext cx="8429625" cy="785812"/>
          </a:xfrm>
          <a:prstGeom prst="rect">
            <a:avLst/>
          </a:prstGeom>
        </p:spPr>
        <p:txBody>
          <a:bodyPr anchor="ctr">
            <a:normAutofit fontScale="6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Kde byl mistr Jan Hus upálen? v ………………………….. 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57188" y="6357938"/>
            <a:ext cx="6072187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doletí při kliknutí myší na vyhrazené místo.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  <p:sp>
        <p:nvSpPr>
          <p:cNvPr id="10" name="Mrak 9"/>
          <p:cNvSpPr/>
          <p:nvPr/>
        </p:nvSpPr>
        <p:spPr>
          <a:xfrm>
            <a:off x="785813" y="4357688"/>
            <a:ext cx="3286125" cy="1214437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Kostnici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Mrak 10">
            <a:hlinkClick r:id="rId2" action="ppaction://hlinksldjump"/>
          </p:cNvPr>
          <p:cNvSpPr/>
          <p:nvPr/>
        </p:nvSpPr>
        <p:spPr>
          <a:xfrm>
            <a:off x="5286375" y="5072063"/>
            <a:ext cx="3286125" cy="1214437"/>
          </a:xfrm>
          <a:prstGeom prst="cloud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Praze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Mrak 11">
            <a:hlinkClick r:id="rId2" action="ppaction://hlinksldjump"/>
          </p:cNvPr>
          <p:cNvSpPr/>
          <p:nvPr/>
        </p:nvSpPr>
        <p:spPr>
          <a:xfrm>
            <a:off x="4214813" y="3071813"/>
            <a:ext cx="3286125" cy="1214437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</a:rPr>
              <a:t>Mělníku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053 -0.04838 L 0.50209 -0.444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" y="-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274638"/>
            <a:ext cx="8429625" cy="622617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/>
              <a:t/>
            </a:r>
            <a:br>
              <a:rPr lang="cs-CZ" sz="8800" b="1" dirty="0" smtClean="0"/>
            </a:br>
            <a:r>
              <a:rPr lang="cs-CZ" sz="8800" b="1" dirty="0" smtClean="0"/>
              <a:t>Ostatní svátky</a:t>
            </a:r>
            <a:br>
              <a:rPr lang="cs-CZ" sz="8800" b="1" dirty="0" smtClean="0"/>
            </a:br>
            <a:r>
              <a:rPr lang="cs-CZ" sz="8800" b="1" dirty="0" smtClean="0"/>
              <a:t>České republiky</a:t>
            </a:r>
            <a:br>
              <a:rPr lang="cs-CZ" sz="8800" b="1" dirty="0" smtClean="0"/>
            </a:b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357188"/>
            <a:ext cx="8786812" cy="6143625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 rtlCol="0">
            <a:normAutofit lnSpcReduction="10000"/>
          </a:bodyPr>
          <a:lstStyle/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  <a:defRPr/>
            </a:pPr>
            <a:r>
              <a:rPr lang="cs-CZ" sz="2200" b="1" dirty="0" smtClean="0"/>
              <a:t>1. ledna </a:t>
            </a:r>
            <a:r>
              <a:rPr lang="cs-CZ" sz="2200" b="1" i="1" dirty="0" smtClean="0"/>
              <a:t>Nový rok - </a:t>
            </a:r>
            <a:r>
              <a:rPr lang="cs-CZ" sz="2400" dirty="0" smtClean="0"/>
              <a:t>je svátkem a oslavou začátku nového roku</a:t>
            </a:r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200" b="1" i="1" dirty="0" smtClean="0"/>
              <a:t>Velikonoční pondělí</a:t>
            </a:r>
            <a:r>
              <a:rPr lang="cs-CZ" sz="2200" dirty="0" smtClean="0"/>
              <a:t>  - </a:t>
            </a:r>
            <a:r>
              <a:rPr lang="cs-CZ" sz="2400" dirty="0" smtClean="0"/>
              <a:t>k Velikonočnímu pondělí se vážou tradice (pletení pomlázek, barvení vajíček aj.)</a:t>
            </a:r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200" b="1" dirty="0" smtClean="0"/>
              <a:t>1. května </a:t>
            </a:r>
            <a:r>
              <a:rPr lang="cs-CZ" sz="2200" b="1" i="1" dirty="0" smtClean="0"/>
              <a:t>Svátek práce - </a:t>
            </a:r>
            <a:r>
              <a:rPr lang="cs-CZ" sz="2400" dirty="0" smtClean="0"/>
              <a:t>(r. 1890) nebo </a:t>
            </a:r>
            <a:r>
              <a:rPr lang="cs-CZ" sz="2400" b="1" dirty="0" smtClean="0"/>
              <a:t>1. máj</a:t>
            </a:r>
            <a:r>
              <a:rPr lang="cs-CZ" sz="2400" dirty="0" smtClean="0"/>
              <a:t> je mezinárodní dělnický svátek</a:t>
            </a:r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200" b="1" dirty="0" smtClean="0"/>
              <a:t>24. prosince </a:t>
            </a:r>
            <a:r>
              <a:rPr lang="cs-CZ" sz="2200" dirty="0" smtClean="0"/>
              <a:t> </a:t>
            </a:r>
            <a:r>
              <a:rPr lang="cs-CZ" sz="2200" b="1" i="1" dirty="0" smtClean="0"/>
              <a:t>Štědrý den</a:t>
            </a:r>
            <a:r>
              <a:rPr lang="cs-CZ" sz="2200" dirty="0" smtClean="0"/>
              <a:t> - </a:t>
            </a:r>
            <a:r>
              <a:rPr lang="cs-CZ" sz="2400" dirty="0" smtClean="0"/>
              <a:t>je posledním dnem přípravy na vánoční svátky</a:t>
            </a:r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200" b="1" dirty="0" smtClean="0"/>
              <a:t>25. prosince </a:t>
            </a:r>
            <a:r>
              <a:rPr lang="cs-CZ" sz="2200" b="1" i="1" dirty="0" smtClean="0"/>
              <a:t>1. svátek vánoční</a:t>
            </a:r>
            <a:r>
              <a:rPr lang="cs-CZ" sz="2400" b="1" i="1" dirty="0" smtClean="0"/>
              <a:t> - </a:t>
            </a:r>
            <a:r>
              <a:rPr lang="cs-CZ" sz="2400" dirty="0" smtClean="0"/>
              <a:t>je oficiální název pro den Narození páně či Boží hod vánoční</a:t>
            </a:r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algn="just" fontAlgn="auto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200" b="1" dirty="0" smtClean="0"/>
              <a:t>26. prosince </a:t>
            </a:r>
            <a:r>
              <a:rPr lang="cs-CZ" sz="2200" b="1" i="1" dirty="0" smtClean="0"/>
              <a:t>2. svátek vánoční -</a:t>
            </a:r>
            <a:r>
              <a:rPr lang="cs-CZ" sz="2400" dirty="0" smtClean="0"/>
              <a:t> je ve znamení svatého Štěpána, který byl jedním z prvních mučedníků</a:t>
            </a:r>
            <a:endParaRPr lang="cs-CZ" sz="2200" dirty="0" smtClean="0"/>
          </a:p>
          <a:p>
            <a:pPr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 rtlCol="0">
            <a:normAutofit/>
          </a:bodyPr>
          <a:lstStyle/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význačný den připadá na 24. prosince?                         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den slavíme Nový rok?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svátek slavíme 1. května?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Kdy slaví svátek Štěpán?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15000" y="1714500"/>
            <a:ext cx="3071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ŠTĚDRÝ DEN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357938" y="3000375"/>
            <a:ext cx="2500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1. LEDNA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643563" y="4357688"/>
            <a:ext cx="3000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SVÁTEK PRÁCE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43563" y="5643563"/>
            <a:ext cx="3143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26. PROSINEC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 na otázky.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929188" y="928688"/>
            <a:ext cx="3857625" cy="863600"/>
          </a:xfrm>
          <a:prstGeom prst="rect">
            <a:avLst/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tx1"/>
                </a:solidFill>
              </a:rPr>
              <a:t>VELIKONOCE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5750" y="928688"/>
            <a:ext cx="3857625" cy="8636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tx1"/>
                </a:solidFill>
              </a:rPr>
              <a:t>VÁNOCE</a:t>
            </a:r>
            <a:endParaRPr lang="cs-CZ" sz="54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500563" y="765175"/>
            <a:ext cx="0" cy="33845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285750" y="142875"/>
            <a:ext cx="8501063" cy="584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pl-PL" sz="3200" b="1" dirty="0">
                <a:latin typeface="+mn-lt"/>
                <a:cs typeface="+mn-cs"/>
              </a:rPr>
              <a:t>Rozdělte obrázky na VÁNOCE, VELIKONOCE.</a:t>
            </a:r>
            <a:endParaRPr lang="cs-CZ" sz="3200" b="1" dirty="0">
              <a:latin typeface="+mn-lt"/>
              <a:cs typeface="+mn-cs"/>
            </a:endParaRPr>
          </a:p>
        </p:txBody>
      </p:sp>
      <p:pic>
        <p:nvPicPr>
          <p:cNvPr id="12295" name="Picture 2" descr="dovolená,koše,mašle,o&amp;rcaron;íznuté fotky,o&amp;rcaron;íznuté obrázky,oslavy,PNG,pr&amp;uring;hledné pozadí,stuhy,vají&amp;ccaron;ka,Velikonoce,velikono&amp;ccaron;ní košíky,velikono&amp;ccaron;ní vají&amp;ccaron;ka,velikono&amp;ccaron;ní vejce,zvláštní p&amp;rcaron;íle&amp;zcaron;itosti"/>
          <p:cNvPicPr>
            <a:picLocks noChangeAspect="1" noChangeArrowheads="1"/>
          </p:cNvPicPr>
          <p:nvPr/>
        </p:nvPicPr>
        <p:blipFill>
          <a:blip r:embed="rId2"/>
          <a:srcRect l="23077" t="18462" r="21538" b="19231"/>
          <a:stretch>
            <a:fillRect/>
          </a:stretch>
        </p:blipFill>
        <p:spPr bwMode="auto">
          <a:xfrm>
            <a:off x="428625" y="4929188"/>
            <a:ext cx="1357313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6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188" y="4714875"/>
            <a:ext cx="1643062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12" descr="Zobrazit podrobnosti"/>
          <p:cNvPicPr>
            <a:picLocks noChangeAspect="1" noChangeArrowheads="1"/>
          </p:cNvPicPr>
          <p:nvPr/>
        </p:nvPicPr>
        <p:blipFill>
          <a:blip r:embed="rId4"/>
          <a:srcRect t="19531" b="25781"/>
          <a:stretch>
            <a:fillRect/>
          </a:stretch>
        </p:blipFill>
        <p:spPr bwMode="auto">
          <a:xfrm>
            <a:off x="2857500" y="5643563"/>
            <a:ext cx="18288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6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0" y="4714875"/>
            <a:ext cx="15430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4" descr="Zobrazit podrobnosti"/>
          <p:cNvPicPr>
            <a:picLocks noChangeAspect="1" noChangeArrowheads="1"/>
          </p:cNvPicPr>
          <p:nvPr/>
        </p:nvPicPr>
        <p:blipFill>
          <a:blip r:embed="rId6"/>
          <a:srcRect l="15625" t="11719" r="14063" b="14063"/>
          <a:stretch>
            <a:fillRect/>
          </a:stretch>
        </p:blipFill>
        <p:spPr bwMode="auto">
          <a:xfrm>
            <a:off x="2000250" y="4143375"/>
            <a:ext cx="1285875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0" name="Picture 2" descr="C:\Users\Dada\AppData\Local\Microsoft\Windows\Temporary Internet Files\Content.IE5\WB4746PC\MP90042771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71938" y="4357688"/>
            <a:ext cx="1057275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274638"/>
            <a:ext cx="8429625" cy="622617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/>
              <a:t/>
            </a:r>
            <a:br>
              <a:rPr lang="cs-CZ" sz="8800" b="1" dirty="0" smtClean="0"/>
            </a:br>
            <a:r>
              <a:rPr lang="cs-CZ" sz="8800" b="1" dirty="0" smtClean="0"/>
              <a:t>Významné dny</a:t>
            </a:r>
            <a:br>
              <a:rPr lang="cs-CZ" sz="8800" b="1" dirty="0" smtClean="0"/>
            </a:br>
            <a:r>
              <a:rPr lang="cs-CZ" sz="8800" b="1" dirty="0" smtClean="0"/>
              <a:t>České republiky</a:t>
            </a:r>
            <a:br>
              <a:rPr lang="cs-CZ" sz="8800" b="1" dirty="0" smtClean="0"/>
            </a:b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214313" y="285750"/>
            <a:ext cx="8715375" cy="6429375"/>
          </a:xfrm>
        </p:spPr>
        <p:txBody>
          <a:bodyPr/>
          <a:lstStyle/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27. ledna Den památky obětí holocaustu a předcházení zločinům proti lidskosti -</a:t>
            </a:r>
            <a:r>
              <a:rPr lang="cs-CZ" sz="1800" smtClean="0"/>
              <a:t> (r. 1945) osvobození nacistického koncentračního a vyhlazovacího tábora Auschwitz-Birkenau)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8. března</a:t>
            </a:r>
            <a:r>
              <a:rPr lang="cs-CZ" sz="1800" smtClean="0"/>
              <a:t> </a:t>
            </a:r>
            <a:r>
              <a:rPr lang="cs-CZ" sz="1800" b="1" i="1" smtClean="0"/>
              <a:t>Mezinárodní den žen (MDŽ) - </a:t>
            </a:r>
            <a:r>
              <a:rPr lang="cs-CZ" sz="1800" smtClean="0"/>
              <a:t>je původem socialistický svátek oslavy žen a boje za jejich rovnoprávnost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12. března </a:t>
            </a:r>
            <a:r>
              <a:rPr lang="cs-CZ" sz="1800" b="1" i="1" smtClean="0"/>
              <a:t>Den přístupu České republiky k Severoatlantické smlouvě </a:t>
            </a:r>
            <a:r>
              <a:rPr lang="cs-CZ" sz="1800" i="1" smtClean="0"/>
              <a:t>(NATO)</a:t>
            </a:r>
            <a:r>
              <a:rPr lang="cs-CZ" sz="1800" smtClean="0"/>
              <a:t> (r.1999)</a:t>
            </a:r>
          </a:p>
          <a:p>
            <a:pPr algn="just">
              <a:buFont typeface="Arial" charset="0"/>
              <a:buNone/>
            </a:pPr>
            <a:endParaRPr lang="cs-CZ" sz="8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7. dubna </a:t>
            </a:r>
            <a:r>
              <a:rPr lang="cs-CZ" sz="1800" b="1" i="1" smtClean="0"/>
              <a:t>Den vzdělanosti - </a:t>
            </a:r>
            <a:r>
              <a:rPr lang="cs-CZ" sz="1800" smtClean="0"/>
              <a:t>(r. 1348) založení Univerzity Karlovy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5. května</a:t>
            </a:r>
            <a:r>
              <a:rPr lang="cs-CZ" sz="1800" smtClean="0"/>
              <a:t> </a:t>
            </a:r>
            <a:r>
              <a:rPr lang="cs-CZ" sz="1800" b="1" i="1" smtClean="0"/>
              <a:t>Květnové povstání českého lidu - </a:t>
            </a:r>
            <a:r>
              <a:rPr lang="cs-CZ" sz="1800" smtClean="0"/>
              <a:t>(r. 1945) bylo ozbrojené povstání českého lidu proti německým okupantům během druhé světové války na území Česka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15. května</a:t>
            </a:r>
            <a:r>
              <a:rPr lang="cs-CZ" sz="1800" smtClean="0"/>
              <a:t> </a:t>
            </a:r>
            <a:r>
              <a:rPr lang="cs-CZ" sz="1800" b="1" i="1" smtClean="0"/>
              <a:t>Den rodin - </a:t>
            </a:r>
            <a:r>
              <a:rPr lang="cs-CZ" sz="1800" smtClean="0"/>
              <a:t>rodina je důležitým faktorem základu celé společnosti a je velice důležitým prvkem pro výchovu budoucích generací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10. června </a:t>
            </a:r>
            <a:r>
              <a:rPr lang="cs-CZ" sz="1800" b="1" i="1" smtClean="0"/>
              <a:t>Vyhlazení obce Lidice</a:t>
            </a:r>
            <a:r>
              <a:rPr lang="cs-CZ" sz="1800" b="1" smtClean="0"/>
              <a:t> - </a:t>
            </a:r>
            <a:r>
              <a:rPr lang="cs-CZ" sz="1800" smtClean="0"/>
              <a:t>(r. 1942) násilná historická událost, pří níž došlo k vyhlazení značné části obyvatel české vsi Lidice německými nacistickými okupanty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27. června </a:t>
            </a:r>
            <a:r>
              <a:rPr lang="cs-CZ" sz="1800" b="1" i="1" smtClean="0"/>
              <a:t>Den památky obětí komunistického režimu</a:t>
            </a:r>
            <a:r>
              <a:rPr lang="cs-CZ" sz="1800" b="1" smtClean="0"/>
              <a:t> - </a:t>
            </a:r>
            <a:r>
              <a:rPr lang="cs-CZ" sz="1800" smtClean="0"/>
              <a:t>(r. 1950) poprava Milady Horákové</a:t>
            </a:r>
          </a:p>
          <a:p>
            <a:pPr algn="just">
              <a:buFont typeface="Arial" charset="0"/>
              <a:buNone/>
            </a:pPr>
            <a:endParaRPr lang="cs-CZ" sz="900" smtClean="0"/>
          </a:p>
          <a:p>
            <a:pPr algn="just">
              <a:buFont typeface="Wingdings" pitchFamily="2" charset="2"/>
              <a:buChar char="Ø"/>
            </a:pPr>
            <a:r>
              <a:rPr lang="cs-CZ" sz="1800" b="1" smtClean="0"/>
              <a:t>11. listopadu </a:t>
            </a:r>
            <a:r>
              <a:rPr lang="cs-CZ" sz="1800" b="1" i="1" smtClean="0"/>
              <a:t>Den válečných veteránů</a:t>
            </a:r>
            <a:r>
              <a:rPr lang="cs-CZ" sz="1800" b="1" smtClean="0"/>
              <a:t> - </a:t>
            </a:r>
            <a:r>
              <a:rPr lang="cs-CZ" sz="1800" smtClean="0"/>
              <a:t>(r. 1918) konec první světové války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285750" y="1484313"/>
            <a:ext cx="8501063" cy="48974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/>
              <a:t>Obrázky. </a:t>
            </a:r>
            <a:r>
              <a:rPr lang="cs-CZ" sz="2000" i="1" smtClean="0"/>
              <a:t>Office.com: Kliparty, fotografie a animace</a:t>
            </a:r>
            <a:r>
              <a:rPr lang="cs-CZ" sz="2000" smtClean="0"/>
              <a:t> [online]. [cit. 2013-08-24]. Dostupné z: http://office.microsoft.com/cs-cz/images/??Origin=EC790014051029&amp;CTT=6&amp;ver=12&amp;app=powerpnt.exe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Český státní svátek. </a:t>
            </a:r>
            <a:r>
              <a:rPr lang="cs-CZ" sz="2000" i="1" smtClean="0"/>
              <a:t>Wikipedie</a:t>
            </a:r>
            <a:r>
              <a:rPr lang="cs-CZ" sz="2000" smtClean="0"/>
              <a:t> [online]. 25.5.2013 [cit. 2013-08-24]. Dostupné z: http://cs.wikipedia.org/wiki/%C4%8Cesk%C3%BD_st%C3%A1tn%C3%AD_sv%C3%A1tek</a:t>
            </a:r>
          </a:p>
          <a:p>
            <a:pPr marL="0" indent="0">
              <a:buFont typeface="Arial" charset="0"/>
              <a:buNone/>
            </a:pPr>
            <a:endParaRPr lang="cs-CZ" sz="200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214563" y="1700213"/>
            <a:ext cx="4643437" cy="4608512"/>
          </a:xfrm>
          <a:prstGeom prst="smileyFace">
            <a:avLst>
              <a:gd name="adj" fmla="val -4653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2271713" y="620713"/>
            <a:ext cx="6192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850" y="5661025"/>
            <a:ext cx="1263650" cy="647700"/>
          </a:xfrm>
          <a:prstGeom prst="actionButtonBackPrevious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802</Words>
  <Application>Microsoft Office PowerPoint</Application>
  <PresentationFormat>Předvádění na obrazovce (4:3)</PresentationFormat>
  <Paragraphs>108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Calibri</vt:lpstr>
      <vt:lpstr>Arial</vt:lpstr>
      <vt:lpstr>Times New Roman</vt:lpstr>
      <vt:lpstr>Wingdings</vt:lpstr>
      <vt:lpstr>Motiv sady Office</vt:lpstr>
      <vt:lpstr>STÁTNÍ SVÁTKY A VÝZNAMNÉ DNY VY_32_INOVACE_1C_09 Číslo projektu: CZ.1.07/1.5.00/34.1056</vt:lpstr>
      <vt:lpstr>Snímek 2</vt:lpstr>
      <vt:lpstr>STÁTNÍ SVÁTKY A VÝZNAMNÉ DNY</vt:lpstr>
      <vt:lpstr> Státní svátky České republiky </vt:lpstr>
      <vt:lpstr>Snímek 5</vt:lpstr>
      <vt:lpstr>5. července 863 přišli na Velkou Moravu dva vzdělaní věrozvěstové</vt:lpstr>
      <vt:lpstr>6. července 1415 byl upálen mistr  Jan Hus</vt:lpstr>
      <vt:lpstr> Ostatní svátky České republiky </vt:lpstr>
      <vt:lpstr>Snímek 9</vt:lpstr>
      <vt:lpstr>Snímek 10</vt:lpstr>
      <vt:lpstr>Snímek 11</vt:lpstr>
      <vt:lpstr> Významné dny České republiky 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14</cp:revision>
  <dcterms:created xsi:type="dcterms:W3CDTF">2013-08-24T10:18:27Z</dcterms:created>
  <dcterms:modified xsi:type="dcterms:W3CDTF">2013-12-08T19:03:58Z</dcterms:modified>
</cp:coreProperties>
</file>