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501E5-FB38-4930-9E27-7BB0F3BCC651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D344B-0B3E-4E65-AB3B-CC973B535D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6EB41-297A-453A-8080-7C6182F8383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5E6F8-01ED-4346-8751-8C5ACCC61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B284E-BE3A-49A8-8D4C-B8F721265CA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DFC79-F043-4726-BDBC-C454BFC92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F9FDA-3006-43E3-9ACA-263467785B0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87ACC-E72E-4F04-81EB-A392E759B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559A2-432B-451A-9CFE-5E20F50509C7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766BC-95A0-4F3B-97EF-152763B9D0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66DF0-8606-422D-A2C3-0AE2B5CDE76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9DB6F-566A-4462-B3AB-3B98F7847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C681D-8F27-4FC3-9A32-073A17144D6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EC8B5-DDBA-4F29-B54E-DBD9909D34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64735-7843-427A-9BA7-937AF7C139E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3013E-F9F8-46C1-9E82-8ED3C79B7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C2867-7DD7-4CD0-8468-3F949B233A0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2DDCB2-D4E1-450F-A044-BFF372622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8E264-587D-41C2-BEDD-6BF582C0D2C0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BA0F9-59C7-423E-84F7-2BA0D9754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4E97E5-BB92-4383-A433-20B0548CD2AF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76963-ED1A-4EAD-88BC-B03FF2D93D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1963B1-427D-4981-BE42-53430D944ACC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5001A9-732A-4780-B72F-0F16D368A9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pn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ČESKÁ REPUBLIKA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VY_32_INOVACE_1C_10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Sada 3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Rodinná a Občanská výchova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357188"/>
          <a:ext cx="8280400" cy="6036286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18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Tento výukový materiál slouží jako úvod do učiva o České republice. Žáci se seznámí se základními údaji o České republice. Prohlédnou si doplňující fotografie. Seznámí se s polohou České republiky a sousedními státy. Následují podrobné informace o státních symbolech (státní vlajka, státní znak, státní barvy, …).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V průběhu prezentace si žáci ověří získané poznatky na doplňujících otázkách - správná odpověď se objeví při kliknutí myši. Na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závěr si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žáci vyluští křížovku – zde pracují perem (rukopisné poznámky v rámci nového softwaru Microsoft (2010).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Délka trvání výuky pomocí tohoto materiálu je 30 minut.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42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Srpen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1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</a:t>
                      </a:r>
                      <a:r>
                        <a:rPr lang="cs-CZ" sz="1400" dirty="0" smtClean="0"/>
                        <a:t>PAS, MP, kombinované postižení (MP v kombinaci se zdravotním znevýhodněním, MP v kombinaci </a:t>
                      </a:r>
                      <a:r>
                        <a:rPr lang="cs-CZ" sz="1400" smtClean="0"/>
                        <a:t>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5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latin typeface="+mn-lt"/>
                        </a:rPr>
                        <a:t>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49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/>
                        <a:t>Žák (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dirty="0" smtClean="0"/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Praktická škola jednoletá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ČESKÁ REPUBLIKA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143500"/>
          </a:xfrm>
        </p:spPr>
        <p:txBody>
          <a:bodyPr rtlCol="0">
            <a:normAutofit/>
          </a:bodyPr>
          <a:lstStyle/>
          <a:p>
            <a:pPr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Česká republika (zkráceně ČR) je </a:t>
            </a:r>
            <a:r>
              <a:rPr lang="cs-CZ" sz="2800" b="1" dirty="0" smtClean="0"/>
              <a:t>vnitrozemský stát ležící ve Střední Evropě</a:t>
            </a:r>
            <a:r>
              <a:rPr lang="cs-CZ" sz="2800" dirty="0" smtClean="0"/>
              <a:t>.</a:t>
            </a:r>
          </a:p>
          <a:p>
            <a:pPr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indent="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Rozloha ČR</a:t>
            </a:r>
            <a:r>
              <a:rPr lang="cs-CZ" sz="2800" dirty="0" smtClean="0"/>
              <a:t> - </a:t>
            </a:r>
            <a:r>
              <a:rPr lang="pl-PL" sz="2800" dirty="0" smtClean="0"/>
              <a:t>78 867 km² z toho 2 % vodní plochy</a:t>
            </a:r>
            <a:endParaRPr lang="cs-CZ" sz="2800" dirty="0" smtClean="0"/>
          </a:p>
          <a:p>
            <a:pPr indent="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Státní zřízení </a:t>
            </a:r>
            <a:r>
              <a:rPr lang="cs-CZ" sz="2800" dirty="0" smtClean="0"/>
              <a:t>-</a:t>
            </a:r>
            <a:r>
              <a:rPr lang="cs-CZ" sz="2800" b="1" dirty="0" smtClean="0"/>
              <a:t> </a:t>
            </a:r>
            <a:r>
              <a:rPr lang="cs-CZ" sz="2800" dirty="0" smtClean="0"/>
              <a:t>parlamentní republika</a:t>
            </a:r>
          </a:p>
          <a:p>
            <a:pPr indent="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Hlavní město </a:t>
            </a:r>
            <a:r>
              <a:rPr lang="cs-CZ" sz="2800" dirty="0" smtClean="0"/>
              <a:t>- Praha</a:t>
            </a:r>
          </a:p>
          <a:p>
            <a:pPr indent="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Počet obyvatel </a:t>
            </a:r>
            <a:r>
              <a:rPr lang="cs-CZ" sz="2800" dirty="0" smtClean="0"/>
              <a:t>- </a:t>
            </a:r>
            <a:r>
              <a:rPr lang="nl-NL" sz="2800" dirty="0" smtClean="0"/>
              <a:t>10 505 445</a:t>
            </a:r>
            <a:r>
              <a:rPr lang="cs-CZ" sz="2800" dirty="0" smtClean="0"/>
              <a:t> (</a:t>
            </a:r>
            <a:r>
              <a:rPr lang="nl-NL" sz="2800" dirty="0" smtClean="0"/>
              <a:t>1. leden 2012)</a:t>
            </a:r>
            <a:endParaRPr lang="cs-CZ" sz="2800" dirty="0" smtClean="0"/>
          </a:p>
          <a:p>
            <a:pPr indent="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Jazyk</a:t>
            </a:r>
            <a:r>
              <a:rPr lang="cs-CZ" sz="2800" dirty="0" smtClean="0"/>
              <a:t> - čeština</a:t>
            </a:r>
          </a:p>
          <a:p>
            <a:pPr indent="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Měnová jednotka</a:t>
            </a:r>
            <a:r>
              <a:rPr lang="cs-CZ" sz="2800" dirty="0" smtClean="0"/>
              <a:t> - koruna česká (CZK)</a:t>
            </a:r>
          </a:p>
          <a:p>
            <a:pPr indent="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Hlavou státu </a:t>
            </a:r>
            <a:r>
              <a:rPr lang="cs-CZ" sz="2800" dirty="0" smtClean="0"/>
              <a:t>– prezident republiky</a:t>
            </a:r>
          </a:p>
          <a:p>
            <a:pPr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285750" y="428625"/>
            <a:ext cx="3857625" cy="1143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atin typeface="+mj-lt"/>
                <a:ea typeface="+mj-ea"/>
                <a:cs typeface="+mj-cs"/>
              </a:rPr>
              <a:t>Praha</a:t>
            </a:r>
          </a:p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j-lt"/>
                <a:ea typeface="+mj-ea"/>
                <a:cs typeface="+mj-cs"/>
              </a:rPr>
              <a:t>hlavní město ČR</a:t>
            </a:r>
          </a:p>
        </p:txBody>
      </p:sp>
      <p:pic>
        <p:nvPicPr>
          <p:cNvPr id="5124" name="Picture 2" descr="&amp;Ccaron;eská Republika, Lidé, Socha, Národní Muzeum, Prah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3" y="2214563"/>
            <a:ext cx="2500312" cy="375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4" descr="Praha, Lampy, Podrobnosti, Ulice, Místa, Histori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5" y="3238500"/>
            <a:ext cx="5072063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10" descr="Most, &amp;Rcaron;eka, Voda, Prah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5" y="428625"/>
            <a:ext cx="3825875" cy="252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147" name="Picture 2" descr="Ješt&amp;ecaron;d, Vysíla&amp;ccaron;, Rozhledna, Telekomunikace, Antén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1357313"/>
            <a:ext cx="3786188" cy="504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 descr="Lipno, Rozhledna, V Korunách Strom&amp;uring;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0" y="214313"/>
            <a:ext cx="3738563" cy="280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500063" y="285750"/>
            <a:ext cx="3686175" cy="5826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algn="ctr" eaLnBrk="0" hangingPunct="0">
              <a:defRPr/>
            </a:pPr>
            <a:r>
              <a:rPr lang="cs-CZ" sz="2800" b="1" dirty="0">
                <a:latin typeface="+mj-lt"/>
                <a:ea typeface="+mj-ea"/>
                <a:cs typeface="+mj-cs"/>
              </a:rPr>
              <a:t>ČESKÁ REPUBLIKA</a:t>
            </a:r>
          </a:p>
        </p:txBody>
      </p:sp>
      <p:sp>
        <p:nvSpPr>
          <p:cNvPr id="6150" name="TextovéPole 8"/>
          <p:cNvSpPr txBox="1">
            <a:spLocks noChangeArrowheads="1"/>
          </p:cNvSpPr>
          <p:nvPr/>
        </p:nvSpPr>
        <p:spPr bwMode="auto">
          <a:xfrm>
            <a:off x="2571750" y="1500188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JEŠTĚD</a:t>
            </a:r>
          </a:p>
        </p:txBody>
      </p:sp>
      <p:sp>
        <p:nvSpPr>
          <p:cNvPr id="6151" name="TextovéPole 9"/>
          <p:cNvSpPr txBox="1">
            <a:spLocks noChangeArrowheads="1"/>
          </p:cNvSpPr>
          <p:nvPr/>
        </p:nvSpPr>
        <p:spPr bwMode="auto">
          <a:xfrm>
            <a:off x="6929438" y="214313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LIPNO</a:t>
            </a:r>
          </a:p>
        </p:txBody>
      </p:sp>
      <p:pic>
        <p:nvPicPr>
          <p:cNvPr id="6152" name="Picture 6" descr="Karlštejn, Ulice, Praha, Hrad, Pohled, Cestovního Ruchu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3106738"/>
            <a:ext cx="4429125" cy="332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3" name="TextovéPole 11"/>
          <p:cNvSpPr txBox="1">
            <a:spLocks noChangeArrowheads="1"/>
          </p:cNvSpPr>
          <p:nvPr/>
        </p:nvSpPr>
        <p:spPr bwMode="auto">
          <a:xfrm>
            <a:off x="7215188" y="3214688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KARLŠTEJN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POLOHA ČESKÉ REPUBLIKY</a:t>
            </a:r>
            <a:endParaRPr lang="cs-CZ" b="1" dirty="0"/>
          </a:p>
        </p:txBody>
      </p:sp>
      <p:pic>
        <p:nvPicPr>
          <p:cNvPr id="7172" name="Picture 2" descr="Czechia - outline map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25" y="2714625"/>
            <a:ext cx="5500688" cy="321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85750" y="1643063"/>
            <a:ext cx="5357813" cy="35401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atin typeface="+mn-lt"/>
                <a:cs typeface="+mn-cs"/>
              </a:rPr>
              <a:t>Česká republika sousedí se 4 státy.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latin typeface="+mn-lt"/>
              <a:cs typeface="+mn-cs"/>
            </a:endParaRP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latin typeface="+mn-lt"/>
                <a:cs typeface="+mn-cs"/>
              </a:rPr>
              <a:t>Německem (DE)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latin typeface="+mn-lt"/>
                <a:cs typeface="+mn-cs"/>
              </a:rPr>
              <a:t>Polskem (PL)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latin typeface="+mn-lt"/>
                <a:cs typeface="+mn-cs"/>
              </a:rPr>
              <a:t>Slovenskem (SK)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latin typeface="+mn-lt"/>
                <a:cs typeface="+mn-cs"/>
              </a:rPr>
              <a:t>Rakouskem (AR)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50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STÁTNÍ SYMBOLY ČESKÉ REPUBLIKY</a:t>
            </a:r>
            <a:endParaRPr lang="cs-CZ" b="1" dirty="0"/>
          </a:p>
        </p:txBody>
      </p:sp>
      <p:sp>
        <p:nvSpPr>
          <p:cNvPr id="8196" name="Zástupný symbol pro obsah 4"/>
          <p:cNvSpPr>
            <a:spLocks noGrp="1"/>
          </p:cNvSpPr>
          <p:nvPr>
            <p:ph idx="1"/>
          </p:nvPr>
        </p:nvSpPr>
        <p:spPr>
          <a:xfrm>
            <a:off x="428625" y="1500188"/>
            <a:ext cx="8429625" cy="51435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smtClean="0"/>
              <a:t>Každá země má svá poznávací znamení - </a:t>
            </a:r>
            <a:r>
              <a:rPr lang="cs-CZ" sz="2800" b="1" smtClean="0"/>
              <a:t>státní symboly</a:t>
            </a:r>
            <a:r>
              <a:rPr lang="cs-CZ" sz="2800" smtClean="0"/>
              <a:t>.</a:t>
            </a:r>
          </a:p>
          <a:p>
            <a:pPr>
              <a:buFont typeface="Arial" charset="0"/>
              <a:buNone/>
            </a:pPr>
            <a:r>
              <a:rPr lang="cs-CZ" sz="2800" smtClean="0"/>
              <a:t>Symboly České republiky jsou: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       </a:t>
            </a:r>
            <a:r>
              <a:rPr lang="cs-CZ" sz="2800" b="1" smtClean="0"/>
              <a:t>Státní vlajka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       Velký státní znak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       Malý státní znak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       Státní barvy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       Vlajka prezidenta republiky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       Státní pečeť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       Česká státní hymna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9219" name="Picture 4" descr="Soubor:Flag of the Czech Republic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2357438"/>
            <a:ext cx="5929313" cy="3949700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28625" y="357188"/>
            <a:ext cx="8229600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Státní vlajka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Státní znak</a:t>
            </a:r>
            <a:endParaRPr lang="cs-CZ" b="1" dirty="0"/>
          </a:p>
        </p:txBody>
      </p:sp>
      <p:sp>
        <p:nvSpPr>
          <p:cNvPr id="10244" name="Zástupný symbol pro obsah 2"/>
          <p:cNvSpPr>
            <a:spLocks noGrp="1"/>
          </p:cNvSpPr>
          <p:nvPr>
            <p:ph idx="1"/>
          </p:nvPr>
        </p:nvSpPr>
        <p:spPr>
          <a:xfrm>
            <a:off x="428625" y="1571625"/>
            <a:ext cx="8229600" cy="1614488"/>
          </a:xfrm>
        </p:spPr>
        <p:txBody>
          <a:bodyPr/>
          <a:lstStyle/>
          <a:p>
            <a:pPr indent="0">
              <a:buFont typeface="Arial" charset="0"/>
              <a:buNone/>
            </a:pPr>
            <a:r>
              <a:rPr lang="cs-CZ" smtClean="0"/>
              <a:t>Česká republika používá od roku 1990 dva státní znaky, jimiž jsou </a:t>
            </a:r>
            <a:r>
              <a:rPr lang="cs-CZ" b="1" smtClean="0"/>
              <a:t>malý státní znak </a:t>
            </a:r>
            <a:r>
              <a:rPr lang="cs-CZ" smtClean="0"/>
              <a:t>a </a:t>
            </a:r>
            <a:r>
              <a:rPr lang="cs-CZ" b="1" smtClean="0"/>
              <a:t>velký státní znak</a:t>
            </a:r>
            <a:r>
              <a:rPr lang="cs-CZ" smtClean="0"/>
              <a:t>.</a:t>
            </a:r>
          </a:p>
        </p:txBody>
      </p:sp>
      <p:pic>
        <p:nvPicPr>
          <p:cNvPr id="10245" name="Picture 4" descr="Soubor:Coat of arms of the Czech Republic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75" y="3786188"/>
            <a:ext cx="2257425" cy="270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6" descr="Soubor:Small coat of arms of the Czech Republic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25" y="3857625"/>
            <a:ext cx="2220913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7" name="TextovéPole 8"/>
          <p:cNvSpPr txBox="1">
            <a:spLocks noChangeArrowheads="1"/>
          </p:cNvSpPr>
          <p:nvPr/>
        </p:nvSpPr>
        <p:spPr bwMode="auto">
          <a:xfrm>
            <a:off x="5214938" y="3214688"/>
            <a:ext cx="2428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velký státní znak</a:t>
            </a:r>
          </a:p>
        </p:txBody>
      </p:sp>
      <p:sp>
        <p:nvSpPr>
          <p:cNvPr id="10248" name="TextovéPole 9"/>
          <p:cNvSpPr txBox="1">
            <a:spLocks noChangeArrowheads="1"/>
          </p:cNvSpPr>
          <p:nvPr/>
        </p:nvSpPr>
        <p:spPr bwMode="auto">
          <a:xfrm>
            <a:off x="928688" y="3286125"/>
            <a:ext cx="2428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malý státní znak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Státní barvy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14550"/>
          </a:xfrm>
        </p:spPr>
        <p:txBody>
          <a:bodyPr rtlCol="0">
            <a:normAutofit/>
          </a:bodyPr>
          <a:lstStyle/>
          <a:p>
            <a:pPr marL="32400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Státní barvy jsou jeden ze státních symbolů České republiky. </a:t>
            </a:r>
          </a:p>
          <a:p>
            <a:pPr marL="32400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Jsou to </a:t>
            </a:r>
            <a:r>
              <a:rPr lang="cs-CZ" b="1" dirty="0" smtClean="0"/>
              <a:t>bílá, červená a modrá </a:t>
            </a:r>
            <a:r>
              <a:rPr lang="cs-CZ" dirty="0" smtClean="0"/>
              <a:t>v uvedeném pořadí a nazývají se </a:t>
            </a:r>
            <a:r>
              <a:rPr lang="cs-CZ" b="1" dirty="0" smtClean="0"/>
              <a:t>trikolóra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1269" name="Picture 2" descr="Soubor:Tricolour of the Czech Republic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071938"/>
            <a:ext cx="6381750" cy="23939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Vlajka prezidenta republiky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72050" cy="5257800"/>
          </a:xfrm>
        </p:spPr>
        <p:txBody>
          <a:bodyPr rtlCol="0">
            <a:normAutofit/>
          </a:bodyPr>
          <a:lstStyle/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Vlajka prezidenta České republiky</a:t>
            </a:r>
            <a:r>
              <a:rPr lang="cs-CZ" sz="2800" dirty="0" smtClean="0"/>
              <a:t> nebo také </a:t>
            </a:r>
            <a:r>
              <a:rPr lang="cs-CZ" sz="2800" b="1" i="1" dirty="0" smtClean="0"/>
              <a:t>Standarta prezidenta ČR</a:t>
            </a:r>
            <a:endParaRPr lang="cs-CZ" sz="2800" b="1" dirty="0" smtClean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Vlajku prezidenta republiky lze užít k označení: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sídla prezidenta republiky  v době jeho přítomnosti v České republice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dopravního prostředku používaného prezidentem republiky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2293" name="Picture 2" descr="Soubor:Flag of the president of the Czech Republic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25" y="2357438"/>
            <a:ext cx="3286125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Státní pečeť</a:t>
            </a:r>
            <a:endParaRPr lang="cs-CZ" b="1" dirty="0"/>
          </a:p>
        </p:txBody>
      </p:sp>
      <p:sp>
        <p:nvSpPr>
          <p:cNvPr id="13316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50"/>
            <a:ext cx="4972050" cy="4643438"/>
          </a:xfrm>
        </p:spPr>
        <p:txBody>
          <a:bodyPr/>
          <a:lstStyle/>
          <a:p>
            <a:pPr marL="0" indent="0">
              <a:spcBef>
                <a:spcPts val="600"/>
              </a:spcBef>
              <a:buFont typeface="Arial" charset="0"/>
              <a:buNone/>
            </a:pPr>
            <a:r>
              <a:rPr lang="cs-CZ" smtClean="0"/>
              <a:t>Státní pečeť České republiky tvoří </a:t>
            </a:r>
            <a:r>
              <a:rPr lang="cs-CZ" b="1" smtClean="0"/>
              <a:t>velký státní znak podložený lipovými ratolestmi </a:t>
            </a:r>
            <a:r>
              <a:rPr lang="cs-CZ" smtClean="0"/>
              <a:t>po stranách, kolem něhož je opis </a:t>
            </a:r>
          </a:p>
          <a:p>
            <a:pPr marL="0" indent="0">
              <a:spcBef>
                <a:spcPts val="600"/>
              </a:spcBef>
              <a:buFont typeface="Arial" charset="0"/>
              <a:buNone/>
            </a:pPr>
            <a:r>
              <a:rPr lang="cs-CZ" b="1" smtClean="0"/>
              <a:t>"ČESKÁ REPUBLIKA"</a:t>
            </a:r>
            <a:r>
              <a:rPr lang="cs-CZ" smtClean="0"/>
              <a:t>.</a:t>
            </a:r>
          </a:p>
        </p:txBody>
      </p:sp>
      <p:pic>
        <p:nvPicPr>
          <p:cNvPr id="13317" name="Picture 2" descr="Soubor:Seal of the Czech Republic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63" y="2214563"/>
            <a:ext cx="3071812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Česká státní hymna</a:t>
            </a:r>
            <a:endParaRPr lang="cs-CZ" b="1" dirty="0"/>
          </a:p>
        </p:txBody>
      </p:sp>
      <p:sp>
        <p:nvSpPr>
          <p:cNvPr id="14340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6000"/>
            <a:ext cx="4114800" cy="4357688"/>
          </a:xfrm>
        </p:spPr>
        <p:txBody>
          <a:bodyPr/>
          <a:lstStyle/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Text hymny: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endParaRPr lang="cs-CZ" sz="2000" smtClean="0"/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sz="2400" smtClean="0"/>
              <a:t>„Kde domov můj,</a:t>
            </a:r>
            <a:br>
              <a:rPr lang="cs-CZ" sz="2400" smtClean="0"/>
            </a:br>
            <a:r>
              <a:rPr lang="cs-CZ" sz="2400" smtClean="0"/>
              <a:t>kde domov můj.</a:t>
            </a:r>
            <a:br>
              <a:rPr lang="cs-CZ" sz="2400" smtClean="0"/>
            </a:br>
            <a:r>
              <a:rPr lang="cs-CZ" sz="2400" smtClean="0"/>
              <a:t>Voda hučí po lučinách,</a:t>
            </a:r>
            <a:br>
              <a:rPr lang="cs-CZ" sz="2400" smtClean="0"/>
            </a:br>
            <a:r>
              <a:rPr lang="cs-CZ" sz="2400" smtClean="0"/>
              <a:t>bory šumí po skalinách,</a:t>
            </a:r>
            <a:br>
              <a:rPr lang="cs-CZ" sz="2400" smtClean="0"/>
            </a:br>
            <a:r>
              <a:rPr lang="cs-CZ" sz="2400" smtClean="0"/>
              <a:t>v sadě skví se jara květ,</a:t>
            </a:r>
            <a:br>
              <a:rPr lang="cs-CZ" sz="2400" smtClean="0"/>
            </a:br>
            <a:r>
              <a:rPr lang="cs-CZ" sz="2400" smtClean="0"/>
              <a:t>zemský ráj to na pohled!</a:t>
            </a:r>
            <a:br>
              <a:rPr lang="cs-CZ" sz="2400" smtClean="0"/>
            </a:br>
            <a:r>
              <a:rPr lang="cs-CZ" sz="2400" smtClean="0"/>
              <a:t>A to je ta krásná země,</a:t>
            </a:r>
            <a:br>
              <a:rPr lang="cs-CZ" sz="2400" smtClean="0"/>
            </a:br>
            <a:r>
              <a:rPr lang="cs-CZ" sz="2400" smtClean="0"/>
              <a:t>země česká, domov můj,</a:t>
            </a:r>
            <a:br>
              <a:rPr lang="cs-CZ" sz="2400" smtClean="0"/>
            </a:br>
            <a:r>
              <a:rPr lang="cs-CZ" sz="2400" smtClean="0"/>
              <a:t>země česká, domov můj!“</a:t>
            </a:r>
          </a:p>
        </p:txBody>
      </p:sp>
      <p:pic>
        <p:nvPicPr>
          <p:cNvPr id="14341" name="Picture 2" descr="Soubor:Skroup-Anthe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5" y="2857500"/>
            <a:ext cx="4532313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TextovéPole 6"/>
          <p:cNvSpPr txBox="1">
            <a:spLocks noChangeArrowheads="1"/>
          </p:cNvSpPr>
          <p:nvPr/>
        </p:nvSpPr>
        <p:spPr bwMode="auto">
          <a:xfrm>
            <a:off x="500063" y="1428750"/>
            <a:ext cx="81438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Česká státní hymna je</a:t>
            </a:r>
            <a:r>
              <a:rPr lang="cs-CZ" sz="2400" i="1">
                <a:latin typeface="Calibri" pitchFamily="34" charset="0"/>
              </a:rPr>
              <a:t> </a:t>
            </a:r>
            <a:r>
              <a:rPr lang="cs-CZ" sz="2400" b="1" i="1">
                <a:latin typeface="Calibri" pitchFamily="34" charset="0"/>
              </a:rPr>
              <a:t>Kde domov můj.</a:t>
            </a:r>
            <a:r>
              <a:rPr lang="cs-CZ" sz="2400">
                <a:latin typeface="Calibri" pitchFamily="34" charset="0"/>
              </a:rPr>
              <a:t> </a:t>
            </a:r>
          </a:p>
          <a:p>
            <a:r>
              <a:rPr lang="cs-CZ" sz="2400">
                <a:latin typeface="Calibri" pitchFamily="34" charset="0"/>
              </a:rPr>
              <a:t>Text k písni složil Josef Kajetán Tyl, hudbu složil František Škroup.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000125"/>
            <a:ext cx="8715375" cy="5357813"/>
          </a:xfrm>
        </p:spPr>
        <p:txBody>
          <a:bodyPr rtlCol="0">
            <a:normAutofit/>
          </a:bodyPr>
          <a:lstStyle/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Jaké je hlavní město České republiky?                         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Kdo stojí v čele státu?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Jaké barvy má státní vlajka?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Vyjmenujte státy sousedící s Českou republikou?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215188" y="1714500"/>
            <a:ext cx="1714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PRAHA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500813" y="3000375"/>
            <a:ext cx="2428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PREZIDENT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86125" y="4357688"/>
            <a:ext cx="5857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BÍLOU, ČERVENOU</a:t>
            </a:r>
            <a:r>
              <a:rPr lang="cs-CZ" sz="3200" b="1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>
                <a:latin typeface="Calibri" pitchFamily="34" charset="0"/>
                <a:cs typeface="Times New Roman" pitchFamily="18" charset="0"/>
              </a:rPr>
              <a:t>MODROU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785938" y="5643563"/>
            <a:ext cx="7358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  <a:cs typeface="Times New Roman" pitchFamily="18" charset="0"/>
              </a:rPr>
              <a:t>NĚMECKO, POLSKO, SLOVENSKO, RAKOUSKO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Odpovězte</a:t>
            </a:r>
            <a:r>
              <a:rPr lang="cs-CZ" sz="4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na otázky.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7188" y="6357938"/>
            <a:ext cx="6858000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Správná odpověď se objeví při kliknutí myši.</a:t>
            </a:r>
            <a:endParaRPr lang="cs-CZ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50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OSTATNÍ STÁTNÍ SYMBOLY</a:t>
            </a:r>
            <a:endParaRPr lang="cs-CZ" b="1" dirty="0"/>
          </a:p>
        </p:txBody>
      </p:sp>
      <p:sp>
        <p:nvSpPr>
          <p:cNvPr id="16388" name="Zástupný symbol pro obsah 4"/>
          <p:cNvSpPr>
            <a:spLocks noGrp="1"/>
          </p:cNvSpPr>
          <p:nvPr>
            <p:ph idx="1"/>
          </p:nvPr>
        </p:nvSpPr>
        <p:spPr>
          <a:xfrm>
            <a:off x="428625" y="1500188"/>
            <a:ext cx="8429625" cy="5143500"/>
          </a:xfrm>
        </p:spPr>
        <p:txBody>
          <a:bodyPr/>
          <a:lstStyle/>
          <a:p>
            <a:pPr marL="107950" indent="0">
              <a:buFont typeface="Arial" charset="0"/>
              <a:buNone/>
            </a:pPr>
            <a:endParaRPr lang="cs-CZ" sz="2800" smtClean="0"/>
          </a:p>
          <a:p>
            <a:pPr marL="107950" indent="0">
              <a:buFont typeface="Arial" charset="0"/>
              <a:buNone/>
            </a:pPr>
            <a:r>
              <a:rPr lang="cs-CZ" sz="2800" smtClean="0"/>
              <a:t>Tradiční symboly českého státu, které nejsou zakotveny v ústavě:</a:t>
            </a:r>
          </a:p>
          <a:p>
            <a:pPr marL="107950" indent="0">
              <a:buFont typeface="Arial" charset="0"/>
              <a:buNone/>
            </a:pPr>
            <a:endParaRPr lang="cs-CZ" sz="900" smtClean="0"/>
          </a:p>
          <a:p>
            <a:pPr marL="107950" indent="0">
              <a:buFont typeface="Arial" charset="0"/>
              <a:buNone/>
            </a:pPr>
            <a:r>
              <a:rPr lang="cs-CZ" sz="2800" smtClean="0"/>
              <a:t>            </a:t>
            </a:r>
            <a:r>
              <a:rPr lang="cs-CZ" sz="2800" b="1" smtClean="0"/>
              <a:t>České korunovační klenoty</a:t>
            </a:r>
          </a:p>
          <a:p>
            <a:pPr marL="107950" indent="0">
              <a:buFont typeface="Arial" charset="0"/>
              <a:buNone/>
            </a:pPr>
            <a:r>
              <a:rPr lang="cs-CZ" sz="2800" b="1" smtClean="0"/>
              <a:t>            Národní strom – lípa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České korunovační klenoty</a:t>
            </a:r>
            <a:endParaRPr lang="cs-CZ" b="1" dirty="0"/>
          </a:p>
        </p:txBody>
      </p:sp>
      <p:sp>
        <p:nvSpPr>
          <p:cNvPr id="17412" name="Zástupný symbol pro obsah 2"/>
          <p:cNvSpPr>
            <a:spLocks noGrp="1"/>
          </p:cNvSpPr>
          <p:nvPr>
            <p:ph idx="1"/>
          </p:nvPr>
        </p:nvSpPr>
        <p:spPr>
          <a:xfrm>
            <a:off x="500063" y="1428750"/>
            <a:ext cx="8215312" cy="2571750"/>
          </a:xfrm>
        </p:spPr>
        <p:txBody>
          <a:bodyPr/>
          <a:lstStyle/>
          <a:p>
            <a:pPr marL="0" indent="0" algn="just">
              <a:spcBef>
                <a:spcPct val="0"/>
              </a:spcBef>
              <a:buFont typeface="Arial" charset="0"/>
              <a:buNone/>
            </a:pPr>
            <a:r>
              <a:rPr lang="cs-CZ" sz="2600" b="1" smtClean="0"/>
              <a:t>České korunovační klenoty </a:t>
            </a:r>
            <a:r>
              <a:rPr lang="cs-CZ" sz="2600" smtClean="0"/>
              <a:t>jsou ze sbírky </a:t>
            </a:r>
            <a:r>
              <a:rPr lang="cs-CZ" sz="2600" b="1" smtClean="0"/>
              <a:t>Svatovítského pokladu </a:t>
            </a:r>
            <a:r>
              <a:rPr lang="cs-CZ" sz="2600" smtClean="0"/>
              <a:t>a sloužily jako odznaky (insignie) vlády a moci českých králů. 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sz="2600" b="1" smtClean="0"/>
              <a:t>Udělovaly se při korunovaci.</a:t>
            </a:r>
          </a:p>
          <a:p>
            <a:pPr marL="0" indent="0" algn="just">
              <a:spcBef>
                <a:spcPct val="0"/>
              </a:spcBef>
              <a:buFont typeface="Arial" charset="0"/>
              <a:buNone/>
            </a:pPr>
            <a:r>
              <a:rPr lang="cs-CZ" sz="2600" smtClean="0"/>
              <a:t>Souprava zahrnuje </a:t>
            </a:r>
            <a:r>
              <a:rPr lang="cs-CZ" sz="2600" b="1" smtClean="0"/>
              <a:t>Svatováclavskou korunu, královské žezlo, královské jablko.</a:t>
            </a:r>
            <a:endParaRPr lang="cs-CZ" sz="2600" smtClean="0"/>
          </a:p>
          <a:p>
            <a:pPr marL="0" indent="0">
              <a:spcBef>
                <a:spcPct val="0"/>
              </a:spcBef>
              <a:buFont typeface="Arial" charset="0"/>
              <a:buNone/>
            </a:pPr>
            <a:endParaRPr lang="cs-CZ" smtClean="0"/>
          </a:p>
        </p:txBody>
      </p:sp>
      <p:pic>
        <p:nvPicPr>
          <p:cNvPr id="17413" name="Picture 4" descr="http://vlast.cz/soubory/nahrane/klenot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8" y="3429000"/>
            <a:ext cx="4892675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Národní strom – lípa</a:t>
            </a:r>
            <a:endParaRPr lang="cs-CZ" b="1" dirty="0"/>
          </a:p>
        </p:txBody>
      </p:sp>
      <p:sp>
        <p:nvSpPr>
          <p:cNvPr id="18436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38"/>
            <a:ext cx="4972050" cy="4857750"/>
          </a:xfrm>
        </p:spPr>
        <p:txBody>
          <a:bodyPr/>
          <a:lstStyle/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Lípa Srdčitá </a:t>
            </a:r>
            <a:r>
              <a:rPr lang="cs-CZ" smtClean="0"/>
              <a:t>je považována  jako symbol slovanské pospolitosti či jako 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český národní strom</a:t>
            </a:r>
            <a:r>
              <a:rPr lang="cs-CZ" smtClean="0"/>
              <a:t>.</a:t>
            </a:r>
          </a:p>
        </p:txBody>
      </p:sp>
      <p:pic>
        <p:nvPicPr>
          <p:cNvPr id="18437" name="Picture 4" descr="http://vlast.cz/soubory/nahrane/narodni_stro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428875"/>
            <a:ext cx="4000500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Tlačítko akce: Vlastní 6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179388" y="0"/>
            <a:ext cx="25209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Křížovka</a:t>
            </a:r>
          </a:p>
        </p:txBody>
      </p:sp>
      <p:sp>
        <p:nvSpPr>
          <p:cNvPr id="19460" name="TextovéPole 9"/>
          <p:cNvSpPr txBox="1">
            <a:spLocks noChangeArrowheads="1"/>
          </p:cNvSpPr>
          <p:nvPr/>
        </p:nvSpPr>
        <p:spPr bwMode="auto">
          <a:xfrm>
            <a:off x="395288" y="5229225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Tajenka:</a:t>
            </a:r>
          </a:p>
        </p:txBody>
      </p:sp>
      <p:sp>
        <p:nvSpPr>
          <p:cNvPr id="115" name="Šipka doleva 114"/>
          <p:cNvSpPr/>
          <p:nvPr/>
        </p:nvSpPr>
        <p:spPr>
          <a:xfrm>
            <a:off x="4714875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grpSp>
        <p:nvGrpSpPr>
          <p:cNvPr id="19462" name="Skupina 58"/>
          <p:cNvGrpSpPr>
            <a:grpSpLocks/>
          </p:cNvGrpSpPr>
          <p:nvPr/>
        </p:nvGrpSpPr>
        <p:grpSpPr bwMode="auto">
          <a:xfrm>
            <a:off x="3143250" y="357188"/>
            <a:ext cx="5715000" cy="4087812"/>
            <a:chOff x="2786050" y="1214422"/>
            <a:chExt cx="5715040" cy="4088153"/>
          </a:xfrm>
        </p:grpSpPr>
        <p:sp>
          <p:nvSpPr>
            <p:cNvPr id="19485" name="Obdélník 6"/>
            <p:cNvSpPr>
              <a:spLocks noChangeArrowheads="1"/>
            </p:cNvSpPr>
            <p:nvPr/>
          </p:nvSpPr>
          <p:spPr bwMode="auto">
            <a:xfrm>
              <a:off x="3286116" y="4714884"/>
              <a:ext cx="655564" cy="587691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7.</a:t>
              </a:r>
            </a:p>
          </p:txBody>
        </p:sp>
        <p:sp>
          <p:nvSpPr>
            <p:cNvPr id="19486" name="Obdélník 6"/>
            <p:cNvSpPr>
              <a:spLocks noChangeArrowheads="1"/>
            </p:cNvSpPr>
            <p:nvPr/>
          </p:nvSpPr>
          <p:spPr bwMode="auto">
            <a:xfrm>
              <a:off x="3286116" y="4143380"/>
              <a:ext cx="655564" cy="587691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6.</a:t>
              </a:r>
            </a:p>
          </p:txBody>
        </p:sp>
        <p:sp>
          <p:nvSpPr>
            <p:cNvPr id="19487" name="Obdélník 6"/>
            <p:cNvSpPr>
              <a:spLocks noChangeArrowheads="1"/>
            </p:cNvSpPr>
            <p:nvPr/>
          </p:nvSpPr>
          <p:spPr bwMode="auto">
            <a:xfrm>
              <a:off x="4500562" y="1214422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1.</a:t>
              </a:r>
            </a:p>
          </p:txBody>
        </p:sp>
        <p:sp>
          <p:nvSpPr>
            <p:cNvPr id="19488" name="Obdélník 6"/>
            <p:cNvSpPr>
              <a:spLocks noChangeArrowheads="1"/>
            </p:cNvSpPr>
            <p:nvPr/>
          </p:nvSpPr>
          <p:spPr bwMode="auto">
            <a:xfrm>
              <a:off x="3929058" y="1857364"/>
              <a:ext cx="653503" cy="58584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2.</a:t>
              </a:r>
            </a:p>
          </p:txBody>
        </p:sp>
        <p:sp>
          <p:nvSpPr>
            <p:cNvPr id="19489" name="Obdélník 6"/>
            <p:cNvSpPr>
              <a:spLocks noChangeArrowheads="1"/>
            </p:cNvSpPr>
            <p:nvPr/>
          </p:nvSpPr>
          <p:spPr bwMode="auto">
            <a:xfrm>
              <a:off x="3929058" y="2428868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3.</a:t>
              </a:r>
            </a:p>
          </p:txBody>
        </p:sp>
        <p:sp>
          <p:nvSpPr>
            <p:cNvPr id="19490" name="Obdélník 6"/>
            <p:cNvSpPr>
              <a:spLocks noChangeArrowheads="1"/>
            </p:cNvSpPr>
            <p:nvPr/>
          </p:nvSpPr>
          <p:spPr bwMode="auto">
            <a:xfrm>
              <a:off x="4500562" y="2928934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4.</a:t>
              </a:r>
            </a:p>
          </p:txBody>
        </p:sp>
        <p:sp>
          <p:nvSpPr>
            <p:cNvPr id="19491" name="Obdélník 6"/>
            <p:cNvSpPr>
              <a:spLocks noChangeArrowheads="1"/>
            </p:cNvSpPr>
            <p:nvPr/>
          </p:nvSpPr>
          <p:spPr bwMode="auto">
            <a:xfrm>
              <a:off x="2786050" y="3571876"/>
              <a:ext cx="655564" cy="587691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5.</a:t>
              </a:r>
            </a:p>
          </p:txBody>
        </p:sp>
        <p:sp>
          <p:nvSpPr>
            <p:cNvPr id="99" name="Obdélník 98"/>
            <p:cNvSpPr>
              <a:spLocks noChangeArrowheads="1"/>
            </p:cNvSpPr>
            <p:nvPr/>
          </p:nvSpPr>
          <p:spPr bwMode="auto">
            <a:xfrm>
              <a:off x="5072066" y="1285865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00" name="Obdélník 99"/>
            <p:cNvSpPr>
              <a:spLocks noChangeArrowheads="1"/>
            </p:cNvSpPr>
            <p:nvPr/>
          </p:nvSpPr>
          <p:spPr bwMode="auto">
            <a:xfrm>
              <a:off x="5072066" y="1857413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01" name="Obdélník 100"/>
            <p:cNvSpPr>
              <a:spLocks noChangeArrowheads="1"/>
            </p:cNvSpPr>
            <p:nvPr/>
          </p:nvSpPr>
          <p:spPr bwMode="auto">
            <a:xfrm>
              <a:off x="5072066" y="2428960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02" name="Obdélník 101"/>
            <p:cNvSpPr>
              <a:spLocks noChangeArrowheads="1"/>
            </p:cNvSpPr>
            <p:nvPr/>
          </p:nvSpPr>
          <p:spPr bwMode="auto">
            <a:xfrm>
              <a:off x="5072066" y="3572056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03" name="Obdélník 102"/>
            <p:cNvSpPr>
              <a:spLocks noChangeArrowheads="1"/>
            </p:cNvSpPr>
            <p:nvPr/>
          </p:nvSpPr>
          <p:spPr bwMode="auto">
            <a:xfrm>
              <a:off x="5072066" y="3000508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9497" name="Obdélník 103"/>
            <p:cNvSpPr>
              <a:spLocks noChangeArrowheads="1"/>
            </p:cNvSpPr>
            <p:nvPr/>
          </p:nvSpPr>
          <p:spPr bwMode="auto">
            <a:xfrm>
              <a:off x="5643570" y="128586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498" name="Obdélník 104"/>
            <p:cNvSpPr>
              <a:spLocks noChangeArrowheads="1"/>
            </p:cNvSpPr>
            <p:nvPr/>
          </p:nvSpPr>
          <p:spPr bwMode="auto">
            <a:xfrm>
              <a:off x="6215074" y="128586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499" name="Obdélník 105"/>
            <p:cNvSpPr>
              <a:spLocks noChangeArrowheads="1"/>
            </p:cNvSpPr>
            <p:nvPr/>
          </p:nvSpPr>
          <p:spPr bwMode="auto">
            <a:xfrm>
              <a:off x="6786578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0" name="Obdélník 106"/>
            <p:cNvSpPr>
              <a:spLocks noChangeArrowheads="1"/>
            </p:cNvSpPr>
            <p:nvPr/>
          </p:nvSpPr>
          <p:spPr bwMode="auto">
            <a:xfrm>
              <a:off x="5643570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1" name="Obdélník 107"/>
            <p:cNvSpPr>
              <a:spLocks noChangeArrowheads="1"/>
            </p:cNvSpPr>
            <p:nvPr/>
          </p:nvSpPr>
          <p:spPr bwMode="auto">
            <a:xfrm>
              <a:off x="6215074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2" name="Obdélník 108"/>
            <p:cNvSpPr>
              <a:spLocks noChangeArrowheads="1"/>
            </p:cNvSpPr>
            <p:nvPr/>
          </p:nvSpPr>
          <p:spPr bwMode="auto">
            <a:xfrm>
              <a:off x="4500562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3" name="Obdélník 115"/>
            <p:cNvSpPr>
              <a:spLocks noChangeArrowheads="1"/>
            </p:cNvSpPr>
            <p:nvPr/>
          </p:nvSpPr>
          <p:spPr bwMode="auto">
            <a:xfrm>
              <a:off x="6215074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4" name="Obdélník 116"/>
            <p:cNvSpPr>
              <a:spLocks noChangeArrowheads="1"/>
            </p:cNvSpPr>
            <p:nvPr/>
          </p:nvSpPr>
          <p:spPr bwMode="auto">
            <a:xfrm>
              <a:off x="5643570" y="357187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5" name="Obdélník 117"/>
            <p:cNvSpPr>
              <a:spLocks noChangeArrowheads="1"/>
            </p:cNvSpPr>
            <p:nvPr/>
          </p:nvSpPr>
          <p:spPr bwMode="auto">
            <a:xfrm>
              <a:off x="3357554" y="357187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6" name="Obdélník 118"/>
            <p:cNvSpPr>
              <a:spLocks noChangeArrowheads="1"/>
            </p:cNvSpPr>
            <p:nvPr/>
          </p:nvSpPr>
          <p:spPr bwMode="auto">
            <a:xfrm>
              <a:off x="3929058" y="357187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7" name="Obdélník 119"/>
            <p:cNvSpPr>
              <a:spLocks noChangeArrowheads="1"/>
            </p:cNvSpPr>
            <p:nvPr/>
          </p:nvSpPr>
          <p:spPr bwMode="auto">
            <a:xfrm>
              <a:off x="4500562" y="357187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8" name="Obdélník 120"/>
            <p:cNvSpPr>
              <a:spLocks noChangeArrowheads="1"/>
            </p:cNvSpPr>
            <p:nvPr/>
          </p:nvSpPr>
          <p:spPr bwMode="auto">
            <a:xfrm>
              <a:off x="5643570" y="300037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09" name="Obdélník 121"/>
            <p:cNvSpPr>
              <a:spLocks noChangeArrowheads="1"/>
            </p:cNvSpPr>
            <p:nvPr/>
          </p:nvSpPr>
          <p:spPr bwMode="auto">
            <a:xfrm>
              <a:off x="5643570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10" name="Obdélník 122"/>
            <p:cNvSpPr>
              <a:spLocks noChangeArrowheads="1"/>
            </p:cNvSpPr>
            <p:nvPr/>
          </p:nvSpPr>
          <p:spPr bwMode="auto">
            <a:xfrm>
              <a:off x="7929586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11" name="Obdélník 123"/>
            <p:cNvSpPr>
              <a:spLocks noChangeArrowheads="1"/>
            </p:cNvSpPr>
            <p:nvPr/>
          </p:nvSpPr>
          <p:spPr bwMode="auto">
            <a:xfrm>
              <a:off x="3929058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12" name="Obdélník 124"/>
            <p:cNvSpPr>
              <a:spLocks noChangeArrowheads="1"/>
            </p:cNvSpPr>
            <p:nvPr/>
          </p:nvSpPr>
          <p:spPr bwMode="auto">
            <a:xfrm>
              <a:off x="4500562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13" name="Obdélník 125"/>
            <p:cNvSpPr>
              <a:spLocks noChangeArrowheads="1"/>
            </p:cNvSpPr>
            <p:nvPr/>
          </p:nvSpPr>
          <p:spPr bwMode="auto">
            <a:xfrm>
              <a:off x="7358082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14" name="Obdélník 126"/>
            <p:cNvSpPr>
              <a:spLocks noChangeArrowheads="1"/>
            </p:cNvSpPr>
            <p:nvPr/>
          </p:nvSpPr>
          <p:spPr bwMode="auto">
            <a:xfrm>
              <a:off x="6215074" y="300037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15" name="Obdélník 127"/>
            <p:cNvSpPr>
              <a:spLocks noChangeArrowheads="1"/>
            </p:cNvSpPr>
            <p:nvPr/>
          </p:nvSpPr>
          <p:spPr bwMode="auto">
            <a:xfrm>
              <a:off x="6786578" y="300037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16" name="Obdélník 128"/>
            <p:cNvSpPr>
              <a:spLocks noChangeArrowheads="1"/>
            </p:cNvSpPr>
            <p:nvPr/>
          </p:nvSpPr>
          <p:spPr bwMode="auto">
            <a:xfrm>
              <a:off x="6786578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17" name="Obdélník 129"/>
            <p:cNvSpPr>
              <a:spLocks noChangeArrowheads="1"/>
            </p:cNvSpPr>
            <p:nvPr/>
          </p:nvSpPr>
          <p:spPr bwMode="auto">
            <a:xfrm>
              <a:off x="7358082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31" name="Obdélník 130"/>
            <p:cNvSpPr>
              <a:spLocks noChangeArrowheads="1"/>
            </p:cNvSpPr>
            <p:nvPr/>
          </p:nvSpPr>
          <p:spPr bwMode="auto">
            <a:xfrm>
              <a:off x="5072066" y="4143603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32" name="Obdélník 131"/>
            <p:cNvSpPr>
              <a:spLocks noChangeArrowheads="1"/>
            </p:cNvSpPr>
            <p:nvPr/>
          </p:nvSpPr>
          <p:spPr bwMode="auto">
            <a:xfrm>
              <a:off x="5072066" y="4715151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9520" name="Obdélník 132"/>
            <p:cNvSpPr>
              <a:spLocks noChangeArrowheads="1"/>
            </p:cNvSpPr>
            <p:nvPr/>
          </p:nvSpPr>
          <p:spPr bwMode="auto">
            <a:xfrm>
              <a:off x="7358082" y="128586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21" name="Obdélník 133"/>
            <p:cNvSpPr>
              <a:spLocks noChangeArrowheads="1"/>
            </p:cNvSpPr>
            <p:nvPr/>
          </p:nvSpPr>
          <p:spPr bwMode="auto">
            <a:xfrm>
              <a:off x="6786578" y="128586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22" name="Obdélník 134"/>
            <p:cNvSpPr>
              <a:spLocks noChangeArrowheads="1"/>
            </p:cNvSpPr>
            <p:nvPr/>
          </p:nvSpPr>
          <p:spPr bwMode="auto">
            <a:xfrm>
              <a:off x="7358082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23" name="Obdélník 135"/>
            <p:cNvSpPr>
              <a:spLocks noChangeArrowheads="1"/>
            </p:cNvSpPr>
            <p:nvPr/>
          </p:nvSpPr>
          <p:spPr bwMode="auto">
            <a:xfrm>
              <a:off x="6786578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24" name="Obdélník 136"/>
            <p:cNvSpPr>
              <a:spLocks noChangeArrowheads="1"/>
            </p:cNvSpPr>
            <p:nvPr/>
          </p:nvSpPr>
          <p:spPr bwMode="auto">
            <a:xfrm>
              <a:off x="6215074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25" name="Obdélník 137"/>
            <p:cNvSpPr>
              <a:spLocks noChangeArrowheads="1"/>
            </p:cNvSpPr>
            <p:nvPr/>
          </p:nvSpPr>
          <p:spPr bwMode="auto">
            <a:xfrm>
              <a:off x="5643570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26" name="Obdélník 138"/>
            <p:cNvSpPr>
              <a:spLocks noChangeArrowheads="1"/>
            </p:cNvSpPr>
            <p:nvPr/>
          </p:nvSpPr>
          <p:spPr bwMode="auto">
            <a:xfrm>
              <a:off x="4500562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27" name="Obdélník 139"/>
            <p:cNvSpPr>
              <a:spLocks noChangeArrowheads="1"/>
            </p:cNvSpPr>
            <p:nvPr/>
          </p:nvSpPr>
          <p:spPr bwMode="auto">
            <a:xfrm>
              <a:off x="5643570" y="414338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28" name="Obdélník 140"/>
            <p:cNvSpPr>
              <a:spLocks noChangeArrowheads="1"/>
            </p:cNvSpPr>
            <p:nvPr/>
          </p:nvSpPr>
          <p:spPr bwMode="auto">
            <a:xfrm>
              <a:off x="3929058" y="414338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19529" name="Obdélník 141"/>
            <p:cNvSpPr>
              <a:spLocks noChangeArrowheads="1"/>
            </p:cNvSpPr>
            <p:nvPr/>
          </p:nvSpPr>
          <p:spPr bwMode="auto">
            <a:xfrm>
              <a:off x="4500562" y="414338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</p:grpSp>
      <p:grpSp>
        <p:nvGrpSpPr>
          <p:cNvPr id="3" name="Skupina 142"/>
          <p:cNvGrpSpPr/>
          <p:nvPr/>
        </p:nvGrpSpPr>
        <p:grpSpPr>
          <a:xfrm>
            <a:off x="500034" y="6000768"/>
            <a:ext cx="4021959" cy="609950"/>
            <a:chOff x="642910" y="5786454"/>
            <a:chExt cx="4021959" cy="609950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144" name="Obdélník 143"/>
            <p:cNvSpPr>
              <a:spLocks noChangeArrowheads="1"/>
            </p:cNvSpPr>
            <p:nvPr/>
          </p:nvSpPr>
          <p:spPr bwMode="auto">
            <a:xfrm>
              <a:off x="642910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45" name="Obdélník 144"/>
            <p:cNvSpPr>
              <a:spLocks noChangeArrowheads="1"/>
            </p:cNvSpPr>
            <p:nvPr/>
          </p:nvSpPr>
          <p:spPr bwMode="auto">
            <a:xfrm>
              <a:off x="1214414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46" name="Obdélník 145"/>
            <p:cNvSpPr>
              <a:spLocks noChangeArrowheads="1"/>
            </p:cNvSpPr>
            <p:nvPr/>
          </p:nvSpPr>
          <p:spPr bwMode="auto">
            <a:xfrm>
              <a:off x="2357422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47" name="Obdélník 146"/>
            <p:cNvSpPr>
              <a:spLocks noChangeArrowheads="1"/>
            </p:cNvSpPr>
            <p:nvPr/>
          </p:nvSpPr>
          <p:spPr bwMode="auto">
            <a:xfrm>
              <a:off x="1785918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48" name="Obdélník 147"/>
            <p:cNvSpPr>
              <a:spLocks noChangeArrowheads="1"/>
            </p:cNvSpPr>
            <p:nvPr/>
          </p:nvSpPr>
          <p:spPr bwMode="auto">
            <a:xfrm>
              <a:off x="2928926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49" name="Obdélník 148"/>
            <p:cNvSpPr>
              <a:spLocks noChangeArrowheads="1"/>
            </p:cNvSpPr>
            <p:nvPr/>
          </p:nvSpPr>
          <p:spPr bwMode="auto">
            <a:xfrm>
              <a:off x="3500430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50" name="Obdélník 149"/>
            <p:cNvSpPr>
              <a:spLocks noChangeArrowheads="1"/>
            </p:cNvSpPr>
            <p:nvPr/>
          </p:nvSpPr>
          <p:spPr bwMode="auto">
            <a:xfrm>
              <a:off x="4071934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</p:grpSp>
      <p:grpSp>
        <p:nvGrpSpPr>
          <p:cNvPr id="19464" name="Skupina 150"/>
          <p:cNvGrpSpPr>
            <a:grpSpLocks/>
          </p:cNvGrpSpPr>
          <p:nvPr/>
        </p:nvGrpSpPr>
        <p:grpSpPr bwMode="auto">
          <a:xfrm>
            <a:off x="2214563" y="4000500"/>
            <a:ext cx="1500187" cy="1428750"/>
            <a:chOff x="2571736" y="0"/>
            <a:chExt cx="1500198" cy="1428760"/>
          </a:xfrm>
        </p:grpSpPr>
        <p:pic>
          <p:nvPicPr>
            <p:cNvPr id="19483" name="Picture 2" descr="Strom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643174" y="0"/>
              <a:ext cx="1428760" cy="14287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84" name="Obdélník 6"/>
            <p:cNvSpPr>
              <a:spLocks noChangeArrowheads="1"/>
            </p:cNvSpPr>
            <p:nvPr/>
          </p:nvSpPr>
          <p:spPr bwMode="auto">
            <a:xfrm>
              <a:off x="2571736" y="714356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5.</a:t>
              </a:r>
            </a:p>
          </p:txBody>
        </p:sp>
      </p:grpSp>
      <p:grpSp>
        <p:nvGrpSpPr>
          <p:cNvPr id="19465" name="Skupina 155"/>
          <p:cNvGrpSpPr>
            <a:grpSpLocks/>
          </p:cNvGrpSpPr>
          <p:nvPr/>
        </p:nvGrpSpPr>
        <p:grpSpPr bwMode="auto">
          <a:xfrm>
            <a:off x="500063" y="857250"/>
            <a:ext cx="641350" cy="928688"/>
            <a:chOff x="179388" y="857232"/>
            <a:chExt cx="642112" cy="928684"/>
          </a:xfrm>
        </p:grpSpPr>
        <p:sp>
          <p:nvSpPr>
            <p:cNvPr id="19481" name="Obdélník 6"/>
            <p:cNvSpPr>
              <a:spLocks noChangeArrowheads="1"/>
            </p:cNvSpPr>
            <p:nvPr/>
          </p:nvSpPr>
          <p:spPr bwMode="auto">
            <a:xfrm>
              <a:off x="179388" y="909638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4.</a:t>
              </a:r>
            </a:p>
          </p:txBody>
        </p:sp>
        <p:pic>
          <p:nvPicPr>
            <p:cNvPr id="19482" name="Picture 2" descr="&amp;Ccaron;tvr&amp;tcaron;ová Nota, Hudba, Poznámka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57158" y="857232"/>
              <a:ext cx="464342" cy="9286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9466" name="Skupina 156"/>
          <p:cNvGrpSpPr>
            <a:grpSpLocks/>
          </p:cNvGrpSpPr>
          <p:nvPr/>
        </p:nvGrpSpPr>
        <p:grpSpPr bwMode="auto">
          <a:xfrm>
            <a:off x="7429500" y="5286375"/>
            <a:ext cx="1428750" cy="1257300"/>
            <a:chOff x="7072330" y="5072074"/>
            <a:chExt cx="1328734" cy="1114420"/>
          </a:xfrm>
        </p:grpSpPr>
        <p:pic>
          <p:nvPicPr>
            <p:cNvPr id="19479" name="Picture 4" descr="Zobrazit podrobnosti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86644" y="5072074"/>
              <a:ext cx="1114420" cy="11144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80" name="Obdélník 6"/>
            <p:cNvSpPr>
              <a:spLocks noChangeArrowheads="1"/>
            </p:cNvSpPr>
            <p:nvPr/>
          </p:nvSpPr>
          <p:spPr bwMode="auto">
            <a:xfrm>
              <a:off x="7072330" y="5214950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3.</a:t>
              </a:r>
            </a:p>
          </p:txBody>
        </p:sp>
      </p:grpSp>
      <p:grpSp>
        <p:nvGrpSpPr>
          <p:cNvPr id="19467" name="Skupina 158"/>
          <p:cNvGrpSpPr>
            <a:grpSpLocks/>
          </p:cNvGrpSpPr>
          <p:nvPr/>
        </p:nvGrpSpPr>
        <p:grpSpPr bwMode="auto">
          <a:xfrm>
            <a:off x="1000125" y="2143125"/>
            <a:ext cx="1854200" cy="949325"/>
            <a:chOff x="285720" y="3714752"/>
            <a:chExt cx="1854574" cy="950037"/>
          </a:xfrm>
        </p:grpSpPr>
        <p:sp>
          <p:nvSpPr>
            <p:cNvPr id="19477" name="Obdélník 6"/>
            <p:cNvSpPr>
              <a:spLocks noChangeArrowheads="1"/>
            </p:cNvSpPr>
            <p:nvPr/>
          </p:nvSpPr>
          <p:spPr bwMode="auto">
            <a:xfrm>
              <a:off x="285720" y="3922721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2.</a:t>
              </a:r>
            </a:p>
          </p:txBody>
        </p:sp>
        <p:pic>
          <p:nvPicPr>
            <p:cNvPr id="19478" name="Picture 4" descr="Soubor:Flag of the Czech Republic.sv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714348" y="3714752"/>
              <a:ext cx="1425946" cy="950037"/>
            </a:xfrm>
            <a:prstGeom prst="rect">
              <a:avLst/>
            </a:prstGeom>
            <a:noFill/>
            <a:ln w="3175">
              <a:solidFill>
                <a:schemeClr val="tx1"/>
              </a:solidFill>
              <a:miter lim="800000"/>
              <a:headEnd/>
              <a:tailEnd/>
            </a:ln>
          </p:spPr>
        </p:pic>
      </p:grpSp>
      <p:grpSp>
        <p:nvGrpSpPr>
          <p:cNvPr id="19468" name="Skupina 159"/>
          <p:cNvGrpSpPr>
            <a:grpSpLocks/>
          </p:cNvGrpSpPr>
          <p:nvPr/>
        </p:nvGrpSpPr>
        <p:grpSpPr bwMode="auto">
          <a:xfrm>
            <a:off x="4857750" y="4572000"/>
            <a:ext cx="2071688" cy="1071563"/>
            <a:chOff x="4857752" y="4572008"/>
            <a:chExt cx="2071702" cy="1071570"/>
          </a:xfrm>
        </p:grpSpPr>
        <p:sp>
          <p:nvSpPr>
            <p:cNvPr id="19475" name="Obdélník 6"/>
            <p:cNvSpPr>
              <a:spLocks noChangeArrowheads="1"/>
            </p:cNvSpPr>
            <p:nvPr/>
          </p:nvSpPr>
          <p:spPr bwMode="auto">
            <a:xfrm>
              <a:off x="4857752" y="4862519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1.</a:t>
              </a:r>
            </a:p>
          </p:txBody>
        </p:sp>
        <p:pic>
          <p:nvPicPr>
            <p:cNvPr id="19476" name="Picture 6" descr="Otev&amp;rcaron;ená kniha"/>
            <p:cNvPicPr>
              <a:picLocks noChangeAspect="1" noChangeArrowheads="1"/>
            </p:cNvPicPr>
            <p:nvPr/>
          </p:nvPicPr>
          <p:blipFill>
            <a:blip r:embed="rId6"/>
            <a:srcRect t="15456" b="16364"/>
            <a:stretch>
              <a:fillRect/>
            </a:stretch>
          </p:blipFill>
          <p:spPr bwMode="auto">
            <a:xfrm>
              <a:off x="5357818" y="4572008"/>
              <a:ext cx="1571636" cy="10715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9469" name="Skupina 161"/>
          <p:cNvGrpSpPr>
            <a:grpSpLocks/>
          </p:cNvGrpSpPr>
          <p:nvPr/>
        </p:nvGrpSpPr>
        <p:grpSpPr bwMode="auto">
          <a:xfrm>
            <a:off x="357188" y="3571875"/>
            <a:ext cx="1471612" cy="1328738"/>
            <a:chOff x="928662" y="4000504"/>
            <a:chExt cx="1471610" cy="1328734"/>
          </a:xfrm>
        </p:grpSpPr>
        <p:pic>
          <p:nvPicPr>
            <p:cNvPr id="19473" name="Picture 8" descr="Turistická bota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1142976" y="4071942"/>
              <a:ext cx="1257296" cy="125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74" name="Obdélník 6"/>
            <p:cNvSpPr>
              <a:spLocks noChangeArrowheads="1"/>
            </p:cNvSpPr>
            <p:nvPr/>
          </p:nvSpPr>
          <p:spPr bwMode="auto">
            <a:xfrm>
              <a:off x="928662" y="4000504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6.</a:t>
              </a:r>
            </a:p>
          </p:txBody>
        </p:sp>
      </p:grpSp>
      <p:grpSp>
        <p:nvGrpSpPr>
          <p:cNvPr id="19470" name="Skupina 80"/>
          <p:cNvGrpSpPr>
            <a:grpSpLocks/>
          </p:cNvGrpSpPr>
          <p:nvPr/>
        </p:nvGrpSpPr>
        <p:grpSpPr bwMode="auto">
          <a:xfrm>
            <a:off x="2571750" y="214313"/>
            <a:ext cx="1757363" cy="1757362"/>
            <a:chOff x="2857488" y="285728"/>
            <a:chExt cx="1757362" cy="1757362"/>
          </a:xfrm>
        </p:grpSpPr>
        <p:pic>
          <p:nvPicPr>
            <p:cNvPr id="19471" name="Picture 10" descr="Zobrazit podrobnosti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2857488" y="285728"/>
              <a:ext cx="1757362" cy="1757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72" name="Obdélník 6"/>
            <p:cNvSpPr>
              <a:spLocks noChangeArrowheads="1"/>
            </p:cNvSpPr>
            <p:nvPr/>
          </p:nvSpPr>
          <p:spPr bwMode="auto">
            <a:xfrm>
              <a:off x="2928926" y="1142984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7.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lačítko akce: Vlastní 4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ŘEŠENÍ </a:t>
            </a:r>
          </a:p>
        </p:txBody>
      </p:sp>
      <p:sp>
        <p:nvSpPr>
          <p:cNvPr id="20484" name="TextovéPole 9"/>
          <p:cNvSpPr txBox="1">
            <a:spLocks noChangeArrowheads="1"/>
          </p:cNvSpPr>
          <p:nvPr/>
        </p:nvSpPr>
        <p:spPr bwMode="auto">
          <a:xfrm>
            <a:off x="468313" y="4797425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341438"/>
            <a:ext cx="2352675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0486" name="Skupina 43"/>
          <p:cNvGrpSpPr>
            <a:grpSpLocks/>
          </p:cNvGrpSpPr>
          <p:nvPr/>
        </p:nvGrpSpPr>
        <p:grpSpPr bwMode="auto">
          <a:xfrm>
            <a:off x="3143250" y="500063"/>
            <a:ext cx="5715000" cy="4087812"/>
            <a:chOff x="2786050" y="1214422"/>
            <a:chExt cx="5715040" cy="4088153"/>
          </a:xfrm>
        </p:grpSpPr>
        <p:sp>
          <p:nvSpPr>
            <p:cNvPr id="20488" name="Obdélník 6"/>
            <p:cNvSpPr>
              <a:spLocks noChangeArrowheads="1"/>
            </p:cNvSpPr>
            <p:nvPr/>
          </p:nvSpPr>
          <p:spPr bwMode="auto">
            <a:xfrm>
              <a:off x="3286116" y="4714884"/>
              <a:ext cx="655564" cy="587691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7.</a:t>
              </a:r>
            </a:p>
          </p:txBody>
        </p:sp>
        <p:sp>
          <p:nvSpPr>
            <p:cNvPr id="20489" name="Obdélník 6"/>
            <p:cNvSpPr>
              <a:spLocks noChangeArrowheads="1"/>
            </p:cNvSpPr>
            <p:nvPr/>
          </p:nvSpPr>
          <p:spPr bwMode="auto">
            <a:xfrm>
              <a:off x="3286116" y="4143380"/>
              <a:ext cx="655564" cy="587691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6.</a:t>
              </a:r>
            </a:p>
          </p:txBody>
        </p:sp>
        <p:sp>
          <p:nvSpPr>
            <p:cNvPr id="20490" name="Obdélník 6"/>
            <p:cNvSpPr>
              <a:spLocks noChangeArrowheads="1"/>
            </p:cNvSpPr>
            <p:nvPr/>
          </p:nvSpPr>
          <p:spPr bwMode="auto">
            <a:xfrm>
              <a:off x="4500562" y="1214422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1.</a:t>
              </a:r>
            </a:p>
          </p:txBody>
        </p:sp>
        <p:sp>
          <p:nvSpPr>
            <p:cNvPr id="20491" name="Obdélník 6"/>
            <p:cNvSpPr>
              <a:spLocks noChangeArrowheads="1"/>
            </p:cNvSpPr>
            <p:nvPr/>
          </p:nvSpPr>
          <p:spPr bwMode="auto">
            <a:xfrm>
              <a:off x="3929058" y="1857364"/>
              <a:ext cx="653503" cy="58584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2.</a:t>
              </a:r>
            </a:p>
          </p:txBody>
        </p:sp>
        <p:sp>
          <p:nvSpPr>
            <p:cNvPr id="20492" name="Obdélník 6"/>
            <p:cNvSpPr>
              <a:spLocks noChangeArrowheads="1"/>
            </p:cNvSpPr>
            <p:nvPr/>
          </p:nvSpPr>
          <p:spPr bwMode="auto">
            <a:xfrm>
              <a:off x="3929058" y="2428868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3.</a:t>
              </a:r>
            </a:p>
          </p:txBody>
        </p:sp>
        <p:sp>
          <p:nvSpPr>
            <p:cNvPr id="20493" name="Obdélník 6"/>
            <p:cNvSpPr>
              <a:spLocks noChangeArrowheads="1"/>
            </p:cNvSpPr>
            <p:nvPr/>
          </p:nvSpPr>
          <p:spPr bwMode="auto">
            <a:xfrm>
              <a:off x="4500562" y="2928934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4.</a:t>
              </a:r>
            </a:p>
          </p:txBody>
        </p:sp>
        <p:sp>
          <p:nvSpPr>
            <p:cNvPr id="20494" name="Obdélník 6"/>
            <p:cNvSpPr>
              <a:spLocks noChangeArrowheads="1"/>
            </p:cNvSpPr>
            <p:nvPr/>
          </p:nvSpPr>
          <p:spPr bwMode="auto">
            <a:xfrm>
              <a:off x="2786050" y="3571876"/>
              <a:ext cx="655564" cy="587691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5.</a:t>
              </a:r>
            </a:p>
          </p:txBody>
        </p:sp>
        <p:sp>
          <p:nvSpPr>
            <p:cNvPr id="89" name="Obdélník 88"/>
            <p:cNvSpPr>
              <a:spLocks noChangeArrowheads="1"/>
            </p:cNvSpPr>
            <p:nvPr/>
          </p:nvSpPr>
          <p:spPr bwMode="auto">
            <a:xfrm>
              <a:off x="5072066" y="1285865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K</a:t>
              </a:r>
            </a:p>
          </p:txBody>
        </p:sp>
        <p:sp>
          <p:nvSpPr>
            <p:cNvPr id="90" name="Obdélník 89"/>
            <p:cNvSpPr>
              <a:spLocks noChangeArrowheads="1"/>
            </p:cNvSpPr>
            <p:nvPr/>
          </p:nvSpPr>
          <p:spPr bwMode="auto">
            <a:xfrm>
              <a:off x="5072066" y="1857413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L</a:t>
              </a:r>
            </a:p>
          </p:txBody>
        </p:sp>
        <p:sp>
          <p:nvSpPr>
            <p:cNvPr id="91" name="Obdélník 90"/>
            <p:cNvSpPr>
              <a:spLocks noChangeArrowheads="1"/>
            </p:cNvSpPr>
            <p:nvPr/>
          </p:nvSpPr>
          <p:spPr bwMode="auto">
            <a:xfrm>
              <a:off x="5072066" y="2428960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E</a:t>
              </a:r>
            </a:p>
          </p:txBody>
        </p:sp>
        <p:sp>
          <p:nvSpPr>
            <p:cNvPr id="92" name="Obdélník 91"/>
            <p:cNvSpPr>
              <a:spLocks noChangeArrowheads="1"/>
            </p:cNvSpPr>
            <p:nvPr/>
          </p:nvSpPr>
          <p:spPr bwMode="auto">
            <a:xfrm>
              <a:off x="5072066" y="3572056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O</a:t>
              </a:r>
            </a:p>
          </p:txBody>
        </p:sp>
        <p:sp>
          <p:nvSpPr>
            <p:cNvPr id="93" name="Obdélník 92"/>
            <p:cNvSpPr>
              <a:spLocks noChangeArrowheads="1"/>
            </p:cNvSpPr>
            <p:nvPr/>
          </p:nvSpPr>
          <p:spPr bwMode="auto">
            <a:xfrm>
              <a:off x="5072066" y="3000508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N</a:t>
              </a:r>
            </a:p>
          </p:txBody>
        </p:sp>
        <p:sp>
          <p:nvSpPr>
            <p:cNvPr id="20500" name="Obdélník 93"/>
            <p:cNvSpPr>
              <a:spLocks noChangeArrowheads="1"/>
            </p:cNvSpPr>
            <p:nvPr/>
          </p:nvSpPr>
          <p:spPr bwMode="auto">
            <a:xfrm>
              <a:off x="5643570" y="128586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N</a:t>
              </a:r>
            </a:p>
          </p:txBody>
        </p:sp>
        <p:sp>
          <p:nvSpPr>
            <p:cNvPr id="20501" name="Obdélník 94"/>
            <p:cNvSpPr>
              <a:spLocks noChangeArrowheads="1"/>
            </p:cNvSpPr>
            <p:nvPr/>
          </p:nvSpPr>
          <p:spPr bwMode="auto">
            <a:xfrm>
              <a:off x="6215074" y="128586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I</a:t>
              </a:r>
            </a:p>
          </p:txBody>
        </p:sp>
        <p:sp>
          <p:nvSpPr>
            <p:cNvPr id="20502" name="Obdélník 95"/>
            <p:cNvSpPr>
              <a:spLocks noChangeArrowheads="1"/>
            </p:cNvSpPr>
            <p:nvPr/>
          </p:nvSpPr>
          <p:spPr bwMode="auto">
            <a:xfrm>
              <a:off x="6786578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C</a:t>
              </a:r>
            </a:p>
          </p:txBody>
        </p:sp>
        <p:sp>
          <p:nvSpPr>
            <p:cNvPr id="20503" name="Obdélník 96"/>
            <p:cNvSpPr>
              <a:spLocks noChangeArrowheads="1"/>
            </p:cNvSpPr>
            <p:nvPr/>
          </p:nvSpPr>
          <p:spPr bwMode="auto">
            <a:xfrm>
              <a:off x="5643570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A</a:t>
              </a:r>
            </a:p>
          </p:txBody>
        </p:sp>
        <p:sp>
          <p:nvSpPr>
            <p:cNvPr id="20504" name="Obdélník 97"/>
            <p:cNvSpPr>
              <a:spLocks noChangeArrowheads="1"/>
            </p:cNvSpPr>
            <p:nvPr/>
          </p:nvSpPr>
          <p:spPr bwMode="auto">
            <a:xfrm>
              <a:off x="6215074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J</a:t>
              </a:r>
            </a:p>
          </p:txBody>
        </p:sp>
        <p:sp>
          <p:nvSpPr>
            <p:cNvPr id="20505" name="Obdélník 98"/>
            <p:cNvSpPr>
              <a:spLocks noChangeArrowheads="1"/>
            </p:cNvSpPr>
            <p:nvPr/>
          </p:nvSpPr>
          <p:spPr bwMode="auto">
            <a:xfrm>
              <a:off x="4500562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V</a:t>
              </a:r>
            </a:p>
          </p:txBody>
        </p:sp>
        <p:sp>
          <p:nvSpPr>
            <p:cNvPr id="20506" name="Obdélník 99"/>
            <p:cNvSpPr>
              <a:spLocks noChangeArrowheads="1"/>
            </p:cNvSpPr>
            <p:nvPr/>
          </p:nvSpPr>
          <p:spPr bwMode="auto">
            <a:xfrm>
              <a:off x="6215074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I</a:t>
              </a:r>
            </a:p>
          </p:txBody>
        </p:sp>
        <p:sp>
          <p:nvSpPr>
            <p:cNvPr id="20507" name="Obdélník 100"/>
            <p:cNvSpPr>
              <a:spLocks noChangeArrowheads="1"/>
            </p:cNvSpPr>
            <p:nvPr/>
          </p:nvSpPr>
          <p:spPr bwMode="auto">
            <a:xfrm>
              <a:off x="5643570" y="357187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M</a:t>
              </a:r>
            </a:p>
          </p:txBody>
        </p:sp>
        <p:sp>
          <p:nvSpPr>
            <p:cNvPr id="20508" name="Obdélník 101"/>
            <p:cNvSpPr>
              <a:spLocks noChangeArrowheads="1"/>
            </p:cNvSpPr>
            <p:nvPr/>
          </p:nvSpPr>
          <p:spPr bwMode="auto">
            <a:xfrm>
              <a:off x="3357554" y="357187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S</a:t>
              </a:r>
            </a:p>
          </p:txBody>
        </p:sp>
        <p:sp>
          <p:nvSpPr>
            <p:cNvPr id="20509" name="Obdélník 102"/>
            <p:cNvSpPr>
              <a:spLocks noChangeArrowheads="1"/>
            </p:cNvSpPr>
            <p:nvPr/>
          </p:nvSpPr>
          <p:spPr bwMode="auto">
            <a:xfrm>
              <a:off x="3929058" y="357187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T</a:t>
              </a:r>
            </a:p>
          </p:txBody>
        </p:sp>
        <p:sp>
          <p:nvSpPr>
            <p:cNvPr id="20510" name="Obdélník 103"/>
            <p:cNvSpPr>
              <a:spLocks noChangeArrowheads="1"/>
            </p:cNvSpPr>
            <p:nvPr/>
          </p:nvSpPr>
          <p:spPr bwMode="auto">
            <a:xfrm>
              <a:off x="4500562" y="357187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R</a:t>
              </a:r>
            </a:p>
          </p:txBody>
        </p:sp>
        <p:sp>
          <p:nvSpPr>
            <p:cNvPr id="20511" name="Obdélník 104"/>
            <p:cNvSpPr>
              <a:spLocks noChangeArrowheads="1"/>
            </p:cNvSpPr>
            <p:nvPr/>
          </p:nvSpPr>
          <p:spPr bwMode="auto">
            <a:xfrm>
              <a:off x="5643570" y="300037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O</a:t>
              </a:r>
            </a:p>
          </p:txBody>
        </p:sp>
        <p:sp>
          <p:nvSpPr>
            <p:cNvPr id="20512" name="Obdélník 105"/>
            <p:cNvSpPr>
              <a:spLocks noChangeArrowheads="1"/>
            </p:cNvSpPr>
            <p:nvPr/>
          </p:nvSpPr>
          <p:spPr bwMode="auto">
            <a:xfrm>
              <a:off x="5643570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P</a:t>
              </a:r>
            </a:p>
          </p:txBody>
        </p:sp>
        <p:sp>
          <p:nvSpPr>
            <p:cNvPr id="20513" name="Obdélník 106"/>
            <p:cNvSpPr>
              <a:spLocks noChangeArrowheads="1"/>
            </p:cNvSpPr>
            <p:nvPr/>
          </p:nvSpPr>
          <p:spPr bwMode="auto">
            <a:xfrm>
              <a:off x="7929586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O</a:t>
              </a:r>
            </a:p>
          </p:txBody>
        </p:sp>
        <p:sp>
          <p:nvSpPr>
            <p:cNvPr id="20514" name="Obdélník 107"/>
            <p:cNvSpPr>
              <a:spLocks noChangeArrowheads="1"/>
            </p:cNvSpPr>
            <p:nvPr/>
          </p:nvSpPr>
          <p:spPr bwMode="auto">
            <a:xfrm>
              <a:off x="3929058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U</a:t>
              </a:r>
            </a:p>
          </p:txBody>
        </p:sp>
        <p:sp>
          <p:nvSpPr>
            <p:cNvPr id="20515" name="Obdélník 108"/>
            <p:cNvSpPr>
              <a:spLocks noChangeArrowheads="1"/>
            </p:cNvSpPr>
            <p:nvPr/>
          </p:nvSpPr>
          <p:spPr bwMode="auto">
            <a:xfrm>
              <a:off x="4500562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Č</a:t>
              </a:r>
            </a:p>
          </p:txBody>
        </p:sp>
        <p:sp>
          <p:nvSpPr>
            <p:cNvPr id="20516" name="Obdélník 109"/>
            <p:cNvSpPr>
              <a:spLocks noChangeArrowheads="1"/>
            </p:cNvSpPr>
            <p:nvPr/>
          </p:nvSpPr>
          <p:spPr bwMode="auto">
            <a:xfrm>
              <a:off x="7358082" y="242886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E</a:t>
              </a:r>
            </a:p>
          </p:txBody>
        </p:sp>
        <p:sp>
          <p:nvSpPr>
            <p:cNvPr id="20517" name="Obdélník 110"/>
            <p:cNvSpPr>
              <a:spLocks noChangeArrowheads="1"/>
            </p:cNvSpPr>
            <p:nvPr/>
          </p:nvSpPr>
          <p:spPr bwMode="auto">
            <a:xfrm>
              <a:off x="6215074" y="300037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T</a:t>
              </a:r>
            </a:p>
          </p:txBody>
        </p:sp>
        <p:sp>
          <p:nvSpPr>
            <p:cNvPr id="20518" name="Obdélník 111"/>
            <p:cNvSpPr>
              <a:spLocks noChangeArrowheads="1"/>
            </p:cNvSpPr>
            <p:nvPr/>
          </p:nvSpPr>
          <p:spPr bwMode="auto">
            <a:xfrm>
              <a:off x="6786578" y="300037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A</a:t>
              </a:r>
            </a:p>
          </p:txBody>
        </p:sp>
        <p:sp>
          <p:nvSpPr>
            <p:cNvPr id="20519" name="Obdélník 112"/>
            <p:cNvSpPr>
              <a:spLocks noChangeArrowheads="1"/>
            </p:cNvSpPr>
            <p:nvPr/>
          </p:nvSpPr>
          <p:spPr bwMode="auto">
            <a:xfrm>
              <a:off x="6786578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K</a:t>
              </a:r>
            </a:p>
          </p:txBody>
        </p:sp>
        <p:sp>
          <p:nvSpPr>
            <p:cNvPr id="20520" name="Obdélník 113"/>
            <p:cNvSpPr>
              <a:spLocks noChangeArrowheads="1"/>
            </p:cNvSpPr>
            <p:nvPr/>
          </p:nvSpPr>
          <p:spPr bwMode="auto">
            <a:xfrm>
              <a:off x="7358082" y="185736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A</a:t>
              </a:r>
            </a:p>
          </p:txBody>
        </p:sp>
        <p:sp>
          <p:nvSpPr>
            <p:cNvPr id="115" name="Obdélník 114"/>
            <p:cNvSpPr>
              <a:spLocks noChangeArrowheads="1"/>
            </p:cNvSpPr>
            <p:nvPr/>
          </p:nvSpPr>
          <p:spPr bwMode="auto">
            <a:xfrm>
              <a:off x="5072066" y="4143603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T</a:t>
              </a:r>
            </a:p>
          </p:txBody>
        </p:sp>
        <p:sp>
          <p:nvSpPr>
            <p:cNvPr id="116" name="Obdélník 115"/>
            <p:cNvSpPr>
              <a:spLocks noChangeArrowheads="1"/>
            </p:cNvSpPr>
            <p:nvPr/>
          </p:nvSpPr>
          <p:spPr bwMode="auto">
            <a:xfrm>
              <a:off x="5072066" y="4715151"/>
              <a:ext cx="571504" cy="57154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Y</a:t>
              </a:r>
            </a:p>
          </p:txBody>
        </p:sp>
        <p:sp>
          <p:nvSpPr>
            <p:cNvPr id="20523" name="Obdélník 116"/>
            <p:cNvSpPr>
              <a:spLocks noChangeArrowheads="1"/>
            </p:cNvSpPr>
            <p:nvPr/>
          </p:nvSpPr>
          <p:spPr bwMode="auto">
            <a:xfrm>
              <a:off x="7358082" y="128586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A</a:t>
              </a:r>
            </a:p>
          </p:txBody>
        </p:sp>
        <p:sp>
          <p:nvSpPr>
            <p:cNvPr id="20524" name="Obdélník 117"/>
            <p:cNvSpPr>
              <a:spLocks noChangeArrowheads="1"/>
            </p:cNvSpPr>
            <p:nvPr/>
          </p:nvSpPr>
          <p:spPr bwMode="auto">
            <a:xfrm>
              <a:off x="6786578" y="128586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H</a:t>
              </a:r>
            </a:p>
          </p:txBody>
        </p:sp>
        <p:sp>
          <p:nvSpPr>
            <p:cNvPr id="20525" name="Obdélník 118"/>
            <p:cNvSpPr>
              <a:spLocks noChangeArrowheads="1"/>
            </p:cNvSpPr>
            <p:nvPr/>
          </p:nvSpPr>
          <p:spPr bwMode="auto">
            <a:xfrm>
              <a:off x="7358082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L</a:t>
              </a:r>
            </a:p>
          </p:txBody>
        </p:sp>
        <p:sp>
          <p:nvSpPr>
            <p:cNvPr id="20526" name="Obdélník 119"/>
            <p:cNvSpPr>
              <a:spLocks noChangeArrowheads="1"/>
            </p:cNvSpPr>
            <p:nvPr/>
          </p:nvSpPr>
          <p:spPr bwMode="auto">
            <a:xfrm>
              <a:off x="6786578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D</a:t>
              </a:r>
            </a:p>
          </p:txBody>
        </p:sp>
        <p:sp>
          <p:nvSpPr>
            <p:cNvPr id="20527" name="Obdélník 120"/>
            <p:cNvSpPr>
              <a:spLocks noChangeArrowheads="1"/>
            </p:cNvSpPr>
            <p:nvPr/>
          </p:nvSpPr>
          <p:spPr bwMode="auto">
            <a:xfrm>
              <a:off x="6215074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A</a:t>
              </a:r>
            </a:p>
          </p:txBody>
        </p:sp>
        <p:sp>
          <p:nvSpPr>
            <p:cNvPr id="20528" name="Obdélník 121"/>
            <p:cNvSpPr>
              <a:spLocks noChangeArrowheads="1"/>
            </p:cNvSpPr>
            <p:nvPr/>
          </p:nvSpPr>
          <p:spPr bwMode="auto">
            <a:xfrm>
              <a:off x="5643570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V</a:t>
              </a:r>
            </a:p>
          </p:txBody>
        </p:sp>
        <p:sp>
          <p:nvSpPr>
            <p:cNvPr id="20529" name="Obdélník 122"/>
            <p:cNvSpPr>
              <a:spLocks noChangeArrowheads="1"/>
            </p:cNvSpPr>
            <p:nvPr/>
          </p:nvSpPr>
          <p:spPr bwMode="auto">
            <a:xfrm>
              <a:off x="4500562" y="471488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M</a:t>
              </a:r>
            </a:p>
          </p:txBody>
        </p:sp>
        <p:sp>
          <p:nvSpPr>
            <p:cNvPr id="20530" name="Obdélník 123"/>
            <p:cNvSpPr>
              <a:spLocks noChangeArrowheads="1"/>
            </p:cNvSpPr>
            <p:nvPr/>
          </p:nvSpPr>
          <p:spPr bwMode="auto">
            <a:xfrm>
              <a:off x="5643570" y="414338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A</a:t>
              </a:r>
            </a:p>
          </p:txBody>
        </p:sp>
        <p:sp>
          <p:nvSpPr>
            <p:cNvPr id="20531" name="Obdélník 124"/>
            <p:cNvSpPr>
              <a:spLocks noChangeArrowheads="1"/>
            </p:cNvSpPr>
            <p:nvPr/>
          </p:nvSpPr>
          <p:spPr bwMode="auto">
            <a:xfrm>
              <a:off x="3929058" y="414338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B</a:t>
              </a:r>
            </a:p>
          </p:txBody>
        </p:sp>
        <p:sp>
          <p:nvSpPr>
            <p:cNvPr id="20532" name="Obdélník 125"/>
            <p:cNvSpPr>
              <a:spLocks noChangeArrowheads="1"/>
            </p:cNvSpPr>
            <p:nvPr/>
          </p:nvSpPr>
          <p:spPr bwMode="auto">
            <a:xfrm>
              <a:off x="4500562" y="414338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O</a:t>
              </a:r>
            </a:p>
          </p:txBody>
        </p:sp>
      </p:grpSp>
      <p:grpSp>
        <p:nvGrpSpPr>
          <p:cNvPr id="3" name="Skupina 128"/>
          <p:cNvGrpSpPr/>
          <p:nvPr/>
        </p:nvGrpSpPr>
        <p:grpSpPr>
          <a:xfrm>
            <a:off x="642910" y="5786454"/>
            <a:ext cx="4021959" cy="609950"/>
            <a:chOff x="642910" y="5786454"/>
            <a:chExt cx="4021959" cy="609950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82" name="Obdélník 81"/>
            <p:cNvSpPr>
              <a:spLocks noChangeArrowheads="1"/>
            </p:cNvSpPr>
            <p:nvPr/>
          </p:nvSpPr>
          <p:spPr bwMode="auto">
            <a:xfrm>
              <a:off x="642910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K</a:t>
              </a:r>
            </a:p>
          </p:txBody>
        </p:sp>
        <p:sp>
          <p:nvSpPr>
            <p:cNvPr id="83" name="Obdélník 82"/>
            <p:cNvSpPr>
              <a:spLocks noChangeArrowheads="1"/>
            </p:cNvSpPr>
            <p:nvPr/>
          </p:nvSpPr>
          <p:spPr bwMode="auto">
            <a:xfrm>
              <a:off x="1214414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L</a:t>
              </a:r>
            </a:p>
          </p:txBody>
        </p:sp>
        <p:sp>
          <p:nvSpPr>
            <p:cNvPr id="84" name="Obdélník 83"/>
            <p:cNvSpPr>
              <a:spLocks noChangeArrowheads="1"/>
            </p:cNvSpPr>
            <p:nvPr/>
          </p:nvSpPr>
          <p:spPr bwMode="auto">
            <a:xfrm>
              <a:off x="2357422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N</a:t>
              </a:r>
            </a:p>
          </p:txBody>
        </p:sp>
        <p:sp>
          <p:nvSpPr>
            <p:cNvPr id="85" name="Obdélník 84"/>
            <p:cNvSpPr>
              <a:spLocks noChangeArrowheads="1"/>
            </p:cNvSpPr>
            <p:nvPr/>
          </p:nvSpPr>
          <p:spPr bwMode="auto">
            <a:xfrm>
              <a:off x="1785918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E</a:t>
              </a:r>
            </a:p>
          </p:txBody>
        </p:sp>
        <p:sp>
          <p:nvSpPr>
            <p:cNvPr id="86" name="Obdélník 85"/>
            <p:cNvSpPr>
              <a:spLocks noChangeArrowheads="1"/>
            </p:cNvSpPr>
            <p:nvPr/>
          </p:nvSpPr>
          <p:spPr bwMode="auto">
            <a:xfrm>
              <a:off x="2928926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O</a:t>
              </a:r>
            </a:p>
          </p:txBody>
        </p:sp>
        <p:sp>
          <p:nvSpPr>
            <p:cNvPr id="127" name="Obdélník 126"/>
            <p:cNvSpPr>
              <a:spLocks noChangeArrowheads="1"/>
            </p:cNvSpPr>
            <p:nvPr/>
          </p:nvSpPr>
          <p:spPr bwMode="auto">
            <a:xfrm>
              <a:off x="3500430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T</a:t>
              </a:r>
            </a:p>
          </p:txBody>
        </p:sp>
        <p:sp>
          <p:nvSpPr>
            <p:cNvPr id="128" name="Obdélník 127"/>
            <p:cNvSpPr>
              <a:spLocks noChangeArrowheads="1"/>
            </p:cNvSpPr>
            <p:nvPr/>
          </p:nvSpPr>
          <p:spPr bwMode="auto">
            <a:xfrm>
              <a:off x="4071934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Y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Obrázky. </a:t>
            </a:r>
            <a:r>
              <a:rPr lang="cs-CZ" sz="2000" i="1" dirty="0" err="1" smtClean="0"/>
              <a:t>Pixabay</a:t>
            </a:r>
            <a:r>
              <a:rPr lang="cs-CZ" sz="2000" dirty="0" smtClean="0"/>
              <a:t> [online]. 2013 [cit. 2013-08-07]. Dostupné z: http://pixabay.com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Česko. </a:t>
            </a:r>
            <a:r>
              <a:rPr lang="cs-CZ" sz="2000" i="1" dirty="0" err="1" smtClean="0"/>
              <a:t>Wikipedie</a:t>
            </a:r>
            <a:r>
              <a:rPr lang="cs-CZ" sz="2000" dirty="0" smtClean="0"/>
              <a:t> [online]. 3.8.2013 [cit. 2013-08-08]. Dostupné z: http://cs.wikipedia.org/wiki/%C4%8Cesko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ŠTĚPÁN, Petr. Symboly současné České republiky. </a:t>
            </a:r>
            <a:r>
              <a:rPr lang="cs-CZ" sz="2000" i="1" dirty="0" smtClean="0"/>
              <a:t>Vlast.</a:t>
            </a:r>
            <a:r>
              <a:rPr lang="cs-CZ" sz="2000" i="1" dirty="0" err="1" smtClean="0"/>
              <a:t>cz</a:t>
            </a:r>
            <a:r>
              <a:rPr lang="cs-CZ" sz="2000" dirty="0" smtClean="0"/>
              <a:t> [online]. 2007,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7. 9. 2007 [cit. 2013-08-08]. Dostupné z: http://vlast.</a:t>
            </a:r>
            <a:r>
              <a:rPr lang="cs-CZ" sz="2000" dirty="0" err="1" smtClean="0"/>
              <a:t>cz</a:t>
            </a:r>
            <a:r>
              <a:rPr lang="cs-CZ" sz="2000" dirty="0" smtClean="0"/>
              <a:t>/symboly-</a:t>
            </a:r>
            <a:r>
              <a:rPr lang="cs-CZ" sz="2000" dirty="0" err="1" smtClean="0"/>
              <a:t>ceske</a:t>
            </a:r>
            <a:r>
              <a:rPr lang="cs-CZ" sz="2000" dirty="0" smtClean="0"/>
              <a:t>-republiky/</a:t>
            </a:r>
          </a:p>
          <a:p>
            <a:pPr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endParaRPr lang="cs-CZ" sz="2000" dirty="0" smtClean="0">
              <a:latin typeface="Arial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655</Words>
  <Application>Microsoft Office PowerPoint</Application>
  <PresentationFormat>Předvádění na obrazovce (4:3)</PresentationFormat>
  <Paragraphs>186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ČESKÁ REPUBLIKA  VY_32_INOVACE_1C_10  Číslo projektu: CZ.1.07/1.5.00/34.1056</vt:lpstr>
      <vt:lpstr>Snímek 2</vt:lpstr>
      <vt:lpstr>ČESKÁ REPUBLIKA</vt:lpstr>
      <vt:lpstr>Snímek 4</vt:lpstr>
      <vt:lpstr>Snímek 5</vt:lpstr>
      <vt:lpstr>POLOHA ČESKÉ REPUBLIKY</vt:lpstr>
      <vt:lpstr>STÁTNÍ SYMBOLY ČESKÉ REPUBLIKY</vt:lpstr>
      <vt:lpstr>Státní vlajka</vt:lpstr>
      <vt:lpstr>Státní znak</vt:lpstr>
      <vt:lpstr>Státní barvy</vt:lpstr>
      <vt:lpstr>Vlajka prezidenta republiky </vt:lpstr>
      <vt:lpstr>Státní pečeť</vt:lpstr>
      <vt:lpstr>Česká státní hymna</vt:lpstr>
      <vt:lpstr>Snímek 14</vt:lpstr>
      <vt:lpstr>OSTATNÍ STÁTNÍ SYMBOLY</vt:lpstr>
      <vt:lpstr>České korunovační klenoty</vt:lpstr>
      <vt:lpstr>Národní strom – lípa</vt:lpstr>
      <vt:lpstr>Snímek 18</vt:lpstr>
      <vt:lpstr>ŘEŠENÍ 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Dada</dc:creator>
  <cp:lastModifiedBy>Dada</cp:lastModifiedBy>
  <cp:revision>15</cp:revision>
  <dcterms:created xsi:type="dcterms:W3CDTF">2013-08-07T15:05:43Z</dcterms:created>
  <dcterms:modified xsi:type="dcterms:W3CDTF">2013-12-08T19:13:39Z</dcterms:modified>
</cp:coreProperties>
</file>