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76" r:id="rId7"/>
    <p:sldId id="277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130" d="100"/>
          <a:sy n="130" d="100"/>
        </p:scale>
        <p:origin x="1236" y="18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48214E-2ECF-47A1-8314-96685EBC0D58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2D4AD4-F0EB-44FF-8063-3351C909B5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C53A5F-634C-43BC-82D5-407B8952385F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7BAD47-2966-4631-9564-E486A8B8B2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8A8780-6228-4DAA-A945-B7B6BAEE24E3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138C9-D62E-4808-8E96-4623477D03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7B1B4-CB0D-4E4E-B34E-802F6164F0B5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3A2E8A-9D40-4064-AF8D-F1768B0007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139BCC-C901-4F23-B8DC-B67173698408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B3EDD3-7338-4FA9-8731-772591D278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D4EE0F-4898-437F-A7AC-7AEFAC99F0CC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1F728E-6BD9-41D1-AA46-01B3F7CC38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937D73-51B2-404B-B6A0-F0D4A3AB62E0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47F554-7FB2-49F0-BCA0-DE5893CFBA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97A92B-6BDB-48C1-8443-2F0D5619DEB5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FD9516-FFA2-44B6-8988-5218CF01AA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082DE8-0EAA-47A4-B24F-7D708048D073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E78D15-711F-43A5-A01F-856195C742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9F9113-9C53-4BA4-B01F-381A1482192E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13A73-7200-4EF3-B241-708BC86023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CBF862-336B-4F97-AB18-54CDC5503DD9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A738D3-CD0C-460D-8472-A26976C6B1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590BAFA-BDFD-4EB2-86E2-FC50395889B9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CC67A8F-409F-45DC-8C90-631CAC61E5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8.png"/><Relationship Id="rId7" Type="http://schemas.openxmlformats.org/officeDocument/2006/relationships/image" Target="../media/image10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4.jpeg"/><Relationship Id="rId4" Type="http://schemas.openxmlformats.org/officeDocument/2006/relationships/image" Target="../media/image6.jpeg"/><Relationship Id="rId9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4.jpeg"/><Relationship Id="rId7" Type="http://schemas.openxmlformats.org/officeDocument/2006/relationships/image" Target="../media/image17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9.jpeg"/><Relationship Id="rId10" Type="http://schemas.openxmlformats.org/officeDocument/2006/relationships/image" Target="../media/image20.jpeg"/><Relationship Id="rId4" Type="http://schemas.openxmlformats.org/officeDocument/2006/relationships/image" Target="../media/image15.jpeg"/><Relationship Id="rId9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e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7" Type="http://schemas.openxmlformats.org/officeDocument/2006/relationships/image" Target="../media/image33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7" Type="http://schemas.openxmlformats.org/officeDocument/2006/relationships/image" Target="../media/image39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jpeg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image" Target="../media/image26.jpeg"/><Relationship Id="rId7" Type="http://schemas.openxmlformats.org/officeDocument/2006/relationships/image" Target="../media/image38.jpe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jpeg"/><Relationship Id="rId5" Type="http://schemas.openxmlformats.org/officeDocument/2006/relationships/image" Target="../media/image33.png"/><Relationship Id="rId4" Type="http://schemas.openxmlformats.org/officeDocument/2006/relationships/image" Target="../media/image36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image" Target="../media/image22.png"/><Relationship Id="rId7" Type="http://schemas.openxmlformats.org/officeDocument/2006/relationships/image" Target="../media/image37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8.jpeg"/><Relationship Id="rId4" Type="http://schemas.openxmlformats.org/officeDocument/2006/relationships/image" Target="../media/image24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otelovaskola.cz/dokumenty/projekty/zap/page0003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Bef>
                <a:spcPts val="1800"/>
              </a:spcBef>
              <a:spcAft>
                <a:spcPts val="0"/>
              </a:spcAft>
              <a:defRPr/>
            </a:pPr>
            <a:r>
              <a:rPr lang="cs-CZ" sz="4000" dirty="0" smtClean="0">
                <a:latin typeface="Arial" charset="0"/>
              </a:rPr>
              <a:t>BOZP, BESIP</a:t>
            </a:r>
            <a:br>
              <a:rPr lang="cs-CZ" sz="4000" dirty="0" smtClean="0">
                <a:latin typeface="Arial" charset="0"/>
              </a:rPr>
            </a:br>
            <a:r>
              <a:rPr lang="cs-CZ" sz="4000" dirty="0" smtClean="0"/>
              <a:t> VY_32_INOVACE_1C_12 </a:t>
            </a:r>
            <a:br>
              <a:rPr lang="cs-CZ" sz="4000" dirty="0" smtClean="0"/>
            </a:br>
            <a:r>
              <a:rPr lang="cs-CZ" sz="2800" dirty="0" smtClean="0"/>
              <a:t>Číslo projektu: CZ.1.07/1.5.00/34.1056</a:t>
            </a:r>
            <a:endParaRPr lang="cs-CZ" sz="4000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mtClean="0"/>
              <a:t>Sada 3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Člověk a společnost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Mateřská škola, Základní škola a Praktická škola Trhové </a:t>
            </a:r>
            <a:r>
              <a:rPr lang="cs-CZ" sz="2000" dirty="0" err="1" smtClean="0"/>
              <a:t>Sviny</a:t>
            </a:r>
            <a:endParaRPr lang="cs-CZ" sz="2000" dirty="0"/>
          </a:p>
        </p:txBody>
      </p:sp>
      <p:pic>
        <p:nvPicPr>
          <p:cNvPr id="205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aphicFrame>
        <p:nvGraphicFramePr>
          <p:cNvPr id="3109" name="Group 37"/>
          <p:cNvGraphicFramePr>
            <a:graphicFrameLocks noGrp="1"/>
          </p:cNvGraphicFramePr>
          <p:nvPr/>
        </p:nvGraphicFramePr>
        <p:xfrm>
          <a:off x="539750" y="571500"/>
          <a:ext cx="8280400" cy="5931455"/>
        </p:xfrm>
        <a:graphic>
          <a:graphicData uri="http://schemas.openxmlformats.org/drawingml/2006/table">
            <a:tbl>
              <a:tblPr/>
              <a:tblGrid>
                <a:gridCol w="2303463"/>
                <a:gridCol w="5976937"/>
              </a:tblGrid>
              <a:tr h="21047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První část prezentace obsahuje výklad o bezpečnosti a ochraně zdraví (BOZP) při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práci,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o ochranných pracovních pomůckách. Po výkladu následuje úkol, kde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žáci vyhledají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ochranné pomůcky (rukopisné poznámky), dále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zakroužkují nebezpečné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předměty (rukopisné poznámky).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Druhá část prezentace se zabývá bezpečnostní silničního provozu (BESIP). Žáci si přiblíží základy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bezpečné chůze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po chodníku, přechodu pro chodce, chůzi po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silnici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a základní dopravní značky, které si procvičí na dvou následujících úkolech (rukopisné poznámky). Na závěr si žáci ověří získané poznatky na doplňujících otázkách.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Délka trvání výuky pomocí tohoto materiálu je 30 minut.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02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Období vytvoření materiálu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Bc. Pavla Koutníková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Srpen 2013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15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latin typeface="+mn-lt"/>
                        </a:rPr>
                        <a:t> </a:t>
                      </a:r>
                      <a:r>
                        <a:rPr lang="cs-CZ" sz="1400" dirty="0" smtClean="0"/>
                        <a:t>PAS, MP, kombinované postižení (MP v kombinaci se zdravotním znevýhodněním, MP v kombinaci </a:t>
                      </a:r>
                      <a:r>
                        <a:rPr lang="cs-CZ" sz="1400" smtClean="0"/>
                        <a:t>s PAS, vícečetné postižení)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0209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+mn-lt"/>
                          <a:cs typeface="Times New Roman" pitchFamily="18" charset="0"/>
                        </a:rPr>
                        <a:t>Vzdělávací oblast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Vyučovací předmět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</a:t>
                      </a:r>
                      <a:r>
                        <a:rPr lang="cs-CZ" sz="1400" smtClean="0">
                          <a:latin typeface="+mn-lt"/>
                        </a:rPr>
                        <a:t>Rodinná a Občanská výchova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latin typeface="+mn-lt"/>
                        </a:rPr>
                        <a:t> Rodinná a Občanská výchova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43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Interaktivní DUM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46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Inovace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Rukopisné poznámky v rámci nového softwaru Microsoft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592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Cílová skupina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/>
                        <a:t>Žák (</a:t>
                      </a:r>
                      <a:r>
                        <a:rPr lang="cs-CZ" sz="1400" b="1" dirty="0" smtClean="0"/>
                        <a:t> </a:t>
                      </a:r>
                      <a:r>
                        <a:rPr lang="cs-CZ" sz="1400" dirty="0" smtClean="0"/>
                        <a:t>PAS, MP, kombinované postižení, MP v kombinaci se zdravotním znevýhodněním, MP v kombinaci s PAS, vícečetné postižení)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0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Praktická škola jednoletá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Times New Roman" pitchFamily="18" charset="0"/>
                      </a:endParaRPr>
                    </a:p>
                  </a:txBody>
                  <a:tcPr marL="82296" marR="82296" marT="41148" marB="4114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68425"/>
          </a:xfrm>
          <a:solidFill>
            <a:srgbClr val="FFFF75">
              <a:alpha val="37000"/>
            </a:srgbClr>
          </a:solidFill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cap="all" dirty="0" smtClean="0"/>
              <a:t>Bezpečnost a ochrana zdraví při práci </a:t>
            </a:r>
            <a:r>
              <a:rPr lang="cs-CZ" b="1" dirty="0" smtClean="0"/>
              <a:t>(zkratka – BOZP)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28625" y="1785938"/>
            <a:ext cx="8229600" cy="4857750"/>
          </a:xfrm>
        </p:spPr>
        <p:txBody>
          <a:bodyPr rtlCol="0">
            <a:normAutofit/>
          </a:bodyPr>
          <a:lstStyle/>
          <a:p>
            <a:pPr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l-PL" sz="5400" b="1" dirty="0" smtClean="0"/>
              <a:t>B</a:t>
            </a:r>
            <a:r>
              <a:rPr lang="pl-PL" sz="5400" dirty="0" smtClean="0"/>
              <a:t> -    bezpečnost</a:t>
            </a:r>
          </a:p>
          <a:p>
            <a:pPr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l-PL" sz="5400" b="1" dirty="0" smtClean="0"/>
              <a:t>O</a:t>
            </a:r>
            <a:r>
              <a:rPr lang="pl-PL" sz="5400" dirty="0" smtClean="0"/>
              <a:t>  -  ochrana</a:t>
            </a:r>
          </a:p>
          <a:p>
            <a:pPr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l-PL" sz="5400" b="1" dirty="0" smtClean="0"/>
              <a:t>Z</a:t>
            </a:r>
            <a:r>
              <a:rPr lang="pl-PL" sz="5400" dirty="0" smtClean="0"/>
              <a:t>  -   zdraví </a:t>
            </a:r>
          </a:p>
          <a:p>
            <a:pPr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l-PL" sz="5400" b="1" dirty="0" smtClean="0"/>
              <a:t>P</a:t>
            </a:r>
            <a:r>
              <a:rPr lang="pl-PL" sz="5400" dirty="0" smtClean="0"/>
              <a:t> -    při práci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b="1" dirty="0"/>
          </a:p>
        </p:txBody>
      </p:sp>
      <p:pic>
        <p:nvPicPr>
          <p:cNvPr id="4101" name="Picture 2" descr="boty,dopl&amp;ncaron;ky,od&amp;ecaron;v,p&amp;rcaron;ilby,pr&amp;uring;myslová odv&amp;ecaron;tví,rukavic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4938" y="3143250"/>
            <a:ext cx="3500437" cy="3500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428625" y="357188"/>
            <a:ext cx="8501063" cy="6286500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b="1" smtClean="0"/>
              <a:t>Hlavní zásadou BOZP </a:t>
            </a:r>
            <a:r>
              <a:rPr lang="cs-CZ" smtClean="0"/>
              <a:t>je pracovat tak, abychom neohrožovali sebe ani své spolupracovníky a aby nedošlo k poškození věcí. </a:t>
            </a:r>
          </a:p>
          <a:p>
            <a:pPr marL="0" indent="0" eaLnBrk="1" hangingPunct="1">
              <a:buFont typeface="Arial" charset="0"/>
              <a:buNone/>
            </a:pPr>
            <a:endParaRPr lang="cs-CZ" sz="1000" smtClean="0"/>
          </a:p>
          <a:p>
            <a:pPr marL="0" indent="0" eaLnBrk="1" hangingPunct="1">
              <a:buFont typeface="Arial" charset="0"/>
              <a:buNone/>
            </a:pPr>
            <a:r>
              <a:rPr lang="cs-CZ" b="1" smtClean="0"/>
              <a:t>Žáci i pracovníci jsou povinni zúčastňovat se školení o bezpečnosti a hygieně práce. </a:t>
            </a:r>
          </a:p>
          <a:p>
            <a:pPr marL="0" indent="0" eaLnBrk="1" hangingPunct="1">
              <a:buFont typeface="Arial" charset="0"/>
              <a:buNone/>
            </a:pPr>
            <a:endParaRPr lang="cs-CZ" sz="1000" smtClean="0"/>
          </a:p>
          <a:p>
            <a:pPr marL="0" indent="0" eaLnBrk="1" hangingPunct="1">
              <a:buFont typeface="Arial" charset="0"/>
              <a:buNone/>
            </a:pPr>
            <a:endParaRPr lang="cs-CZ" sz="1000" smtClean="0"/>
          </a:p>
          <a:p>
            <a:pPr marL="0" indent="0" eaLnBrk="1" hangingPunct="1">
              <a:buFont typeface="Arial" charset="0"/>
              <a:buNone/>
            </a:pPr>
            <a:endParaRPr lang="cs-CZ" sz="1000" smtClean="0"/>
          </a:p>
          <a:p>
            <a:pPr marL="0" indent="0" eaLnBrk="1" hangingPunct="1">
              <a:buFont typeface="Arial" charset="0"/>
              <a:buNone/>
            </a:pPr>
            <a:endParaRPr lang="cs-CZ" sz="1000" smtClean="0"/>
          </a:p>
          <a:p>
            <a:pPr marL="0" indent="0" eaLnBrk="1" hangingPunct="1">
              <a:buFont typeface="Arial" charset="0"/>
              <a:buNone/>
            </a:pPr>
            <a:endParaRPr lang="cs-CZ" sz="1000" smtClean="0"/>
          </a:p>
          <a:p>
            <a:pPr marL="0" indent="0" eaLnBrk="1" hangingPunct="1">
              <a:buFont typeface="Arial" charset="0"/>
              <a:buNone/>
            </a:pPr>
            <a:endParaRPr lang="cs-CZ" sz="1000" smtClean="0"/>
          </a:p>
          <a:p>
            <a:pPr marL="0" indent="0" eaLnBrk="1" hangingPunct="1">
              <a:buFont typeface="Arial" charset="0"/>
              <a:buNone/>
            </a:pPr>
            <a:r>
              <a:rPr lang="cs-CZ" smtClean="0"/>
              <a:t>Je nezbytně nutné se důkladně seznámit s obsluhou strojů a zařízení na pracovišti. 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mtClean="0"/>
              <a:t>Jen tak lze využít všech jejich možností a neublížit při tom ani sobě, ani strojům či zařízení.</a:t>
            </a:r>
          </a:p>
        </p:txBody>
      </p:sp>
      <p:pic>
        <p:nvPicPr>
          <p:cNvPr id="5124" name="Picture 2" descr="antibakteriální,láhve,kbelíky,domácí práce,&amp;ccaron;isticí prost&amp;rcaron;edky,nádoby,mycí prost&amp;rcaron;edky,fotolia,bakterie,hygiena,údr&amp;zcaron;ba,plastové,odrazy,gumové rukavice,sanitární,dezinfekce,slu&amp;zcaron;by,post&amp;rcaron;iky,nástroje,hygienické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75" y="2571750"/>
            <a:ext cx="1857375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4313" y="357188"/>
            <a:ext cx="8715375" cy="6286500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Pro bezpečnou práci je třeba dodržovat tyto hlavní zásady:</a:t>
            </a:r>
            <a:r>
              <a:rPr lang="cs-CZ" dirty="0" smtClean="0"/>
              <a:t> </a:t>
            </a:r>
          </a:p>
          <a:p>
            <a:pPr marL="360000" indent="45720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pracovat zodpovědně, pozorně a opatrně</a:t>
            </a:r>
          </a:p>
          <a:p>
            <a:pPr marL="360000" indent="45720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neriskovat, neblbnout, nemachrovat! </a:t>
            </a:r>
          </a:p>
          <a:p>
            <a:pPr marL="360000" indent="45720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při práci používat všechny předepsané</a:t>
            </a:r>
          </a:p>
          <a:p>
            <a:pPr marL="360000" indent="45720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ochranné pomůcky (pracovní oděv, pracovní</a:t>
            </a:r>
          </a:p>
          <a:p>
            <a:pPr marL="360000" indent="45720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obuv a pokrývku hlavy)</a:t>
            </a:r>
          </a:p>
          <a:p>
            <a:pPr marL="360000" indent="45720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nesahat na pohybující se části strojů! </a:t>
            </a:r>
          </a:p>
          <a:p>
            <a:pPr marL="360000" indent="45720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dbát na čistotu podlahy!</a:t>
            </a:r>
          </a:p>
          <a:p>
            <a:pPr marL="360000" indent="45720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a mnoho dalších zásad bezpečnosti práce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6148" name="Picture 2" descr="Zobrazit podrobnosti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43813" y="4000500"/>
            <a:ext cx="1500187" cy="1500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68425"/>
          </a:xfrm>
          <a:solidFill>
            <a:srgbClr val="FFFF75">
              <a:alpha val="37000"/>
            </a:srgbClr>
          </a:soli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cap="all" dirty="0" smtClean="0"/>
              <a:t>Pracovní OCHRANNÉ POMŮCKY</a:t>
            </a:r>
            <a:endParaRPr lang="cs-CZ" b="1" dirty="0"/>
          </a:p>
        </p:txBody>
      </p:sp>
      <p:sp>
        <p:nvSpPr>
          <p:cNvPr id="7172" name="Zástupný symbol pro obsah 4"/>
          <p:cNvSpPr>
            <a:spLocks noGrp="1"/>
          </p:cNvSpPr>
          <p:nvPr>
            <p:ph idx="1"/>
          </p:nvPr>
        </p:nvSpPr>
        <p:spPr>
          <a:xfrm>
            <a:off x="428625" y="1785938"/>
            <a:ext cx="8229600" cy="4857750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sz="2800" b="1" smtClean="0"/>
              <a:t>Pracovní ochranné pomůcky </a:t>
            </a:r>
            <a:r>
              <a:rPr lang="cs-CZ" sz="2800" smtClean="0"/>
              <a:t>slouží jako doplňky k zajištění BOZP na pracovištích.</a:t>
            </a:r>
          </a:p>
          <a:p>
            <a:pPr marL="0" indent="0" eaLnBrk="1" hangingPunct="1"/>
            <a:r>
              <a:rPr lang="cs-CZ" sz="2800" b="1" smtClean="0"/>
              <a:t>   pracovní oděv</a:t>
            </a:r>
          </a:p>
          <a:p>
            <a:pPr marL="0" indent="0" eaLnBrk="1" hangingPunct="1"/>
            <a:r>
              <a:rPr lang="cs-CZ" sz="2800" b="1" smtClean="0"/>
              <a:t>   pracovní obuv</a:t>
            </a:r>
          </a:p>
          <a:p>
            <a:pPr marL="0" indent="0" eaLnBrk="1" hangingPunct="1"/>
            <a:r>
              <a:rPr lang="cs-CZ" sz="2800" b="1" smtClean="0"/>
              <a:t>   přilba</a:t>
            </a:r>
          </a:p>
          <a:p>
            <a:pPr marL="0" indent="0" eaLnBrk="1" hangingPunct="1"/>
            <a:r>
              <a:rPr lang="cs-CZ" sz="2800" b="1" smtClean="0"/>
              <a:t>   ochranné brýle</a:t>
            </a:r>
          </a:p>
          <a:p>
            <a:pPr marL="0" indent="0" eaLnBrk="1" hangingPunct="1"/>
            <a:r>
              <a:rPr lang="cs-CZ" sz="2800" b="1" smtClean="0"/>
              <a:t>   rukavice </a:t>
            </a:r>
          </a:p>
          <a:p>
            <a:pPr marL="0" indent="0" eaLnBrk="1" hangingPunct="1"/>
            <a:r>
              <a:rPr lang="cs-CZ" sz="2800" b="1" smtClean="0"/>
              <a:t>   respirátor</a:t>
            </a:r>
          </a:p>
          <a:p>
            <a:pPr marL="0" indent="0" eaLnBrk="1" hangingPunct="1"/>
            <a:r>
              <a:rPr lang="cs-CZ" sz="2800" b="1" smtClean="0"/>
              <a:t>   aj.</a:t>
            </a:r>
          </a:p>
          <a:p>
            <a:pPr marL="0" indent="0" eaLnBrk="1" hangingPunct="1">
              <a:buFont typeface="Arial" charset="0"/>
              <a:buNone/>
            </a:pPr>
            <a:endParaRPr lang="cs-CZ" sz="2800" b="1" smtClean="0"/>
          </a:p>
        </p:txBody>
      </p:sp>
      <p:pic>
        <p:nvPicPr>
          <p:cNvPr id="7173" name="Picture 2" descr="Zobrazit podrobnosti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625" y="464343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4" name="Picture 6" descr="Zobrazit podrobnosti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43313" y="2928938"/>
            <a:ext cx="1400175" cy="140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5" name="Picture 8" descr="Zobrazit podrobnosti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86563" y="2786063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195" name="Obdélník 7"/>
          <p:cNvSpPr>
            <a:spLocks noChangeArrowheads="1"/>
          </p:cNvSpPr>
          <p:nvPr/>
        </p:nvSpPr>
        <p:spPr bwMode="auto">
          <a:xfrm>
            <a:off x="357188" y="142875"/>
            <a:ext cx="8286750" cy="584200"/>
          </a:xfrm>
          <a:prstGeom prst="rect">
            <a:avLst/>
          </a:prstGeom>
          <a:solidFill>
            <a:srgbClr val="FFFF75">
              <a:alpha val="36862"/>
            </a:srgbClr>
          </a:solidFill>
          <a:ln w="9525">
            <a:solidFill>
              <a:srgbClr val="C0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 eaLnBrk="0" hangingPunct="0">
              <a:spcBef>
                <a:spcPct val="20000"/>
              </a:spcBef>
            </a:pPr>
            <a:r>
              <a:rPr lang="cs-CZ" sz="3200" b="1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Najdi a přesuň ochranné pomůcky do rámečku.</a:t>
            </a:r>
          </a:p>
        </p:txBody>
      </p:sp>
      <p:sp>
        <p:nvSpPr>
          <p:cNvPr id="11" name="Šipka doleva 10"/>
          <p:cNvSpPr/>
          <p:nvPr/>
        </p:nvSpPr>
        <p:spPr>
          <a:xfrm>
            <a:off x="500063" y="6072188"/>
            <a:ext cx="2143125" cy="571500"/>
          </a:xfrm>
          <a:prstGeom prst="leftArrow">
            <a:avLst/>
          </a:prstGeom>
          <a:solidFill>
            <a:srgbClr val="FFC9C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tx1"/>
                </a:solidFill>
              </a:rPr>
              <a:t>Použij</a:t>
            </a:r>
            <a:r>
              <a:rPr lang="cs-CZ" b="1" dirty="0"/>
              <a:t> </a:t>
            </a:r>
            <a:r>
              <a:rPr lang="cs-CZ" b="1" dirty="0">
                <a:solidFill>
                  <a:schemeClr val="tx1"/>
                </a:solidFill>
              </a:rPr>
              <a:t>skryté pero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42910" y="1000108"/>
            <a:ext cx="4857784" cy="257176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8200" name="Picture 8" descr="Zobrazit podrobnosti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29313" y="2428875"/>
            <a:ext cx="12144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1" name="Picture 2" descr="&amp;Ccaron;erná, Obrys, Fotbal, Silueta, D&amp;ecaron;v&amp;ccaron;e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72375" y="3429000"/>
            <a:ext cx="1141413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2" name="Picture 6" descr="Zobrazit podrobnosti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29000" y="5429250"/>
            <a:ext cx="1185863" cy="118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3" name="Picture 2" descr="Zobrazit podrobnosti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929438" y="5286375"/>
            <a:ext cx="12144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4" name="Picture 8" descr="Zobrazit podrobnosti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14375" y="4143375"/>
            <a:ext cx="1185863" cy="118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5" name="Picture 4" descr="Zálo&amp;zcaron;ka, Kniha, Bible, Knihovna, &amp;Ccaron;tení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571750" y="4143375"/>
            <a:ext cx="1128713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6" name="Picture 6" descr="Zobrazit podrobnosti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072063" y="4214813"/>
            <a:ext cx="1238250" cy="1238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7" name="Picture 8" descr="Zobrazit podrobnosti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215188" y="1071563"/>
            <a:ext cx="1357312" cy="1357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219" name="Obdélník 7"/>
          <p:cNvSpPr>
            <a:spLocks noChangeArrowheads="1"/>
          </p:cNvSpPr>
          <p:nvPr/>
        </p:nvSpPr>
        <p:spPr bwMode="auto">
          <a:xfrm>
            <a:off x="357188" y="142875"/>
            <a:ext cx="8286750" cy="584200"/>
          </a:xfrm>
          <a:prstGeom prst="rect">
            <a:avLst/>
          </a:prstGeom>
          <a:solidFill>
            <a:srgbClr val="FFFF75">
              <a:alpha val="36862"/>
            </a:srgbClr>
          </a:solidFill>
          <a:ln w="9525">
            <a:solidFill>
              <a:srgbClr val="C0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 eaLnBrk="0" hangingPunct="0">
              <a:spcBef>
                <a:spcPct val="20000"/>
              </a:spcBef>
            </a:pPr>
            <a:r>
              <a:rPr lang="cs-CZ" sz="3200" b="1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Najdi a zakroužkuj nebezpečné předměty.</a:t>
            </a:r>
          </a:p>
        </p:txBody>
      </p:sp>
      <p:sp>
        <p:nvSpPr>
          <p:cNvPr id="11" name="Šipka doleva 10"/>
          <p:cNvSpPr/>
          <p:nvPr/>
        </p:nvSpPr>
        <p:spPr>
          <a:xfrm>
            <a:off x="500063" y="6072188"/>
            <a:ext cx="2143125" cy="571500"/>
          </a:xfrm>
          <a:prstGeom prst="leftArrow">
            <a:avLst/>
          </a:prstGeom>
          <a:solidFill>
            <a:srgbClr val="FFC9C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tx1"/>
                </a:solidFill>
              </a:rPr>
              <a:t>Použij</a:t>
            </a:r>
            <a:r>
              <a:rPr lang="cs-CZ" b="1" dirty="0"/>
              <a:t> </a:t>
            </a:r>
            <a:r>
              <a:rPr lang="cs-CZ" b="1" dirty="0">
                <a:solidFill>
                  <a:schemeClr val="tx1"/>
                </a:solidFill>
              </a:rPr>
              <a:t>skryté pero</a:t>
            </a:r>
          </a:p>
        </p:txBody>
      </p:sp>
      <p:pic>
        <p:nvPicPr>
          <p:cNvPr id="9221" name="Picture 2" descr="Zobrazit podrobnosti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38" y="85725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2" name="Picture 4" descr="Ru&amp;ccaron;ní pila se &amp;zcaron;lutou násadou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6250" y="3286125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3" name="Picture 6" descr="Zobrazit podrobnosti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86563" y="2428875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4" name="Picture 8" descr="Zobrazit podrobnosti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500438" y="1071563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5" name="Picture 10" descr="Zobrazit podrobnosti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215063" y="85725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6" name="Picture 12" descr="Zobrazit podrobnosti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 rot="-1178016">
            <a:off x="7061200" y="454025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7" name="Picture 14" descr="Zobrazit podrobnosti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85813" y="4286250"/>
            <a:ext cx="1328737" cy="1328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8" name="Picture 16" descr="Mobil s modrou obrazovkou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072063" y="5072063"/>
            <a:ext cx="1400175" cy="140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9" name="Picture 18" descr="&amp;Zcaron;lutá elektrická vrta&amp;ccaron;ka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928813" y="264318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01050" cy="1368425"/>
          </a:xfrm>
          <a:solidFill>
            <a:srgbClr val="FFFF75">
              <a:alpha val="37000"/>
            </a:srgbClr>
          </a:solidFill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cap="all" dirty="0" smtClean="0"/>
              <a:t>Bezpečnost </a:t>
            </a:r>
            <a:r>
              <a:rPr lang="cs-CZ" b="1" cap="all" smtClean="0"/>
              <a:t>silničního provozu </a:t>
            </a:r>
            <a:r>
              <a:rPr lang="cs-CZ" b="1" dirty="0" smtClean="0"/>
              <a:t>(zkratka – BESIP)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28625" y="1785938"/>
            <a:ext cx="8229600" cy="4857750"/>
          </a:xfrm>
        </p:spPr>
        <p:txBody>
          <a:bodyPr rtlCol="0">
            <a:normAutofit lnSpcReduction="10000"/>
          </a:bodyPr>
          <a:lstStyle/>
          <a:p>
            <a:pPr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l-PL" sz="5400" b="1" dirty="0" smtClean="0"/>
              <a:t>B</a:t>
            </a:r>
            <a:endParaRPr lang="pl-PL" sz="5400" dirty="0" smtClean="0"/>
          </a:p>
          <a:p>
            <a:pPr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l-PL" sz="5400" b="1" dirty="0" smtClean="0"/>
              <a:t>E</a:t>
            </a:r>
            <a:endParaRPr lang="pl-PL" sz="5400" dirty="0" smtClean="0"/>
          </a:p>
          <a:p>
            <a:pPr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l-PL" sz="5400" b="1" dirty="0" smtClean="0"/>
              <a:t>S</a:t>
            </a:r>
            <a:endParaRPr lang="pl-PL" sz="5400" dirty="0" smtClean="0"/>
          </a:p>
          <a:p>
            <a:pPr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l-PL" sz="5400" b="1" dirty="0" smtClean="0"/>
              <a:t>I</a:t>
            </a:r>
            <a:r>
              <a:rPr lang="pl-PL" sz="5400" dirty="0" smtClean="0"/>
              <a:t>   </a:t>
            </a:r>
          </a:p>
          <a:p>
            <a:pPr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l-PL" sz="5400" b="1" dirty="0" smtClean="0"/>
              <a:t>P</a:t>
            </a:r>
            <a:r>
              <a:rPr lang="pl-PL" sz="5400" dirty="0" smtClean="0"/>
              <a:t>   -   provozu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b="1" dirty="0"/>
          </a:p>
        </p:txBody>
      </p:sp>
      <p:sp>
        <p:nvSpPr>
          <p:cNvPr id="8" name="Poloviční rámeček 7"/>
          <p:cNvSpPr/>
          <p:nvPr/>
        </p:nvSpPr>
        <p:spPr>
          <a:xfrm rot="8205236">
            <a:off x="1314450" y="2352675"/>
            <a:ext cx="714375" cy="785813"/>
          </a:xfrm>
          <a:prstGeom prst="halfFrame">
            <a:avLst>
              <a:gd name="adj1" fmla="val 14229"/>
              <a:gd name="adj2" fmla="val 12318"/>
            </a:avLst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Poloviční rámeček 8"/>
          <p:cNvSpPr/>
          <p:nvPr/>
        </p:nvSpPr>
        <p:spPr>
          <a:xfrm rot="8205236">
            <a:off x="1314450" y="4352925"/>
            <a:ext cx="714375" cy="785813"/>
          </a:xfrm>
          <a:prstGeom prst="halfFrame">
            <a:avLst>
              <a:gd name="adj1" fmla="val 14229"/>
              <a:gd name="adj2" fmla="val 12318"/>
            </a:avLst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0247" name="TextovéPole 9"/>
          <p:cNvSpPr txBox="1">
            <a:spLocks noChangeArrowheads="1"/>
          </p:cNvSpPr>
          <p:nvPr/>
        </p:nvSpPr>
        <p:spPr bwMode="auto">
          <a:xfrm>
            <a:off x="2357438" y="2214563"/>
            <a:ext cx="392906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>
                <a:latin typeface="Calibri" pitchFamily="34" charset="0"/>
              </a:rPr>
              <a:t>bezpečnost</a:t>
            </a:r>
          </a:p>
        </p:txBody>
      </p:sp>
      <p:sp>
        <p:nvSpPr>
          <p:cNvPr id="10248" name="TextovéPole 10"/>
          <p:cNvSpPr txBox="1">
            <a:spLocks noChangeArrowheads="1"/>
          </p:cNvSpPr>
          <p:nvPr/>
        </p:nvSpPr>
        <p:spPr bwMode="auto">
          <a:xfrm>
            <a:off x="2357438" y="4286250"/>
            <a:ext cx="392906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>
                <a:latin typeface="Calibri" pitchFamily="34" charset="0"/>
              </a:rPr>
              <a:t>silničního</a:t>
            </a:r>
          </a:p>
        </p:txBody>
      </p:sp>
      <p:pic>
        <p:nvPicPr>
          <p:cNvPr id="10249" name="Picture 4" descr="Semafor, Provozu, Zelená, &amp;Zcaron;lutá, &amp;Ccaron;ervená, Signá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375" y="2714625"/>
            <a:ext cx="1717675" cy="3381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28625" y="357188"/>
            <a:ext cx="8501063" cy="6286500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Útvar BESIP se zabývá metodikou dopravní výchovy dětí ve školách</a:t>
            </a:r>
            <a:r>
              <a:rPr lang="cs-CZ" dirty="0" smtClean="0"/>
              <a:t>, ale i preventivními                          dopravně-bezpečnostními kampaněmi zaměřenými na všechny kategorie účastníků provozu na pozemních komunikacích.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BESIP je:</a:t>
            </a:r>
          </a:p>
          <a:p>
            <a:pPr marL="612000" indent="-45720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hlavní koordinační subjekt bezpečnosti                      silničního provozu v ČR</a:t>
            </a:r>
          </a:p>
          <a:p>
            <a:pPr marL="612000" indent="-45720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expertní orgán v oblasti působení na lidského činitele</a:t>
            </a:r>
          </a:p>
          <a:p>
            <a:pPr marL="612000" indent="-45720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samostatné oddělení Ministerstva dopravy ČR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68425"/>
          </a:xfrm>
          <a:solidFill>
            <a:srgbClr val="FFFF75">
              <a:alpha val="37000"/>
            </a:srgbClr>
          </a:solidFill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DOPRAVNÍ ZNAČKY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28625" y="1714500"/>
            <a:ext cx="8501063" cy="4929188"/>
          </a:xfrm>
        </p:spPr>
        <p:txBody>
          <a:bodyPr rtlCol="0">
            <a:noAutofit/>
          </a:bodyPr>
          <a:lstStyle/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Dopravní značky</a:t>
            </a:r>
            <a:r>
              <a:rPr lang="cs-CZ" sz="2400" dirty="0" smtClean="0"/>
              <a:t> jsou </a:t>
            </a:r>
            <a:r>
              <a:rPr lang="cs-CZ" sz="2400" b="1" dirty="0" smtClean="0"/>
              <a:t>jednoduché piktogramy určené pro řízení a regulaci silničního provozu na pozemních komunikacích. 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050" b="1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Jedná se o zařízení </a:t>
            </a:r>
            <a:r>
              <a:rPr lang="cs-CZ" sz="2400" b="1" dirty="0" smtClean="0"/>
              <a:t>upozorňující účastníky silničního provozu </a:t>
            </a:r>
            <a:r>
              <a:rPr lang="cs-CZ" sz="2400" dirty="0" smtClean="0"/>
              <a:t>na nebezpečná místa, ukládají jim zákazy, příkazy nebo omezení, poskytují jim informace nebo zpřesňují, doplňují nebo omezují význam jiné dopravní značky.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050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Význam dopravních značek stanoví </a:t>
            </a:r>
            <a:r>
              <a:rPr lang="cs-CZ" sz="2400" b="1" dirty="0" smtClean="0"/>
              <a:t>Pravidla silničního provozu. 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050" b="1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Krom dopravních značek je provoz na pozemních komunikacích také řízen, zabezpečován a usměrňován </a:t>
            </a:r>
            <a:r>
              <a:rPr lang="cs-CZ" sz="2400" b="1" dirty="0" smtClean="0"/>
              <a:t>světelnými a akustickými signály</a:t>
            </a:r>
            <a:r>
              <a:rPr lang="cs-CZ" sz="2400" dirty="0" smtClean="0"/>
              <a:t>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3315" name="Picture 2" descr="http://upload.wikimedia.org/wikipedia/commons/thumb/1/13/CZ-P02_Hlavn%C3%AD_pozemn%C3%AD_komunikace.svg/120px-CZ-P02_Hlavn%C3%AD_pozemn%C3%AD_komunikace.svg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75" y="142875"/>
            <a:ext cx="22860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TextovéPole 5"/>
          <p:cNvSpPr txBox="1">
            <a:spLocks noChangeArrowheads="1"/>
          </p:cNvSpPr>
          <p:nvPr/>
        </p:nvSpPr>
        <p:spPr bwMode="auto">
          <a:xfrm>
            <a:off x="642938" y="2571750"/>
            <a:ext cx="2357437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Hlavní pozemní komunikace</a:t>
            </a:r>
          </a:p>
        </p:txBody>
      </p:sp>
      <p:pic>
        <p:nvPicPr>
          <p:cNvPr id="13317" name="Picture 4" descr="http://upload.wikimedia.org/wikipedia/commons/thumb/8/89/CZ-P03_Konec_hlavn%C3%AD_pozemn%C3%AD_komunikace.svg/120px-CZ-P03_Konec_hlavn%C3%AD_pozemn%C3%AD_komunikace.svg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14750" y="142875"/>
            <a:ext cx="2357438" cy="2357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8" name="TextovéPole 7"/>
          <p:cNvSpPr txBox="1">
            <a:spLocks noChangeArrowheads="1"/>
          </p:cNvSpPr>
          <p:nvPr/>
        </p:nvSpPr>
        <p:spPr bwMode="auto">
          <a:xfrm>
            <a:off x="3357563" y="2571750"/>
            <a:ext cx="314325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Konec hlavní pozemní komunikace</a:t>
            </a:r>
          </a:p>
        </p:txBody>
      </p:sp>
      <p:pic>
        <p:nvPicPr>
          <p:cNvPr id="13319" name="Picture 6" descr="http://upload.wikimedia.org/wikipedia/commons/thumb/b/bc/P04_CZ.svg/120px-P04_CZ.svg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643688" y="285750"/>
            <a:ext cx="2205037" cy="1928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20" name="TextovéPole 9"/>
          <p:cNvSpPr txBox="1">
            <a:spLocks noChangeArrowheads="1"/>
          </p:cNvSpPr>
          <p:nvPr/>
        </p:nvSpPr>
        <p:spPr bwMode="auto">
          <a:xfrm>
            <a:off x="6786563" y="2571750"/>
            <a:ext cx="1928812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Dej přednost v jízdě!</a:t>
            </a:r>
          </a:p>
        </p:txBody>
      </p:sp>
      <p:sp>
        <p:nvSpPr>
          <p:cNvPr id="13321" name="TextovéPole 12"/>
          <p:cNvSpPr txBox="1">
            <a:spLocks noChangeArrowheads="1"/>
          </p:cNvSpPr>
          <p:nvPr/>
        </p:nvSpPr>
        <p:spPr bwMode="auto">
          <a:xfrm>
            <a:off x="428625" y="5500688"/>
            <a:ext cx="271462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Zákaz vjezdu všech vozidel </a:t>
            </a:r>
          </a:p>
          <a:p>
            <a:pPr algn="ctr"/>
            <a:r>
              <a:rPr lang="cs-CZ" sz="2400" b="1">
                <a:latin typeface="Calibri" pitchFamily="34" charset="0"/>
              </a:rPr>
              <a:t>(v obou směrech)</a:t>
            </a:r>
          </a:p>
        </p:txBody>
      </p:sp>
      <p:pic>
        <p:nvPicPr>
          <p:cNvPr id="13322" name="Picture 10" descr="http://upload.wikimedia.org/wikipedia/commons/thumb/4/4c/B01cr.svg/120px-B01cr.svg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57250" y="3500438"/>
            <a:ext cx="1857375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3" name="Picture 12" descr="http://upload.wikimedia.org/wikipedia/commons/thumb/9/9f/B08cr.jpg/120px-B08cr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929063" y="3429000"/>
            <a:ext cx="1928812" cy="1928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24" name="TextovéPole 15"/>
          <p:cNvSpPr txBox="1">
            <a:spLocks noChangeArrowheads="1"/>
          </p:cNvSpPr>
          <p:nvPr/>
        </p:nvSpPr>
        <p:spPr bwMode="auto">
          <a:xfrm>
            <a:off x="3857625" y="5643563"/>
            <a:ext cx="214312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Zákaz vjezdu jízdních kol</a:t>
            </a:r>
          </a:p>
        </p:txBody>
      </p:sp>
      <p:pic>
        <p:nvPicPr>
          <p:cNvPr id="13325" name="Picture 8" descr="http://upload.wikimedia.org/wikipedia/commons/thumb/4/49/P06_CZ.svg/120px-P06_CZ.svg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786563" y="3500438"/>
            <a:ext cx="1857375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26" name="TextovéPole 17"/>
          <p:cNvSpPr txBox="1">
            <a:spLocks noChangeArrowheads="1"/>
          </p:cNvSpPr>
          <p:nvPr/>
        </p:nvSpPr>
        <p:spPr bwMode="auto">
          <a:xfrm>
            <a:off x="6500813" y="5715000"/>
            <a:ext cx="2428875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pl-PL" sz="2400" b="1">
                <a:latin typeface="Calibri" pitchFamily="34" charset="0"/>
              </a:rPr>
              <a:t>Stůj, dej přednost v jízdě!</a:t>
            </a:r>
            <a:endParaRPr lang="cs-CZ" sz="2400" b="1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339" name="TextovéPole 5"/>
          <p:cNvSpPr txBox="1">
            <a:spLocks noChangeArrowheads="1"/>
          </p:cNvSpPr>
          <p:nvPr/>
        </p:nvSpPr>
        <p:spPr bwMode="auto">
          <a:xfrm>
            <a:off x="428625" y="2571750"/>
            <a:ext cx="25003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Světelné signály</a:t>
            </a:r>
          </a:p>
        </p:txBody>
      </p:sp>
      <p:sp>
        <p:nvSpPr>
          <p:cNvPr id="14340" name="TextovéPole 7"/>
          <p:cNvSpPr txBox="1">
            <a:spLocks noChangeArrowheads="1"/>
          </p:cNvSpPr>
          <p:nvPr/>
        </p:nvSpPr>
        <p:spPr bwMode="auto">
          <a:xfrm>
            <a:off x="3571875" y="5715000"/>
            <a:ext cx="2500313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pl-PL" sz="2400" b="1">
                <a:latin typeface="Calibri" pitchFamily="34" charset="0"/>
              </a:rPr>
              <a:t>Stezka pro chodce a cyklisty</a:t>
            </a:r>
            <a:endParaRPr lang="cs-CZ" sz="2400" b="1">
              <a:latin typeface="Calibri" pitchFamily="34" charset="0"/>
            </a:endParaRPr>
          </a:p>
        </p:txBody>
      </p:sp>
      <p:sp>
        <p:nvSpPr>
          <p:cNvPr id="14341" name="TextovéPole 9"/>
          <p:cNvSpPr txBox="1">
            <a:spLocks noChangeArrowheads="1"/>
          </p:cNvSpPr>
          <p:nvPr/>
        </p:nvSpPr>
        <p:spPr bwMode="auto">
          <a:xfrm>
            <a:off x="571500" y="5715000"/>
            <a:ext cx="22860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Podchod nebo nadchod</a:t>
            </a:r>
          </a:p>
        </p:txBody>
      </p:sp>
      <p:sp>
        <p:nvSpPr>
          <p:cNvPr id="14342" name="TextovéPole 11"/>
          <p:cNvSpPr txBox="1">
            <a:spLocks noChangeArrowheads="1"/>
          </p:cNvSpPr>
          <p:nvPr/>
        </p:nvSpPr>
        <p:spPr bwMode="auto">
          <a:xfrm>
            <a:off x="6357938" y="2571750"/>
            <a:ext cx="27860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Přechod pro chodce</a:t>
            </a:r>
          </a:p>
        </p:txBody>
      </p:sp>
      <p:sp>
        <p:nvSpPr>
          <p:cNvPr id="14343" name="TextovéPole 12"/>
          <p:cNvSpPr txBox="1">
            <a:spLocks noChangeArrowheads="1"/>
          </p:cNvSpPr>
          <p:nvPr/>
        </p:nvSpPr>
        <p:spPr bwMode="auto">
          <a:xfrm>
            <a:off x="3571875" y="2571750"/>
            <a:ext cx="2428875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Pozor, přechod pro chodce</a:t>
            </a:r>
          </a:p>
        </p:txBody>
      </p:sp>
      <p:sp>
        <p:nvSpPr>
          <p:cNvPr id="14344" name="TextovéPole 15"/>
          <p:cNvSpPr txBox="1">
            <a:spLocks noChangeArrowheads="1"/>
          </p:cNvSpPr>
          <p:nvPr/>
        </p:nvSpPr>
        <p:spPr bwMode="auto">
          <a:xfrm>
            <a:off x="6286500" y="5786438"/>
            <a:ext cx="27146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b="1">
                <a:solidFill>
                  <a:srgbClr val="000000"/>
                </a:solidFill>
                <a:latin typeface="Calibri" pitchFamily="34" charset="0"/>
              </a:rPr>
              <a:t>Stezka pro cyklisty</a:t>
            </a:r>
          </a:p>
        </p:txBody>
      </p:sp>
      <p:pic>
        <p:nvPicPr>
          <p:cNvPr id="14345" name="Picture 2" descr="http://upload.wikimedia.org/wikipedia/commons/thumb/e/e1/C08acr.jpg/120px-C08acr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15125" y="3643313"/>
            <a:ext cx="1928813" cy="1928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6" name="Picture 4" descr="http://upload.wikimedia.org/wikipedia/commons/thumb/d/d2/C09acr.jpg/120px-C09acr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57625" y="3714750"/>
            <a:ext cx="1928813" cy="1928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7" name="Picture 6" descr="http://upload.wikimedia.org/wikipedia/commons/thumb/a/a7/IP03cr.jpg/120px-IP03cr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57250" y="3643313"/>
            <a:ext cx="1785938" cy="1785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8" name="Picture 8" descr="http://upload.wikimedia.org/wikipedia/commons/thumb/e/e2/IP06cr.jpg/120px-IP06cr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86563" y="500063"/>
            <a:ext cx="1785937" cy="1785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9" name="Picture 14" descr="http://upload.wikimedia.org/wikipedia/commons/thumb/9/9e/A11_CZ.svg/120px-A11_CZ.svg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714750" y="509588"/>
            <a:ext cx="2071688" cy="1811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50" name="Picture 16" descr="http://upload.wikimedia.org/wikipedia/commons/thumb/f/f2/Czech_road_sign_A10.svg/120px-Czech_road_sign_A10.svg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71500" y="428625"/>
            <a:ext cx="2143125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363" name="TextovéPole 5"/>
          <p:cNvSpPr txBox="1">
            <a:spLocks noChangeArrowheads="1"/>
          </p:cNvSpPr>
          <p:nvPr/>
        </p:nvSpPr>
        <p:spPr bwMode="auto">
          <a:xfrm>
            <a:off x="571500" y="2643188"/>
            <a:ext cx="15716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Policie</a:t>
            </a:r>
          </a:p>
        </p:txBody>
      </p:sp>
      <p:sp>
        <p:nvSpPr>
          <p:cNvPr id="15364" name="TextovéPole 7"/>
          <p:cNvSpPr txBox="1">
            <a:spLocks noChangeArrowheads="1"/>
          </p:cNvSpPr>
          <p:nvPr/>
        </p:nvSpPr>
        <p:spPr bwMode="auto">
          <a:xfrm>
            <a:off x="3643313" y="2571750"/>
            <a:ext cx="17145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pl-PL" sz="2400" b="1">
                <a:latin typeface="Calibri" pitchFamily="34" charset="0"/>
              </a:rPr>
              <a:t>Nemocnice</a:t>
            </a:r>
            <a:endParaRPr lang="cs-CZ" sz="2400" b="1">
              <a:latin typeface="Calibri" pitchFamily="34" charset="0"/>
            </a:endParaRPr>
          </a:p>
        </p:txBody>
      </p:sp>
      <p:sp>
        <p:nvSpPr>
          <p:cNvPr id="15365" name="TextovéPole 9"/>
          <p:cNvSpPr txBox="1">
            <a:spLocks noChangeArrowheads="1"/>
          </p:cNvSpPr>
          <p:nvPr/>
        </p:nvSpPr>
        <p:spPr bwMode="auto">
          <a:xfrm>
            <a:off x="6429375" y="2571750"/>
            <a:ext cx="17859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První pomoc</a:t>
            </a:r>
          </a:p>
        </p:txBody>
      </p:sp>
      <p:pic>
        <p:nvPicPr>
          <p:cNvPr id="15366" name="Picture 4" descr="http://upload.wikimedia.org/wikipedia/commons/thumb/4/45/IJ02cr.jpg/86px-IJ02cr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14750" y="357188"/>
            <a:ext cx="1357313" cy="1893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Picture 6" descr="http://upload.wikimedia.org/wikipedia/commons/thumb/9/9a/IJ03cr.jpg/86px-IJ03cr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43688" y="357188"/>
            <a:ext cx="1357312" cy="1893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8" name="Picture 2" descr="http://upload.wikimedia.org/wikipedia/commons/thumb/f/f0/IJ01cr.jpg/86px-IJ01cr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75" y="428625"/>
            <a:ext cx="1357313" cy="1893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9" name="Picture 10" descr="http://upload.wikimedia.org/wikipedia/commons/thumb/4/4f/IJ07cr.jpg/86px-IJ07cr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14375" y="3500438"/>
            <a:ext cx="1357313" cy="1893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0" name="Picture 12" descr="http://upload.wikimedia.org/wikipedia/commons/thumb/4/44/IJ04ccr.jpg/86px-IJ04ccr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714750" y="3429000"/>
            <a:ext cx="1382713" cy="1928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71" name="TextovéPole 19"/>
          <p:cNvSpPr txBox="1">
            <a:spLocks noChangeArrowheads="1"/>
          </p:cNvSpPr>
          <p:nvPr/>
        </p:nvSpPr>
        <p:spPr bwMode="auto">
          <a:xfrm>
            <a:off x="214313" y="5715000"/>
            <a:ext cx="24288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Čerpací stanice</a:t>
            </a:r>
          </a:p>
        </p:txBody>
      </p:sp>
      <p:sp>
        <p:nvSpPr>
          <p:cNvPr id="15372" name="TextovéPole 20"/>
          <p:cNvSpPr txBox="1">
            <a:spLocks noChangeArrowheads="1"/>
          </p:cNvSpPr>
          <p:nvPr/>
        </p:nvSpPr>
        <p:spPr bwMode="auto">
          <a:xfrm>
            <a:off x="3143250" y="5715000"/>
            <a:ext cx="27146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Zastávka autobusu</a:t>
            </a:r>
          </a:p>
        </p:txBody>
      </p:sp>
      <p:pic>
        <p:nvPicPr>
          <p:cNvPr id="15373" name="Picture 8" descr="http://upload.wikimedia.org/wikipedia/commons/thumb/b/bc/IP11acr.jpg/86px-IP11acr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643688" y="3429000"/>
            <a:ext cx="1382712" cy="1928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74" name="TextovéPole 22"/>
          <p:cNvSpPr txBox="1">
            <a:spLocks noChangeArrowheads="1"/>
          </p:cNvSpPr>
          <p:nvPr/>
        </p:nvSpPr>
        <p:spPr bwMode="auto">
          <a:xfrm>
            <a:off x="6500813" y="5715000"/>
            <a:ext cx="15716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Parkoviště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387" name="Obdélník 7"/>
          <p:cNvSpPr>
            <a:spLocks noChangeArrowheads="1"/>
          </p:cNvSpPr>
          <p:nvPr/>
        </p:nvSpPr>
        <p:spPr bwMode="auto">
          <a:xfrm>
            <a:off x="357188" y="142875"/>
            <a:ext cx="8286750" cy="584200"/>
          </a:xfrm>
          <a:prstGeom prst="rect">
            <a:avLst/>
          </a:prstGeom>
          <a:solidFill>
            <a:srgbClr val="FFFF75">
              <a:alpha val="36862"/>
            </a:srgbClr>
          </a:solidFill>
          <a:ln w="9525">
            <a:solidFill>
              <a:srgbClr val="C0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 eaLnBrk="0" hangingPunct="0">
              <a:spcBef>
                <a:spcPct val="20000"/>
              </a:spcBef>
            </a:pPr>
            <a:r>
              <a:rPr lang="cs-CZ" sz="3200" b="1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Najděte dvě stejné značky a spojte je čarou.</a:t>
            </a:r>
          </a:p>
        </p:txBody>
      </p:sp>
      <p:sp>
        <p:nvSpPr>
          <p:cNvPr id="11" name="Šipka doleva 10"/>
          <p:cNvSpPr/>
          <p:nvPr/>
        </p:nvSpPr>
        <p:spPr>
          <a:xfrm>
            <a:off x="500063" y="6072188"/>
            <a:ext cx="2143125" cy="571500"/>
          </a:xfrm>
          <a:prstGeom prst="leftArrow">
            <a:avLst/>
          </a:prstGeom>
          <a:solidFill>
            <a:srgbClr val="FFC9C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tx1"/>
                </a:solidFill>
              </a:rPr>
              <a:t>Použij</a:t>
            </a:r>
            <a:r>
              <a:rPr lang="cs-CZ" b="1" dirty="0"/>
              <a:t> </a:t>
            </a:r>
            <a:r>
              <a:rPr lang="cs-CZ" b="1" dirty="0">
                <a:solidFill>
                  <a:schemeClr val="tx1"/>
                </a:solidFill>
              </a:rPr>
              <a:t>skryté pero</a:t>
            </a:r>
          </a:p>
        </p:txBody>
      </p:sp>
      <p:pic>
        <p:nvPicPr>
          <p:cNvPr id="16389" name="Picture 14" descr="http://upload.wikimedia.org/wikipedia/commons/thumb/9/9e/A11_CZ.svg/120px-A11_CZ.svg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63" y="1000125"/>
            <a:ext cx="1663700" cy="1455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12" descr="http://upload.wikimedia.org/wikipedia/commons/thumb/9/9f/B08cr.jpg/120px-B08cr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500" y="4429125"/>
            <a:ext cx="1643063" cy="1643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Picture 14" descr="http://upload.wikimedia.org/wikipedia/commons/thumb/9/9e/A11_CZ.svg/120px-A11_CZ.svg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750" y="4857750"/>
            <a:ext cx="1663700" cy="1455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2" name="Picture 2" descr="http://upload.wikimedia.org/wikipedia/commons/thumb/f/f0/IJ01cr.jpg/86px-IJ01cr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14688" y="5072063"/>
            <a:ext cx="1049337" cy="1465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3" name="Picture 2" descr="http://upload.wikimedia.org/wikipedia/commons/thumb/f/f0/IJ01cr.jpg/86px-IJ01cr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429500" y="2928938"/>
            <a:ext cx="1050925" cy="1465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4" name="Picture 16" descr="http://upload.wikimedia.org/wikipedia/commons/thumb/f/f2/Czech_road_sign_A10.svg/120px-Czech_road_sign_A10.svg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0063" y="2786063"/>
            <a:ext cx="1643062" cy="1643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5" name="Picture 16" descr="http://upload.wikimedia.org/wikipedia/commons/thumb/f/f2/Czech_road_sign_A10.svg/120px-Czech_road_sign_A10.svg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786313" y="1000125"/>
            <a:ext cx="1643062" cy="1643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6" name="Picture 4" descr="http://upload.wikimedia.org/wikipedia/commons/thumb/4/45/IJ02cr.jpg/86px-IJ02cr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928938" y="1000125"/>
            <a:ext cx="1049337" cy="1465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7" name="Picture 12" descr="http://upload.wikimedia.org/wikipedia/commons/thumb/4/44/IJ04ccr.jpg/86px-IJ04ccr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429250" y="5000625"/>
            <a:ext cx="1074738" cy="1500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8" name="Picture 2" descr="http://upload.wikimedia.org/wikipedia/commons/thumb/e/e1/C08acr.jpg/120px-C08acr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000875" y="928688"/>
            <a:ext cx="1643063" cy="1643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lačítko akce: Vlastní 1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411" name="Obdélník 7"/>
          <p:cNvSpPr>
            <a:spLocks noChangeArrowheads="1"/>
          </p:cNvSpPr>
          <p:nvPr/>
        </p:nvSpPr>
        <p:spPr bwMode="auto">
          <a:xfrm>
            <a:off x="357188" y="142875"/>
            <a:ext cx="8286750" cy="584200"/>
          </a:xfrm>
          <a:prstGeom prst="rect">
            <a:avLst/>
          </a:prstGeom>
          <a:solidFill>
            <a:srgbClr val="FFFF75">
              <a:alpha val="36862"/>
            </a:srgbClr>
          </a:solidFill>
          <a:ln w="9525">
            <a:solidFill>
              <a:srgbClr val="C0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 eaLnBrk="0" hangingPunct="0">
              <a:spcBef>
                <a:spcPct val="20000"/>
              </a:spcBef>
            </a:pPr>
            <a:r>
              <a:rPr lang="cs-CZ" sz="3200" b="1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Spojte čarou název se značkou.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57188" y="2357438"/>
            <a:ext cx="2286000" cy="708025"/>
          </a:xfrm>
          <a:prstGeom prst="rect">
            <a:avLst/>
          </a:prstGeom>
          <a:solidFill>
            <a:srgbClr val="FFFF75">
              <a:alpha val="64000"/>
            </a:srgbClr>
          </a:solidFill>
          <a:ln>
            <a:solidFill>
              <a:schemeClr val="bg2">
                <a:lumMod val="10000"/>
              </a:schemeClr>
            </a:solidFill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  <a:latin typeface="Calibri"/>
                <a:cs typeface="+mn-cs"/>
              </a:rPr>
              <a:t>Hlavní pozemní komunikace</a:t>
            </a:r>
          </a:p>
        </p:txBody>
      </p:sp>
      <p:sp>
        <p:nvSpPr>
          <p:cNvPr id="11" name="Šipka doleva 10"/>
          <p:cNvSpPr/>
          <p:nvPr/>
        </p:nvSpPr>
        <p:spPr>
          <a:xfrm>
            <a:off x="500063" y="6072188"/>
            <a:ext cx="2143125" cy="571500"/>
          </a:xfrm>
          <a:prstGeom prst="leftArrow">
            <a:avLst/>
          </a:prstGeom>
          <a:solidFill>
            <a:srgbClr val="FFC9C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tx1"/>
                </a:solidFill>
              </a:rPr>
              <a:t>Použij</a:t>
            </a:r>
            <a:r>
              <a:rPr lang="cs-CZ" b="1" dirty="0"/>
              <a:t> </a:t>
            </a:r>
            <a:r>
              <a:rPr lang="cs-CZ" b="1" dirty="0">
                <a:solidFill>
                  <a:schemeClr val="tx1"/>
                </a:solidFill>
              </a:rPr>
              <a:t>skryté pero</a:t>
            </a:r>
          </a:p>
        </p:txBody>
      </p:sp>
      <p:pic>
        <p:nvPicPr>
          <p:cNvPr id="17414" name="Picture 8" descr="http://upload.wikimedia.org/wikipedia/commons/thumb/e/e2/IP06cr.jpg/120px-IP06cr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57563" y="1214438"/>
            <a:ext cx="1285875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Picture 2" descr="http://upload.wikimedia.org/wikipedia/commons/thumb/1/13/CZ-P02_Hlavn%C3%AD_pozemn%C3%AD_komunikace.svg/120px-CZ-P02_Hlavn%C3%AD_pozemn%C3%AD_komunikace.svg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00688" y="785813"/>
            <a:ext cx="1643062" cy="1643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6" name="Picture 6" descr="http://upload.wikimedia.org/wikipedia/commons/thumb/b/bc/P04_CZ.svg/120px-P04_CZ.svg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14688" y="4357688"/>
            <a:ext cx="1550987" cy="1357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7" name="Picture 2" descr="http://upload.wikimedia.org/wikipedia/commons/thumb/e/e1/C08acr.jpg/120px-C08acr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500688" y="5000625"/>
            <a:ext cx="142875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TextovéPole 15"/>
          <p:cNvSpPr txBox="1"/>
          <p:nvPr/>
        </p:nvSpPr>
        <p:spPr>
          <a:xfrm>
            <a:off x="357188" y="928688"/>
            <a:ext cx="2286000" cy="400050"/>
          </a:xfrm>
          <a:prstGeom prst="rect">
            <a:avLst/>
          </a:prstGeom>
          <a:solidFill>
            <a:srgbClr val="FFFF75">
              <a:alpha val="64000"/>
            </a:srgbClr>
          </a:solidFill>
          <a:ln>
            <a:solidFill>
              <a:schemeClr val="bg2">
                <a:lumMod val="10000"/>
              </a:schemeClr>
            </a:solidFill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  <a:latin typeface="Calibri"/>
                <a:cs typeface="+mn-cs"/>
              </a:rPr>
              <a:t>Stezka pro cyklisty</a:t>
            </a:r>
          </a:p>
        </p:txBody>
      </p:sp>
      <p:pic>
        <p:nvPicPr>
          <p:cNvPr id="17419" name="Picture 8" descr="http://upload.wikimedia.org/wikipedia/commons/thumb/4/49/P06_CZ.svg/120px-P06_CZ.svg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358063" y="4071938"/>
            <a:ext cx="1500187" cy="1500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0" name="Picture 10" descr="http://upload.wikimedia.org/wikipedia/commons/thumb/4/4f/IJ07cr.jpg/86px-IJ07cr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572375" y="1643063"/>
            <a:ext cx="1101725" cy="1536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" name="TextovéPole 20"/>
          <p:cNvSpPr txBox="1"/>
          <p:nvPr/>
        </p:nvSpPr>
        <p:spPr>
          <a:xfrm>
            <a:off x="357188" y="3214688"/>
            <a:ext cx="2286000" cy="708025"/>
          </a:xfrm>
          <a:prstGeom prst="rect">
            <a:avLst/>
          </a:prstGeom>
          <a:solidFill>
            <a:srgbClr val="FFFF75">
              <a:alpha val="64000"/>
            </a:srgbClr>
          </a:solidFill>
          <a:ln>
            <a:solidFill>
              <a:schemeClr val="bg2">
                <a:lumMod val="10000"/>
              </a:schemeClr>
            </a:solidFill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  <a:latin typeface="Calibri"/>
                <a:cs typeface="+mn-cs"/>
              </a:rPr>
              <a:t>Dej přednost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  <a:latin typeface="Calibri"/>
                <a:cs typeface="+mn-cs"/>
              </a:rPr>
              <a:t>v jízdě!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357188" y="1500188"/>
            <a:ext cx="2286000" cy="708025"/>
          </a:xfrm>
          <a:prstGeom prst="rect">
            <a:avLst/>
          </a:prstGeom>
          <a:solidFill>
            <a:srgbClr val="FFFF75">
              <a:alpha val="64000"/>
            </a:srgbClr>
          </a:solidFill>
          <a:ln>
            <a:solidFill>
              <a:schemeClr val="bg2">
                <a:lumMod val="10000"/>
              </a:schemeClr>
            </a:solidFill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pl-PL" sz="2000" b="1" dirty="0">
                <a:solidFill>
                  <a:prstClr val="black"/>
                </a:solidFill>
                <a:latin typeface="Calibri"/>
                <a:cs typeface="+mn-cs"/>
              </a:rPr>
              <a:t>Stůj, dej přednost v jízdě!</a:t>
            </a:r>
            <a:endParaRPr lang="cs-CZ" sz="2000" b="1" dirty="0">
              <a:solidFill>
                <a:prstClr val="black"/>
              </a:solidFill>
              <a:latin typeface="Calibri"/>
              <a:cs typeface="+mn-cs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57188" y="4071938"/>
            <a:ext cx="2286000" cy="400050"/>
          </a:xfrm>
          <a:prstGeom prst="rect">
            <a:avLst/>
          </a:prstGeom>
          <a:solidFill>
            <a:srgbClr val="FFFF75">
              <a:alpha val="64000"/>
            </a:srgbClr>
          </a:solidFill>
          <a:ln>
            <a:solidFill>
              <a:schemeClr val="bg2">
                <a:lumMod val="10000"/>
              </a:schemeClr>
            </a:solidFill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atin typeface="+mn-lt"/>
                <a:cs typeface="+mn-cs"/>
              </a:rPr>
              <a:t>Čerpací stanice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357188" y="4643438"/>
            <a:ext cx="2286000" cy="400050"/>
          </a:xfrm>
          <a:prstGeom prst="rect">
            <a:avLst/>
          </a:prstGeom>
          <a:solidFill>
            <a:srgbClr val="FFFF75">
              <a:alpha val="64000"/>
            </a:srgbClr>
          </a:solidFill>
          <a:ln>
            <a:solidFill>
              <a:schemeClr val="bg2">
                <a:lumMod val="10000"/>
              </a:schemeClr>
            </a:solidFill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atin typeface="+mn-lt"/>
                <a:cs typeface="+mn-cs"/>
              </a:rPr>
              <a:t>Přechod pro chodce</a:t>
            </a:r>
          </a:p>
        </p:txBody>
      </p:sp>
      <p:pic>
        <p:nvPicPr>
          <p:cNvPr id="17425" name="Picture 6" descr="http://upload.wikimedia.org/wikipedia/commons/thumb/a/a7/IP03cr.jpg/120px-IP03cr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214938" y="2928938"/>
            <a:ext cx="1285875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TextovéPole 25"/>
          <p:cNvSpPr txBox="1"/>
          <p:nvPr/>
        </p:nvSpPr>
        <p:spPr>
          <a:xfrm>
            <a:off x="357188" y="5214938"/>
            <a:ext cx="2286000" cy="708025"/>
          </a:xfrm>
          <a:prstGeom prst="rect">
            <a:avLst/>
          </a:prstGeom>
          <a:solidFill>
            <a:srgbClr val="FFFF75">
              <a:alpha val="64000"/>
            </a:srgbClr>
          </a:solidFill>
          <a:ln>
            <a:solidFill>
              <a:schemeClr val="bg2">
                <a:lumMod val="10000"/>
              </a:schemeClr>
            </a:solidFill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atin typeface="+mn-lt"/>
                <a:cs typeface="+mn-cs"/>
              </a:rPr>
              <a:t>Podchod nebo nadchod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01050" cy="1143000"/>
          </a:xfrm>
          <a:solidFill>
            <a:srgbClr val="FFFF75">
              <a:alpha val="37000"/>
            </a:srgbClr>
          </a:soli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cap="all" dirty="0" smtClean="0"/>
              <a:t>Chůze po CHODNÍKU</a:t>
            </a:r>
          </a:p>
        </p:txBody>
      </p:sp>
      <p:sp>
        <p:nvSpPr>
          <p:cNvPr id="18436" name="Zástupný symbol pro obsah 4"/>
          <p:cNvSpPr>
            <a:spLocks noGrp="1"/>
          </p:cNvSpPr>
          <p:nvPr>
            <p:ph idx="1"/>
          </p:nvPr>
        </p:nvSpPr>
        <p:spPr>
          <a:xfrm>
            <a:off x="428625" y="1428750"/>
            <a:ext cx="8501063" cy="5214938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sz="2400" smtClean="0"/>
              <a:t>Chodník je část pozemní komunikace nebo samostatná pozemní komunikace, která </a:t>
            </a:r>
            <a:r>
              <a:rPr lang="cs-CZ" sz="2400" b="1" smtClean="0"/>
              <a:t>slouží chodcům k přesunu po délce komunikace.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2400" b="1" smtClean="0"/>
              <a:t>Chodníkem zpravidla bývají vybaveny místní komunikace</a:t>
            </a:r>
            <a:r>
              <a:rPr lang="cs-CZ" sz="2400" smtClean="0"/>
              <a:t>, případně průjezdní úseky silnic, v zastavěných částech obcí, a to buď </a:t>
            </a:r>
            <a:r>
              <a:rPr lang="cs-CZ" sz="2400" b="1" smtClean="0"/>
              <a:t>po jedné nebo po obou stranách.</a:t>
            </a:r>
          </a:p>
          <a:p>
            <a:pPr marL="0" indent="0" eaLnBrk="1" hangingPunct="1">
              <a:buFont typeface="Arial" charset="0"/>
              <a:buNone/>
            </a:pPr>
            <a:endParaRPr lang="cs-CZ" sz="800" b="1" smtClean="0"/>
          </a:p>
          <a:p>
            <a:pPr marL="0" indent="0" eaLnBrk="1" hangingPunct="1">
              <a:buFont typeface="Arial" charset="0"/>
              <a:buNone/>
            </a:pPr>
            <a:r>
              <a:rPr lang="cs-CZ" sz="2400" smtClean="0"/>
              <a:t>Chodec musí užívat </a:t>
            </a:r>
            <a:r>
              <a:rPr lang="cs-CZ" sz="2400" b="1" smtClean="0"/>
              <a:t>přednostně chodníku nebo stezky pro chodce</a:t>
            </a:r>
            <a:r>
              <a:rPr lang="cs-CZ" sz="2400" smtClean="0"/>
              <a:t>.</a:t>
            </a:r>
          </a:p>
          <a:p>
            <a:pPr marL="0" indent="0" eaLnBrk="1" hangingPunct="1">
              <a:buFont typeface="Arial" charset="0"/>
              <a:buNone/>
            </a:pPr>
            <a:endParaRPr lang="cs-CZ" sz="800" smtClean="0"/>
          </a:p>
          <a:p>
            <a:pPr marL="0" indent="0" eaLnBrk="1" hangingPunct="1">
              <a:buFont typeface="Arial" charset="0"/>
              <a:buNone/>
            </a:pPr>
            <a:r>
              <a:rPr lang="cs-CZ" sz="2400" smtClean="0"/>
              <a:t>V současné době není stanoveno, po které straně chodníku je chodec povinen jít – v minulosti platilo, že </a:t>
            </a:r>
            <a:r>
              <a:rPr lang="cs-CZ" sz="2400" b="1" smtClean="0"/>
              <a:t>po chodníku se chodí vpravo</a:t>
            </a:r>
            <a:r>
              <a:rPr lang="cs-CZ" sz="2400" smtClean="0"/>
              <a:t>. Pokud chodník užije organizovaný útvar chodců, </a:t>
            </a:r>
            <a:r>
              <a:rPr lang="cs-CZ" sz="2400" b="1" smtClean="0"/>
              <a:t>musí jít vpravo a nejvýše ve dvojstupu.</a:t>
            </a:r>
          </a:p>
          <a:p>
            <a:pPr marL="0" indent="0" eaLnBrk="1" hangingPunct="1">
              <a:buFont typeface="Arial" charset="0"/>
              <a:buNone/>
            </a:pPr>
            <a:endParaRPr lang="cs-CZ" sz="1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01050" cy="1143000"/>
          </a:xfrm>
          <a:solidFill>
            <a:srgbClr val="FFFF75">
              <a:alpha val="37000"/>
            </a:srgbClr>
          </a:soli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cap="all" dirty="0" smtClean="0"/>
              <a:t>Chůze po silnici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28625" y="1428750"/>
            <a:ext cx="8715375" cy="5214938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b="1" dirty="0" smtClean="0"/>
              <a:t>Při chůzi po silnici jsou děti vždy vystaveny zvýšenému nebezpečí. </a:t>
            </a:r>
            <a:r>
              <a:rPr lang="cs-CZ" sz="1600" dirty="0" smtClean="0"/>
              <a:t>Tuto problematiku řeší pravidla silničního provozu.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b="1" dirty="0" smtClean="0"/>
              <a:t>Kde není chodník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 smtClean="0"/>
              <a:t>Kde není chodník chodí se vlevo (v protisměru jedoucích vozidel, tak abys je viděl přijíždět).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 smtClean="0"/>
              <a:t>Při chůzi po krajnici nebo okraji vozovky mohou jít nejvýše 2 chodci vedle sebe!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 smtClean="0"/>
              <a:t> Po jednom za sebou se chodí hlavně: tam, kde je hustý provoz, při míjení vozidel, v blízkosti nebezpečných míst - zatáčky, zúžené vozovky, vrcholy stoupání, za snížené viditelnosti - ve tmě, za mlhy, deště...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 smtClean="0"/>
              <a:t>Bezpečnější je vždy jít po jednom za sebou!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b="1" dirty="0" smtClean="0"/>
              <a:t>Přecházení vozovky</a:t>
            </a:r>
            <a:endParaRPr lang="cs-CZ" sz="16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 smtClean="0"/>
              <a:t>Pokud je blíže než 50 m křižovatka s řízeným provozem (semafory), vyznačený přechod pro chodce (zebra), nadchod nebo podchod, musí chodec přecházet jen na těchto místech.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 smtClean="0"/>
              <a:t>Při přecházení po přechodu pro chodce </a:t>
            </a:r>
            <a:r>
              <a:rPr lang="cs-CZ" sz="1600" b="1" dirty="0" smtClean="0"/>
              <a:t>NEPLATÍ ABSOLUTNÍ PŘEDNOST CHODCE</a:t>
            </a:r>
            <a:r>
              <a:rPr lang="cs-CZ" sz="1600" dirty="0" smtClean="0"/>
              <a:t>. Zákon ti říká, že jako chodec nesmíš vstupovat na přechod pro chodce nebo na vozovku bezprostředně před blížícím se vozidlem.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 smtClean="0"/>
              <a:t>Chodec musí dát přednost tramvaji.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b="1" dirty="0" smtClean="0"/>
              <a:t>VŽDY</a:t>
            </a:r>
            <a:r>
              <a:rPr lang="cs-CZ" sz="1800" dirty="0" smtClean="0"/>
              <a:t> </a:t>
            </a:r>
            <a:r>
              <a:rPr lang="cs-CZ" sz="1800" b="1" dirty="0" smtClean="0"/>
              <a:t>se</a:t>
            </a:r>
            <a:r>
              <a:rPr lang="cs-CZ" sz="1800" dirty="0" smtClean="0"/>
              <a:t> </a:t>
            </a:r>
            <a:r>
              <a:rPr lang="cs-CZ" sz="1800" b="1" dirty="0" smtClean="0"/>
              <a:t>před přecházením rozhlédni</a:t>
            </a:r>
            <a:r>
              <a:rPr lang="cs-CZ" sz="1800" dirty="0" smtClean="0"/>
              <a:t>! </a:t>
            </a:r>
            <a:r>
              <a:rPr lang="cs-CZ" sz="1800" b="1" dirty="0" smtClean="0"/>
              <a:t>A to i když jdeš na přechodu pro chodce na zelenou!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68425"/>
          </a:xfrm>
          <a:solidFill>
            <a:srgbClr val="FFFF75">
              <a:alpha val="37000"/>
            </a:srgbClr>
          </a:solidFill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cap="all" dirty="0" smtClean="0"/>
              <a:t> Přechod pro chodce 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20484" name="Zástupný symbol pro obsah 4"/>
          <p:cNvSpPr>
            <a:spLocks noGrp="1"/>
          </p:cNvSpPr>
          <p:nvPr>
            <p:ph idx="1"/>
          </p:nvPr>
        </p:nvSpPr>
        <p:spPr>
          <a:xfrm>
            <a:off x="428625" y="1571625"/>
            <a:ext cx="8572500" cy="5000625"/>
          </a:xfrm>
        </p:spPr>
        <p:txBody>
          <a:bodyPr/>
          <a:lstStyle/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sz="2100" b="1" smtClean="0"/>
              <a:t>Přechod pro chodce </a:t>
            </a:r>
            <a:r>
              <a:rPr lang="cs-CZ" sz="2100" smtClean="0"/>
              <a:t>je místo na pozemní komunikaci určené pro </a:t>
            </a:r>
            <a:r>
              <a:rPr lang="cs-CZ" sz="2100" b="1" smtClean="0"/>
              <a:t>přecházení chodců. </a:t>
            </a:r>
            <a:r>
              <a:rPr lang="cs-CZ" sz="2100" smtClean="0"/>
              <a:t>Přechod by měl být umístěn pouze na </a:t>
            </a:r>
            <a:r>
              <a:rPr lang="cs-CZ" sz="2100" b="1" smtClean="0"/>
              <a:t>bezpečném místě, zaručující rozhled chodcům i řidičům.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endParaRPr lang="cs-CZ" sz="800" b="1" smtClean="0"/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sz="2100" b="1" smtClean="0"/>
              <a:t>Světelné signály pro chodce </a:t>
            </a:r>
            <a:r>
              <a:rPr lang="cs-CZ" sz="2100" smtClean="0"/>
              <a:t>jsou určeny k tomu, aby zajistily </a:t>
            </a:r>
            <a:r>
              <a:rPr lang="cs-CZ" sz="2100" b="1" smtClean="0"/>
              <a:t>bezpečné přecházení pozemní komunikace</a:t>
            </a:r>
            <a:r>
              <a:rPr lang="cs-CZ" sz="2100" smtClean="0"/>
              <a:t>. </a:t>
            </a:r>
            <a:endParaRPr lang="cs-CZ" sz="2100" b="1" smtClean="0"/>
          </a:p>
          <a:p>
            <a:pPr marL="0" indent="0" eaLnBrk="1" hangingPunct="1">
              <a:buFont typeface="Arial" charset="0"/>
              <a:buNone/>
            </a:pPr>
            <a:endParaRPr lang="cs-CZ" sz="2400" smtClean="0"/>
          </a:p>
          <a:p>
            <a:pPr marL="0" indent="0" eaLnBrk="1" hangingPunct="1">
              <a:buFont typeface="Arial" charset="0"/>
              <a:buNone/>
            </a:pPr>
            <a:endParaRPr lang="cs-CZ" sz="2400" smtClean="0"/>
          </a:p>
          <a:p>
            <a:pPr marL="0" indent="0" eaLnBrk="1" hangingPunct="1">
              <a:buFont typeface="Arial" charset="0"/>
              <a:buNone/>
            </a:pPr>
            <a:endParaRPr lang="cs-CZ" sz="2400" smtClean="0"/>
          </a:p>
        </p:txBody>
      </p:sp>
      <p:sp>
        <p:nvSpPr>
          <p:cNvPr id="20485" name="TextovéPole 5"/>
          <p:cNvSpPr txBox="1">
            <a:spLocks noChangeArrowheads="1"/>
          </p:cNvSpPr>
          <p:nvPr/>
        </p:nvSpPr>
        <p:spPr bwMode="auto">
          <a:xfrm>
            <a:off x="428625" y="3429000"/>
            <a:ext cx="3643313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 i="1">
                <a:latin typeface="Calibri" pitchFamily="34" charset="0"/>
              </a:rPr>
              <a:t>„Signál pro chodce se znamením </a:t>
            </a:r>
            <a:r>
              <a:rPr lang="cs-CZ" sz="2400" b="1" i="1">
                <a:solidFill>
                  <a:srgbClr val="FF0000"/>
                </a:solidFill>
                <a:latin typeface="Calibri" pitchFamily="34" charset="0"/>
              </a:rPr>
              <a:t>Stůj</a:t>
            </a:r>
            <a:r>
              <a:rPr lang="cs-CZ" sz="2400" b="1" i="1">
                <a:latin typeface="Calibri" pitchFamily="34" charset="0"/>
              </a:rPr>
              <a:t>!“ </a:t>
            </a:r>
          </a:p>
          <a:p>
            <a:r>
              <a:rPr lang="cs-CZ" sz="2400">
                <a:latin typeface="Calibri" pitchFamily="34" charset="0"/>
              </a:rPr>
              <a:t>znamená, že </a:t>
            </a:r>
          </a:p>
          <a:p>
            <a:r>
              <a:rPr lang="cs-CZ" sz="2400">
                <a:latin typeface="Calibri" pitchFamily="34" charset="0"/>
              </a:rPr>
              <a:t>chodec nesmí </a:t>
            </a:r>
          </a:p>
          <a:p>
            <a:r>
              <a:rPr lang="cs-CZ" sz="2400">
                <a:latin typeface="Calibri" pitchFamily="34" charset="0"/>
              </a:rPr>
              <a:t>vstupovat na </a:t>
            </a:r>
          </a:p>
          <a:p>
            <a:r>
              <a:rPr lang="cs-CZ" sz="2400">
                <a:latin typeface="Calibri" pitchFamily="34" charset="0"/>
              </a:rPr>
              <a:t>vozovku.</a:t>
            </a:r>
          </a:p>
        </p:txBody>
      </p:sp>
      <p:sp>
        <p:nvSpPr>
          <p:cNvPr id="20486" name="TextovéPole 6"/>
          <p:cNvSpPr txBox="1">
            <a:spLocks noChangeArrowheads="1"/>
          </p:cNvSpPr>
          <p:nvPr/>
        </p:nvSpPr>
        <p:spPr bwMode="auto">
          <a:xfrm>
            <a:off x="4857750" y="3429000"/>
            <a:ext cx="3714750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 i="1">
                <a:latin typeface="Calibri" pitchFamily="34" charset="0"/>
              </a:rPr>
              <a:t>„Signál pro chodce se znamením </a:t>
            </a:r>
            <a:r>
              <a:rPr lang="cs-CZ" sz="2400" b="1" i="1">
                <a:solidFill>
                  <a:srgbClr val="00B050"/>
                </a:solidFill>
                <a:latin typeface="Calibri" pitchFamily="34" charset="0"/>
              </a:rPr>
              <a:t>Volno</a:t>
            </a:r>
            <a:r>
              <a:rPr lang="cs-CZ" sz="2400" b="1" i="1">
                <a:latin typeface="Calibri" pitchFamily="34" charset="0"/>
              </a:rPr>
              <a:t>“</a:t>
            </a:r>
          </a:p>
          <a:p>
            <a:r>
              <a:rPr lang="cs-CZ" sz="2400">
                <a:latin typeface="Calibri" pitchFamily="34" charset="0"/>
              </a:rPr>
              <a:t>dovoluje chodci </a:t>
            </a:r>
          </a:p>
          <a:p>
            <a:r>
              <a:rPr lang="cs-CZ" sz="2400">
                <a:latin typeface="Calibri" pitchFamily="34" charset="0"/>
              </a:rPr>
              <a:t>vstoupit                      do vozovky.</a:t>
            </a:r>
          </a:p>
        </p:txBody>
      </p:sp>
      <p:pic>
        <p:nvPicPr>
          <p:cNvPr id="20487" name="Picture 4" descr="Semafor, Maják, Pravidla Silni&amp;ccaron;ního Provozu"/>
          <p:cNvPicPr>
            <a:picLocks noChangeAspect="1" noChangeArrowheads="1"/>
          </p:cNvPicPr>
          <p:nvPr/>
        </p:nvPicPr>
        <p:blipFill>
          <a:blip r:embed="rId2"/>
          <a:srcRect l="21875" t="18750" r="34375" b="19141"/>
          <a:stretch>
            <a:fillRect/>
          </a:stretch>
        </p:blipFill>
        <p:spPr bwMode="auto">
          <a:xfrm>
            <a:off x="7143750" y="4143375"/>
            <a:ext cx="1320800" cy="2500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8" name="Picture 6" descr="Semafor, Maják, Pravidla Silni&amp;ccaron;ního Provozu"/>
          <p:cNvPicPr>
            <a:picLocks noChangeAspect="1" noChangeArrowheads="1"/>
          </p:cNvPicPr>
          <p:nvPr/>
        </p:nvPicPr>
        <p:blipFill>
          <a:blip r:embed="rId3"/>
          <a:srcRect l="23882" t="20895" r="34328" b="17909"/>
          <a:stretch>
            <a:fillRect/>
          </a:stretch>
        </p:blipFill>
        <p:spPr bwMode="auto">
          <a:xfrm>
            <a:off x="2571750" y="4143375"/>
            <a:ext cx="1285875" cy="2509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507" name="Zástupný symbol pro obsah 2"/>
          <p:cNvSpPr>
            <a:spLocks noGrp="1"/>
          </p:cNvSpPr>
          <p:nvPr>
            <p:ph idx="1"/>
          </p:nvPr>
        </p:nvSpPr>
        <p:spPr>
          <a:xfrm>
            <a:off x="285750" y="1000125"/>
            <a:ext cx="8229600" cy="5357813"/>
          </a:xfrm>
        </p:spPr>
        <p:txBody>
          <a:bodyPr/>
          <a:lstStyle/>
          <a:p>
            <a:pPr marL="514350" indent="-514350" eaLnBrk="1" hangingPunct="1">
              <a:lnSpc>
                <a:spcPct val="200000"/>
              </a:lnSpc>
              <a:spcBef>
                <a:spcPts val="4800"/>
              </a:spcBef>
              <a:buFont typeface="Calibri" pitchFamily="34" charset="0"/>
              <a:buAutoNum type="arabicPeriod"/>
            </a:pPr>
            <a:r>
              <a:rPr lang="cs-CZ" smtClean="0">
                <a:solidFill>
                  <a:srgbClr val="000000"/>
                </a:solidFill>
                <a:cs typeface="Times New Roman" pitchFamily="18" charset="0"/>
              </a:rPr>
              <a:t>Musíš se při přecházení silnice rozhlížet?</a:t>
            </a:r>
          </a:p>
          <a:p>
            <a:pPr marL="514350" indent="-514350" eaLnBrk="1" hangingPunct="1">
              <a:lnSpc>
                <a:spcPct val="200000"/>
              </a:lnSpc>
              <a:spcBef>
                <a:spcPts val="4800"/>
              </a:spcBef>
              <a:buFont typeface="Calibri" pitchFamily="34" charset="0"/>
              <a:buAutoNum type="arabicPeriod"/>
            </a:pPr>
            <a:r>
              <a:rPr lang="cs-CZ" smtClean="0">
                <a:solidFill>
                  <a:srgbClr val="000000"/>
                </a:solidFill>
                <a:cs typeface="Times New Roman" pitchFamily="18" charset="0"/>
              </a:rPr>
              <a:t>Po které straně chodníku půjdeš jako chodec?</a:t>
            </a:r>
          </a:p>
          <a:p>
            <a:pPr marL="514350" indent="-514350" eaLnBrk="1" hangingPunct="1">
              <a:lnSpc>
                <a:spcPct val="200000"/>
              </a:lnSpc>
              <a:spcBef>
                <a:spcPts val="4800"/>
              </a:spcBef>
              <a:buFont typeface="Calibri" pitchFamily="34" charset="0"/>
              <a:buAutoNum type="arabicPeriod"/>
            </a:pPr>
            <a:r>
              <a:rPr lang="it-IT" smtClean="0">
                <a:solidFill>
                  <a:srgbClr val="000000"/>
                </a:solidFill>
                <a:cs typeface="Times New Roman" pitchFamily="18" charset="0"/>
              </a:rPr>
              <a:t>Proč si nesmíš na silnici hrát?</a:t>
            </a:r>
          </a:p>
        </p:txBody>
      </p:sp>
      <p:sp>
        <p:nvSpPr>
          <p:cNvPr id="8" name="Obdélník 7"/>
          <p:cNvSpPr/>
          <p:nvPr/>
        </p:nvSpPr>
        <p:spPr>
          <a:xfrm>
            <a:off x="357188" y="142875"/>
            <a:ext cx="8286750" cy="584200"/>
          </a:xfrm>
          <a:prstGeom prst="rect">
            <a:avLst/>
          </a:prstGeom>
          <a:solidFill>
            <a:srgbClr val="FFFF75">
              <a:alpha val="37000"/>
            </a:srgb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marL="342900" indent="-342900" eaLnBrk="0" fontAlgn="auto" hangingPunct="0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prstClr val="black"/>
                </a:solidFill>
                <a:latin typeface="+mn-lt"/>
                <a:cs typeface="Times New Roman" pitchFamily="18" charset="0"/>
              </a:rPr>
              <a:t>Procvičovací otázky.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357188" y="1214438"/>
            <a:ext cx="8607425" cy="5357812"/>
          </a:xfrm>
        </p:spPr>
        <p:txBody>
          <a:bodyPr rtlCol="0">
            <a:normAutofit fontScale="47500" lnSpcReduction="20000"/>
          </a:bodyPr>
          <a:lstStyle/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500" dirty="0" smtClean="0"/>
              <a:t>Obrázky. </a:t>
            </a:r>
            <a:r>
              <a:rPr lang="cs-CZ" sz="2500" i="1" dirty="0" smtClean="0"/>
              <a:t>Office.</a:t>
            </a:r>
            <a:r>
              <a:rPr lang="cs-CZ" sz="2500" i="1" dirty="0" err="1" smtClean="0"/>
              <a:t>com</a:t>
            </a:r>
            <a:r>
              <a:rPr lang="cs-CZ" sz="2500" i="1" dirty="0" smtClean="0"/>
              <a:t>: Kliparty, fotografie a animace</a:t>
            </a:r>
            <a:r>
              <a:rPr lang="cs-CZ" sz="2500" dirty="0" smtClean="0"/>
              <a:t> [online]. [cit. 2013-08-13]. Dostupné z: http://office.</a:t>
            </a:r>
            <a:r>
              <a:rPr lang="cs-CZ" sz="2500" dirty="0" err="1" smtClean="0"/>
              <a:t>microsoft.com</a:t>
            </a:r>
            <a:r>
              <a:rPr lang="cs-CZ" sz="2500" dirty="0" smtClean="0"/>
              <a:t>/</a:t>
            </a:r>
            <a:r>
              <a:rPr lang="cs-CZ" sz="2500" dirty="0" err="1" smtClean="0"/>
              <a:t>cs</a:t>
            </a:r>
            <a:r>
              <a:rPr lang="cs-CZ" sz="2500" dirty="0" smtClean="0"/>
              <a:t>-</a:t>
            </a:r>
            <a:r>
              <a:rPr lang="cs-CZ" sz="2500" dirty="0" err="1" smtClean="0"/>
              <a:t>cz</a:t>
            </a:r>
            <a:r>
              <a:rPr lang="cs-CZ" sz="2500" dirty="0" smtClean="0"/>
              <a:t>/</a:t>
            </a:r>
            <a:r>
              <a:rPr lang="cs-CZ" sz="2500" dirty="0" err="1" smtClean="0"/>
              <a:t>images</a:t>
            </a:r>
            <a:r>
              <a:rPr lang="cs-CZ" sz="2500" dirty="0" smtClean="0"/>
              <a:t>/??</a:t>
            </a:r>
            <a:r>
              <a:rPr lang="cs-CZ" sz="2500" dirty="0" err="1" smtClean="0"/>
              <a:t>Origin</a:t>
            </a:r>
            <a:r>
              <a:rPr lang="cs-CZ" sz="2500" dirty="0" smtClean="0"/>
              <a:t>=EC790014051029&amp;CTT=6&amp;</a:t>
            </a:r>
            <a:r>
              <a:rPr lang="cs-CZ" sz="2500" dirty="0" err="1" smtClean="0"/>
              <a:t>ver</a:t>
            </a:r>
            <a:r>
              <a:rPr lang="cs-CZ" sz="2500" dirty="0" smtClean="0"/>
              <a:t>=12&amp;</a:t>
            </a:r>
            <a:r>
              <a:rPr lang="cs-CZ" sz="2500" dirty="0" err="1" smtClean="0"/>
              <a:t>app</a:t>
            </a:r>
            <a:r>
              <a:rPr lang="cs-CZ" sz="2500" dirty="0" smtClean="0"/>
              <a:t>=</a:t>
            </a:r>
            <a:r>
              <a:rPr lang="cs-CZ" sz="2500" dirty="0" err="1" smtClean="0"/>
              <a:t>powerpnt.exe</a:t>
            </a:r>
            <a:endParaRPr lang="cs-CZ" sz="25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500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500" dirty="0" smtClean="0"/>
              <a:t>BESIP: Bezpečnost silničního provozu. </a:t>
            </a:r>
            <a:r>
              <a:rPr lang="cs-CZ" sz="2500" i="1" dirty="0" err="1" smtClean="0"/>
              <a:t>Wikipedie</a:t>
            </a:r>
            <a:r>
              <a:rPr lang="cs-CZ" sz="2500" dirty="0" smtClean="0"/>
              <a:t> [online]. 22.5. 2013 [cit. 2013-08-13]. Dostupné z: http://cs.wikipedia.org/wiki/BESIP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500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500" dirty="0" smtClean="0"/>
              <a:t>Dopravní značka: Dopravní značky. </a:t>
            </a:r>
            <a:r>
              <a:rPr lang="cs-CZ" sz="2500" i="1" dirty="0" err="1" smtClean="0"/>
              <a:t>Wikipedie</a:t>
            </a:r>
            <a:r>
              <a:rPr lang="cs-CZ" sz="2500" dirty="0" smtClean="0"/>
              <a:t> [online]. 7.4. 2013 [cit. 2013-08-13]. Dostupné z: http://cs.wikipedia.org/wiki/Dopravn%C3%AD_zna%C4%8Dky 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500" dirty="0" smtClean="0"/>
          </a:p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sz="2500" dirty="0" smtClean="0"/>
              <a:t>Dopravní značení v Česku. </a:t>
            </a:r>
            <a:r>
              <a:rPr lang="cs-CZ" sz="2500" i="1" dirty="0" err="1" smtClean="0"/>
              <a:t>Wikipedie</a:t>
            </a:r>
            <a:r>
              <a:rPr lang="cs-CZ" sz="2500" dirty="0" smtClean="0"/>
              <a:t> [online]. 16.5. 2013 [cit. 2013-08-13]. Dostupné z: http://cs.wikipedia.org/wiki/Dopravn%C3%AD_zna%C4%8Den%C3%AD_v_%C4%8Cesku 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500" dirty="0" smtClean="0"/>
          </a:p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sz="2500" dirty="0" smtClean="0"/>
              <a:t>Výstražné dopravní značky. VŠECHNY-</a:t>
            </a:r>
            <a:r>
              <a:rPr lang="cs-CZ" sz="2500" dirty="0" err="1" smtClean="0"/>
              <a:t>AUTOŠKOLY</a:t>
            </a:r>
            <a:r>
              <a:rPr lang="cs-CZ" sz="2500" dirty="0" smtClean="0"/>
              <a:t>.</a:t>
            </a:r>
            <a:r>
              <a:rPr lang="cs-CZ" sz="2500" dirty="0" err="1" smtClean="0"/>
              <a:t>cz</a:t>
            </a:r>
            <a:r>
              <a:rPr lang="cs-CZ" sz="2500" dirty="0" smtClean="0"/>
              <a:t> [online]. [cit. 2013-08-13]. Dostupné z: http://www.</a:t>
            </a:r>
            <a:r>
              <a:rPr lang="cs-CZ" sz="2500" dirty="0" err="1" smtClean="0"/>
              <a:t>vsechny</a:t>
            </a:r>
            <a:r>
              <a:rPr lang="cs-CZ" sz="2500" dirty="0" smtClean="0"/>
              <a:t>-</a:t>
            </a:r>
            <a:r>
              <a:rPr lang="cs-CZ" sz="2500" dirty="0" err="1" smtClean="0"/>
              <a:t>autoskoly.cz</a:t>
            </a:r>
            <a:r>
              <a:rPr lang="cs-CZ" sz="2500" dirty="0" smtClean="0"/>
              <a:t>/</a:t>
            </a:r>
            <a:r>
              <a:rPr lang="cs-CZ" sz="2500" dirty="0" err="1" smtClean="0"/>
              <a:t>dopravni</a:t>
            </a:r>
            <a:r>
              <a:rPr lang="cs-CZ" sz="2500" dirty="0" smtClean="0"/>
              <a:t>_</a:t>
            </a:r>
            <a:r>
              <a:rPr lang="cs-CZ" sz="2500" dirty="0" err="1" smtClean="0"/>
              <a:t>znacky</a:t>
            </a:r>
            <a:r>
              <a:rPr lang="cs-CZ" sz="2500" dirty="0" smtClean="0"/>
              <a:t>/</a:t>
            </a:r>
            <a:r>
              <a:rPr lang="cs-CZ" sz="2500" dirty="0" err="1" smtClean="0"/>
              <a:t>vystrazne</a:t>
            </a:r>
            <a:r>
              <a:rPr lang="cs-CZ" sz="2500" dirty="0" smtClean="0"/>
              <a:t>_</a:t>
            </a:r>
            <a:r>
              <a:rPr lang="cs-CZ" sz="2500" dirty="0" err="1" smtClean="0"/>
              <a:t>dopravni</a:t>
            </a:r>
            <a:r>
              <a:rPr lang="cs-CZ" sz="2500" dirty="0" smtClean="0"/>
              <a:t>_</a:t>
            </a:r>
            <a:r>
              <a:rPr lang="cs-CZ" sz="2500" dirty="0" err="1" smtClean="0"/>
              <a:t>znacky</a:t>
            </a:r>
            <a:r>
              <a:rPr lang="cs-CZ" sz="2500" dirty="0" smtClean="0"/>
              <a:t>/ </a:t>
            </a:r>
          </a:p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cs-CZ" sz="2500" dirty="0" smtClean="0"/>
          </a:p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sz="2500" dirty="0" smtClean="0"/>
              <a:t>Dopravní značky upravující přednost. VŠECHNY-</a:t>
            </a:r>
            <a:r>
              <a:rPr lang="cs-CZ" sz="2500" dirty="0" err="1" smtClean="0"/>
              <a:t>AUTOŠKOLY</a:t>
            </a:r>
            <a:r>
              <a:rPr lang="cs-CZ" sz="2500" dirty="0" smtClean="0"/>
              <a:t>.</a:t>
            </a:r>
            <a:r>
              <a:rPr lang="cs-CZ" sz="2500" dirty="0" err="1" smtClean="0"/>
              <a:t>cz</a:t>
            </a:r>
            <a:r>
              <a:rPr lang="cs-CZ" sz="2500" dirty="0" smtClean="0"/>
              <a:t> [online]. [cit. 2013-08-13]. Dostupné z: http://www.</a:t>
            </a:r>
            <a:r>
              <a:rPr lang="cs-CZ" sz="2500" dirty="0" err="1" smtClean="0"/>
              <a:t>vsechny</a:t>
            </a:r>
            <a:r>
              <a:rPr lang="cs-CZ" sz="2500" dirty="0" smtClean="0"/>
              <a:t>-</a:t>
            </a:r>
            <a:r>
              <a:rPr lang="cs-CZ" sz="2500" dirty="0" err="1" smtClean="0"/>
              <a:t>autoskoly.cz</a:t>
            </a:r>
            <a:r>
              <a:rPr lang="cs-CZ" sz="2500" dirty="0" smtClean="0"/>
              <a:t>/</a:t>
            </a:r>
            <a:r>
              <a:rPr lang="cs-CZ" sz="2500" dirty="0" err="1" smtClean="0"/>
              <a:t>dopravni</a:t>
            </a:r>
            <a:r>
              <a:rPr lang="cs-CZ" sz="2500" dirty="0" smtClean="0"/>
              <a:t>_</a:t>
            </a:r>
            <a:r>
              <a:rPr lang="cs-CZ" sz="2500" dirty="0" err="1" smtClean="0"/>
              <a:t>znacky</a:t>
            </a:r>
            <a:r>
              <a:rPr lang="cs-CZ" sz="2500" dirty="0" smtClean="0"/>
              <a:t>/</a:t>
            </a:r>
            <a:r>
              <a:rPr lang="cs-CZ" sz="2500" dirty="0" err="1" smtClean="0"/>
              <a:t>znacky</a:t>
            </a:r>
            <a:r>
              <a:rPr lang="cs-CZ" sz="2500" dirty="0" smtClean="0"/>
              <a:t>_</a:t>
            </a:r>
            <a:r>
              <a:rPr lang="cs-CZ" sz="2500" dirty="0" err="1" smtClean="0"/>
              <a:t>upravujici</a:t>
            </a:r>
            <a:r>
              <a:rPr lang="cs-CZ" sz="2500" dirty="0" smtClean="0"/>
              <a:t>_</a:t>
            </a:r>
            <a:r>
              <a:rPr lang="cs-CZ" sz="2500" dirty="0" err="1" smtClean="0"/>
              <a:t>prednost</a:t>
            </a:r>
            <a:r>
              <a:rPr lang="cs-CZ" sz="2500" dirty="0" smtClean="0"/>
              <a:t>/ 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500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500" dirty="0" smtClean="0"/>
              <a:t>Zákazové dopravní značky. VŠECHNY-</a:t>
            </a:r>
            <a:r>
              <a:rPr lang="cs-CZ" sz="2500" dirty="0" err="1" smtClean="0"/>
              <a:t>AUTOŠKOLY</a:t>
            </a:r>
            <a:r>
              <a:rPr lang="cs-CZ" sz="2500" dirty="0" smtClean="0"/>
              <a:t>.</a:t>
            </a:r>
            <a:r>
              <a:rPr lang="cs-CZ" sz="2500" dirty="0" err="1" smtClean="0"/>
              <a:t>cz</a:t>
            </a:r>
            <a:r>
              <a:rPr lang="cs-CZ" sz="2500" dirty="0" smtClean="0"/>
              <a:t> [online]. [cit. 2013-08-13]. Dostupné z: http://www.</a:t>
            </a:r>
            <a:r>
              <a:rPr lang="cs-CZ" sz="2500" dirty="0" err="1" smtClean="0"/>
              <a:t>vsechny</a:t>
            </a:r>
            <a:r>
              <a:rPr lang="cs-CZ" sz="2500" dirty="0" smtClean="0"/>
              <a:t>-</a:t>
            </a:r>
            <a:r>
              <a:rPr lang="cs-CZ" sz="2500" dirty="0" err="1" smtClean="0"/>
              <a:t>autoskoly.cz</a:t>
            </a:r>
            <a:r>
              <a:rPr lang="cs-CZ" sz="2500" dirty="0" smtClean="0"/>
              <a:t>/</a:t>
            </a:r>
            <a:r>
              <a:rPr lang="cs-CZ" sz="2500" dirty="0" err="1" smtClean="0"/>
              <a:t>dopravni</a:t>
            </a:r>
            <a:r>
              <a:rPr lang="cs-CZ" sz="2500" dirty="0" smtClean="0"/>
              <a:t>_</a:t>
            </a:r>
            <a:r>
              <a:rPr lang="cs-CZ" sz="2500" dirty="0" err="1" smtClean="0"/>
              <a:t>znacky</a:t>
            </a:r>
            <a:r>
              <a:rPr lang="cs-CZ" sz="2500" dirty="0" smtClean="0"/>
              <a:t>/</a:t>
            </a:r>
            <a:r>
              <a:rPr lang="cs-CZ" sz="2500" dirty="0" err="1" smtClean="0"/>
              <a:t>zakazove</a:t>
            </a:r>
            <a:r>
              <a:rPr lang="cs-CZ" sz="2500" dirty="0" smtClean="0"/>
              <a:t>_</a:t>
            </a:r>
            <a:r>
              <a:rPr lang="cs-CZ" sz="2500" dirty="0" err="1" smtClean="0"/>
              <a:t>znacky</a:t>
            </a:r>
            <a:r>
              <a:rPr lang="cs-CZ" sz="2500" dirty="0" smtClean="0"/>
              <a:t>/ 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500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500" dirty="0" smtClean="0"/>
              <a:t>Rady pro chodce. </a:t>
            </a:r>
            <a:r>
              <a:rPr lang="cs-CZ" sz="2500" i="1" dirty="0" smtClean="0"/>
              <a:t>Bezpečně na silnicích: v Libereckém kraji</a:t>
            </a:r>
            <a:r>
              <a:rPr lang="cs-CZ" sz="2500" dirty="0" smtClean="0"/>
              <a:t> [online]. 2010 [cit. 2013-08-15]. Dostupné z: http://www.</a:t>
            </a:r>
            <a:r>
              <a:rPr lang="cs-CZ" sz="2500" dirty="0" err="1" smtClean="0"/>
              <a:t>bezpecnenasilnicich.cz</a:t>
            </a:r>
            <a:r>
              <a:rPr lang="cs-CZ" sz="2500" dirty="0" smtClean="0"/>
              <a:t>/</a:t>
            </a:r>
            <a:r>
              <a:rPr lang="cs-CZ" sz="2500" dirty="0" err="1" smtClean="0"/>
              <a:t>page</a:t>
            </a:r>
            <a:r>
              <a:rPr lang="cs-CZ" sz="2500" dirty="0" smtClean="0"/>
              <a:t>/73 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500" dirty="0" smtClean="0">
              <a:hlinkClick r:id="rId2"/>
            </a:endParaRP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500" dirty="0" smtClean="0"/>
              <a:t>Chodník. </a:t>
            </a:r>
            <a:r>
              <a:rPr lang="cs-CZ" sz="2500" i="1" dirty="0" err="1" smtClean="0"/>
              <a:t>Wikipedie</a:t>
            </a:r>
            <a:r>
              <a:rPr lang="cs-CZ" sz="2500" dirty="0" smtClean="0"/>
              <a:t> [online]. 1.8. 2013 [cit. 2013-08-13]. Dostupné z: http://cs.wikipedia.org/wiki/Chodn%C3%ADk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500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500" dirty="0" smtClean="0"/>
              <a:t>BEZPEČNOST A OCHRANA ZDRAVÍ PŘI PRÁCI (BOZP), HYGIENA A POŽÁRNÍ OCHRANA (PO. </a:t>
            </a:r>
            <a:r>
              <a:rPr lang="cs-CZ" sz="2500" i="1" dirty="0" smtClean="0"/>
              <a:t>Hotelová škola Mariánské Lázně</a:t>
            </a:r>
            <a:r>
              <a:rPr lang="cs-CZ" sz="2500" dirty="0" smtClean="0"/>
              <a:t> [online]. 2013 [cit. 2013-08-13]. Dostupné z: http://www.</a:t>
            </a:r>
            <a:r>
              <a:rPr lang="cs-CZ" sz="2500" dirty="0" err="1" smtClean="0"/>
              <a:t>hotelovaskola.cz</a:t>
            </a:r>
            <a:r>
              <a:rPr lang="cs-CZ" sz="2500" dirty="0" smtClean="0"/>
              <a:t>/dokumenty/projekty/</a:t>
            </a:r>
            <a:r>
              <a:rPr lang="cs-CZ" sz="2500" dirty="0" err="1" smtClean="0"/>
              <a:t>zap</a:t>
            </a:r>
            <a:r>
              <a:rPr lang="cs-CZ" sz="2500" dirty="0" smtClean="0"/>
              <a:t>/page0003.htm 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500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500" dirty="0" smtClean="0"/>
              <a:t>Ochranná pomůcka. </a:t>
            </a:r>
            <a:r>
              <a:rPr lang="cs-CZ" sz="2500" i="1" dirty="0" err="1" smtClean="0"/>
              <a:t>Wikipedie</a:t>
            </a:r>
            <a:r>
              <a:rPr lang="cs-CZ" sz="2500" dirty="0" smtClean="0"/>
              <a:t> [online]. 16.5. 2013 [cit. 2013-08-13]. Dostupné z: http://cs.wikipedia.org/wiki/Ochrann%C3%A1_pom%C5%AFcka#Pracovn.C3.AD_ochrann.C3.A9_prost.C5.99edky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cs-CZ" sz="2000" dirty="0" smtClean="0">
              <a:latin typeface="Arial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95288" y="333375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latin typeface="+mj-lt"/>
                <a:ea typeface="+mj-ea"/>
                <a:cs typeface="+mj-cs"/>
              </a:rPr>
              <a:t>ZDROJE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1307</Words>
  <Application>Microsoft Office PowerPoint</Application>
  <PresentationFormat>Předvádění na obrazovce (4:3)</PresentationFormat>
  <Paragraphs>183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BOZP, BESIP  VY_32_INOVACE_1C_12  Číslo projektu: CZ.1.07/1.5.00/34.1056</vt:lpstr>
      <vt:lpstr>Snímek 2</vt:lpstr>
      <vt:lpstr>Bezpečnost a ochrana zdraví při práci (zkratka – BOZP)</vt:lpstr>
      <vt:lpstr>Snímek 4</vt:lpstr>
      <vt:lpstr>Snímek 5</vt:lpstr>
      <vt:lpstr>Pracovní OCHRANNÉ POMŮCKY</vt:lpstr>
      <vt:lpstr>Snímek 7</vt:lpstr>
      <vt:lpstr>Snímek 8</vt:lpstr>
      <vt:lpstr>Bezpečnost silničního provozu (zkratka – BESIP)</vt:lpstr>
      <vt:lpstr>Snímek 10</vt:lpstr>
      <vt:lpstr> DOPRAVNÍ ZNAČKY </vt:lpstr>
      <vt:lpstr>Snímek 12</vt:lpstr>
      <vt:lpstr>Snímek 13</vt:lpstr>
      <vt:lpstr>Snímek 14</vt:lpstr>
      <vt:lpstr>Snímek 15</vt:lpstr>
      <vt:lpstr>Snímek 16</vt:lpstr>
      <vt:lpstr>Chůze po CHODNÍKU</vt:lpstr>
      <vt:lpstr>Chůze po silnici</vt:lpstr>
      <vt:lpstr>  Přechod pro chodce  </vt:lpstr>
      <vt:lpstr>Snímek 20</vt:lpstr>
      <vt:lpstr>Snímek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Dada</dc:creator>
  <cp:lastModifiedBy>Dada</cp:lastModifiedBy>
  <cp:revision>27</cp:revision>
  <dcterms:created xsi:type="dcterms:W3CDTF">2013-08-13T13:17:55Z</dcterms:created>
  <dcterms:modified xsi:type="dcterms:W3CDTF">2013-12-08T19:17:48Z</dcterms:modified>
</cp:coreProperties>
</file>