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48" d="100"/>
          <a:sy n="148" d="100"/>
        </p:scale>
        <p:origin x="194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3376B8-1FC0-434B-80FE-946178AF8F21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6AB94-DAB7-416F-AF61-FCC2E4C7E2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20D28-6CF3-48A7-9CDD-C66128E6ACFA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72314-20C4-4F59-B48E-10497830A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F4E965-03E9-44C3-9A28-613E2BD2A29E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D00E58-399A-4E1E-8573-DF2E1E174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11A0F-6EF9-421A-B06A-07A25E94BF3E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E129A-F533-4916-85F5-5DFAC3C113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84D3E-E5C1-45D9-9CAE-F8A610160D37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FB85C-1439-4698-B978-8B5257D1D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895078-B946-441E-B0F3-8D5720530102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46358-43A9-41B4-AF28-D2E103492D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FF77F-5309-491D-AAA7-F03B1D23FEA4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40F88-6344-47CD-A328-65BB9CC2B6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226D5-3A44-4952-A8EA-B663E4F598D2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50F9B-D257-49B4-BABF-A87FF76F8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E7772D-D584-476A-AE95-B18D6645696D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99057-4576-4D7F-8CE8-DD38C1E4C7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2C042-3400-4EE9-85DC-9138121D36C1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CAC0A2-7F1C-4A16-AC99-C3F33229EB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8127C4-9831-4450-9270-44700A735174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0CA4B0-A9DA-435F-A713-B03F848BAF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7EBD214-CE36-4D80-9A11-46572672A60D}" type="datetimeFigureOut">
              <a:rPr lang="cs-CZ"/>
              <a:pPr>
                <a:defRPr/>
              </a:pPr>
              <a:t>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C125CA7-607B-44C0-B6E0-BAF49B2329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0.jpeg"/><Relationship Id="rId4" Type="http://schemas.openxmlformats.org/officeDocument/2006/relationships/image" Target="../media/image11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BDeleznice" TargetMode="External"/><Relationship Id="rId2" Type="http://schemas.openxmlformats.org/officeDocument/2006/relationships/hyperlink" Target="http://cs.wikipedia.org/wiki/%C5%BDelezni%C4%8Dn%C3%AD_doprava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Bef>
                <a:spcPts val="1800"/>
              </a:spcBef>
              <a:spcAft>
                <a:spcPts val="0"/>
              </a:spcAft>
              <a:defRPr/>
            </a:pPr>
            <a:r>
              <a:rPr lang="cs-CZ" sz="4000" dirty="0" smtClean="0">
                <a:latin typeface="Arial" charset="0"/>
              </a:rPr>
              <a:t>DOPRAVA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VY_32_INOVACE_1C_13 </a:t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mtClean="0"/>
              <a:t>Sada 3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Rodinná a Občanská výchova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3109" name="Group 37"/>
          <p:cNvGraphicFramePr>
            <a:graphicFrameLocks noGrp="1"/>
          </p:cNvGraphicFramePr>
          <p:nvPr/>
        </p:nvGraphicFramePr>
        <p:xfrm>
          <a:off x="539750" y="500063"/>
          <a:ext cx="8280400" cy="5657417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16725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Prezentace seznamuje žáky s naší dopravou. Žáci získávají základní znalosti o dopravě ČR (silniční doprava, železniční doprava, letecká doprava, vodní doprava a městská hromadná doprava). Své znalosti si procvičí na dvou následujících úkolech (rukopisné poznámky). V závěrečné části si žáci ověří získané poznatky na </a:t>
                      </a: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doplňujících otázkách.</a:t>
                      </a:r>
                      <a:endParaRPr lang="cs-CZ" sz="1400" dirty="0" smtClean="0"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 pitchFamily="18" charset="0"/>
                        </a:rPr>
                        <a:t>Délka trvání výuky pomocí tohoto materiálu je 30 minut.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271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Srpen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80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+mn-lt"/>
                        </a:rPr>
                        <a:t> </a:t>
                      </a:r>
                      <a:r>
                        <a:rPr lang="cs-CZ" sz="1400" dirty="0" smtClean="0"/>
                        <a:t>PAS, MP, kombinované postižení (MP v kombinaci se zdravotním znevýhodněním, MP v kombinaci </a:t>
                      </a:r>
                      <a:r>
                        <a:rPr lang="cs-CZ" sz="1400" smtClean="0"/>
                        <a:t>s PAS, vícečetné postižení)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1936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+mn-lt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+mn-lt"/>
                        </a:rPr>
                        <a:t>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latin typeface="+mn-lt"/>
                        </a:rPr>
                        <a:t> Rodinná a Občanská výchova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439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044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1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/>
                        <a:t>Žák (</a:t>
                      </a:r>
                      <a:r>
                        <a:rPr lang="cs-CZ" sz="1400" b="1" dirty="0" smtClean="0"/>
                        <a:t> </a:t>
                      </a:r>
                      <a:r>
                        <a:rPr lang="cs-CZ" sz="1400" dirty="0" smtClean="0"/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2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Praktická škola jednoletá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  <a:alpha val="26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/>
              <a:t>SILNIČNÍ DOPRAVA</a:t>
            </a:r>
            <a:endParaRPr lang="cs-CZ" sz="4800" b="1" dirty="0"/>
          </a:p>
        </p:txBody>
      </p:sp>
      <p:sp>
        <p:nvSpPr>
          <p:cNvPr id="4100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501062" cy="4857750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>
                <a:cs typeface="Times New Roman" pitchFamily="18" charset="0"/>
              </a:rPr>
              <a:t>Silniční doprava </a:t>
            </a:r>
            <a:r>
              <a:rPr lang="cs-CZ" smtClean="0">
                <a:cs typeface="Times New Roman" pitchFamily="18" charset="0"/>
              </a:rPr>
              <a:t>je </a:t>
            </a:r>
            <a:r>
              <a:rPr lang="cs-CZ" b="1" smtClean="0">
                <a:cs typeface="Times New Roman" pitchFamily="18" charset="0"/>
              </a:rPr>
              <a:t>individuální druh dopravy</a:t>
            </a:r>
            <a:r>
              <a:rPr lang="cs-CZ" smtClean="0">
                <a:cs typeface="Times New Roman" pitchFamily="18" charset="0"/>
              </a:rPr>
              <a:t>, který probíhá za </a:t>
            </a:r>
            <a:r>
              <a:rPr lang="cs-CZ" b="1" smtClean="0">
                <a:cs typeface="Times New Roman" pitchFamily="18" charset="0"/>
              </a:rPr>
              <a:t>použití dopravních prostředků </a:t>
            </a:r>
            <a:r>
              <a:rPr lang="cs-CZ" smtClean="0">
                <a:cs typeface="Times New Roman" pitchFamily="18" charset="0"/>
              </a:rPr>
              <a:t>zpravidla po silnicích či zpevněných cestách. 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b="1" smtClean="0">
                <a:cs typeface="Times New Roman" pitchFamily="18" charset="0"/>
              </a:rPr>
              <a:t>Využívá se k přepravě osob, ale i nákladů.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b="1" smtClean="0">
              <a:cs typeface="Times New Roman" pitchFamily="18" charset="0"/>
            </a:endParaRP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mtClean="0"/>
              <a:t>V </a:t>
            </a:r>
            <a:r>
              <a:rPr lang="cs-CZ" b="1" smtClean="0"/>
              <a:t>silniční dopravě </a:t>
            </a:r>
            <a:r>
              <a:rPr lang="cs-CZ" smtClean="0"/>
              <a:t>se dnes zpravidla využívají kolová vozidla (</a:t>
            </a:r>
            <a:r>
              <a:rPr lang="cs-CZ" b="1" smtClean="0"/>
              <a:t>osobní auta, autobusy, motocykly, trolejbusy a nákladní automobily).</a:t>
            </a:r>
            <a:endParaRPr lang="cs-CZ" b="1" smtClean="0"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142875" y="214313"/>
            <a:ext cx="8786813" cy="6429375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Silniční a motorová doprava je provozována na pozemních komunikacích a lze rozdělit do několika kategorií:</a:t>
            </a: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1050" b="1" dirty="0" smtClean="0">
              <a:cs typeface="Times New Roman" pitchFamily="18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Dálnice</a:t>
            </a:r>
            <a:r>
              <a:rPr lang="cs-CZ" sz="2400" dirty="0" smtClean="0"/>
              <a:t> jsou rychlostní komunikace výhradně pro motorová vozidla. Jejich správu na území České republiky má na starosti Ředitelství silnic a dálnic a vlastníkem je stát.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Silnice</a:t>
            </a:r>
            <a:r>
              <a:rPr lang="cs-CZ" sz="2400" dirty="0" smtClean="0"/>
              <a:t> tvoří silniční síť a jsou určené jak pro silniční a jiná vozidla, tak pro chodce. Silnice se dělí do několika tříd: silnice I. třídy, silnice II. třídy, silnice III. třídy.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Místní komunikace </a:t>
            </a:r>
            <a:r>
              <a:rPr lang="cs-CZ" sz="2400" dirty="0" smtClean="0"/>
              <a:t>je veřejné přístupná pozemní komunikace sloužící dopravě v rámci území obce. Vlastníkem je vždy ta obec, v jejímž katastrálním území se komunikace nachází.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Účelová komunikace</a:t>
            </a:r>
            <a:r>
              <a:rPr lang="cs-CZ" sz="2400" dirty="0" smtClean="0"/>
              <a:t> je komunikací sloužící ke spojení několika nemovitostí. Její význam je především ve prospěch majitelů těchto nemovitostí případně k obhospodařování lesních a zemědělských pozemků. Vlastníkem účelových komunikací může být fyzická nebo právnická osoba.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400" dirty="0" smtClean="0"/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b="1" dirty="0" smtClean="0"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6147" name="Picture 2" descr="Soubor:Czech Highways 2012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1428750"/>
            <a:ext cx="4929187" cy="297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 bwMode="auto">
          <a:xfrm>
            <a:off x="285750" y="285750"/>
            <a:ext cx="3929063" cy="1143000"/>
          </a:xfrm>
          <a:prstGeom prst="rect">
            <a:avLst/>
          </a:prstGeom>
          <a:solidFill>
            <a:schemeClr val="bg2">
              <a:lumMod val="50000"/>
              <a:alpha val="26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3600" b="1" dirty="0">
                <a:latin typeface="+mj-lt"/>
                <a:ea typeface="+mj-ea"/>
                <a:cs typeface="+mj-cs"/>
              </a:rPr>
              <a:t>SILNIČNÍ DOPRAVA</a:t>
            </a:r>
          </a:p>
        </p:txBody>
      </p:sp>
      <p:pic>
        <p:nvPicPr>
          <p:cNvPr id="6149" name="Picture 4" descr="http://upload.wikimedia.org/wikipedia/commons/thumb/d/d5/Doubice_-_silnice_od_Kr%C3%A1sn%C3%A9_L%C3%ADpy.jpg/220px-Doubice_-_silnice_od_Kr%C3%A1sn%C3%A9_L%C3%ADpy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75" y="3822700"/>
            <a:ext cx="3667125" cy="2749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 descr="Soubor:&amp;Ccaron;erpací stanice, D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3" y="285750"/>
            <a:ext cx="3571875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1" name="TextovéPole 7"/>
          <p:cNvSpPr txBox="1">
            <a:spLocks noChangeArrowheads="1"/>
          </p:cNvSpPr>
          <p:nvPr/>
        </p:nvSpPr>
        <p:spPr bwMode="auto">
          <a:xfrm>
            <a:off x="6858000" y="2500313"/>
            <a:ext cx="2071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Čerpací</a:t>
            </a:r>
            <a:r>
              <a:rPr lang="cs-CZ" b="1">
                <a:latin typeface="Calibri" pitchFamily="34" charset="0"/>
              </a:rPr>
              <a:t> </a:t>
            </a:r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stanice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6152" name="Obrázek 9" descr="Massachusetts, Obloha, Mraky, Most, Dálnice, Vozidla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4429125"/>
            <a:ext cx="3500437" cy="227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3" name="TextovéPole 10"/>
          <p:cNvSpPr txBox="1">
            <a:spLocks noChangeArrowheads="1"/>
          </p:cNvSpPr>
          <p:nvPr/>
        </p:nvSpPr>
        <p:spPr bwMode="auto">
          <a:xfrm>
            <a:off x="3714750" y="6286500"/>
            <a:ext cx="1071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Dálnice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6154" name="TextovéPole 11"/>
          <p:cNvSpPr txBox="1">
            <a:spLocks noChangeArrowheads="1"/>
          </p:cNvSpPr>
          <p:nvPr/>
        </p:nvSpPr>
        <p:spPr bwMode="auto">
          <a:xfrm>
            <a:off x="7643813" y="6143625"/>
            <a:ext cx="12144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Silnice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  <a:alpha val="26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/>
              <a:t>ŽELEZNIČNÍ DOPRAVA</a:t>
            </a:r>
            <a:endParaRPr lang="cs-CZ" sz="4800" b="1" dirty="0"/>
          </a:p>
        </p:txBody>
      </p:sp>
      <p:sp>
        <p:nvSpPr>
          <p:cNvPr id="7172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501062" cy="485775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2400" b="1" smtClean="0"/>
              <a:t>Železniční doprava je kolejová doprava provozovaná na železniční dráze. </a:t>
            </a:r>
            <a:endParaRPr lang="cs-CZ" sz="2400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smtClean="0"/>
              <a:t>Proti silniční dopravě se kolejová doprava vyznačuje </a:t>
            </a:r>
            <a:r>
              <a:rPr lang="cs-CZ" sz="2400" b="1" smtClean="0"/>
              <a:t>relativně nízkou spotřebou energie</a:t>
            </a:r>
            <a:r>
              <a:rPr lang="cs-CZ" sz="2400" smtClean="0"/>
              <a:t> na tunokilometr.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b="1" smtClean="0"/>
              <a:t>Železniční dopravu dělíme na nákladní a osobní. </a:t>
            </a:r>
          </a:p>
          <a:p>
            <a:pPr marL="0" indent="0" eaLnBrk="1" hangingPunct="1">
              <a:buFont typeface="Arial" charset="0"/>
              <a:buNone/>
            </a:pPr>
            <a:endParaRPr lang="cs-CZ" sz="2400" b="1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smtClean="0"/>
              <a:t> S výstavbou vysokorychlostních tratí se železniční doprava osob znovu stává konkurencí pro dopravu silniční i leteckou mezi centry měst na střední vzdálenosti.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1400" b="1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3" name="Picture 2" descr="Zobrazit podrobnosti"/>
          <p:cNvPicPr>
            <a:picLocks noChangeAspect="1" noChangeArrowheads="1"/>
          </p:cNvPicPr>
          <p:nvPr/>
        </p:nvPicPr>
        <p:blipFill>
          <a:blip r:embed="rId2"/>
          <a:srcRect t="18301" b="16339"/>
          <a:stretch>
            <a:fillRect/>
          </a:stretch>
        </p:blipFill>
        <p:spPr bwMode="auto">
          <a:xfrm>
            <a:off x="6143625" y="5153025"/>
            <a:ext cx="2609850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214313" y="357188"/>
            <a:ext cx="8929687" cy="62865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Železniční vůz</a:t>
            </a:r>
            <a:r>
              <a:rPr lang="cs-CZ" sz="2400" dirty="0" smtClean="0"/>
              <a:t> je označení pro kolejové vozidlo určené pro železnici, které není lokomotivou.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Tažené železniční vozidlo </a:t>
            </a:r>
            <a:r>
              <a:rPr lang="cs-CZ" sz="2400" dirty="0" smtClean="0"/>
              <a:t>(bez vlastního pohonu), lidově nazýváme vagon (</a:t>
            </a:r>
            <a:r>
              <a:rPr lang="cs-CZ" sz="2400" b="1" dirty="0" smtClean="0"/>
              <a:t>vagón</a:t>
            </a:r>
            <a:r>
              <a:rPr lang="cs-CZ" sz="2400" dirty="0" smtClean="0"/>
              <a:t>).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Hnací vozidlo </a:t>
            </a:r>
            <a:r>
              <a:rPr lang="cs-CZ" sz="2400" dirty="0" smtClean="0"/>
              <a:t>(vozidlo s vlastním pohonem) určené pro přepravu osob nebo nákladů a tažení dalších železničních vozidel. Takové vozidlo se nazývá </a:t>
            </a:r>
            <a:r>
              <a:rPr lang="cs-CZ" sz="2400" b="1" dirty="0" smtClean="0"/>
              <a:t>motorový vůz, elektrický vůz, parní vůz </a:t>
            </a:r>
            <a:r>
              <a:rPr lang="cs-CZ" sz="2400" dirty="0" smtClean="0"/>
              <a:t>a podobně podle druhu použitého pohonu.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Podle stavby se dělí vozy na dvě základní skupiny: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vozy osobní </a:t>
            </a:r>
            <a:r>
              <a:rPr lang="cs-CZ" sz="2400" dirty="0" smtClean="0"/>
              <a:t>- lehátkové, lůžkové, restaurační, služební, poštovní, aj.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 smtClean="0"/>
              <a:t>vozy nákladní </a:t>
            </a:r>
            <a:r>
              <a:rPr lang="cs-CZ" sz="2400" dirty="0" smtClean="0"/>
              <a:t>- bývají přizpůsobeny přepravovaným nákladům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0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9219" name="Picture 2" descr="Soubor:Map of Czech railways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1214438"/>
            <a:ext cx="4745037" cy="3357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0" name="TextovéPole 7"/>
          <p:cNvSpPr txBox="1">
            <a:spLocks noChangeArrowheads="1"/>
          </p:cNvSpPr>
          <p:nvPr/>
        </p:nvSpPr>
        <p:spPr bwMode="auto">
          <a:xfrm>
            <a:off x="285750" y="1500188"/>
            <a:ext cx="1857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Železniční síť</a:t>
            </a:r>
          </a:p>
        </p:txBody>
      </p:sp>
      <p:pic>
        <p:nvPicPr>
          <p:cNvPr id="9221" name="Picture 10" descr="Soubor:SNCF-Uc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3" y="357188"/>
            <a:ext cx="3571875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2" name="TextovéPole 13"/>
          <p:cNvSpPr txBox="1">
            <a:spLocks noChangeArrowheads="1"/>
          </p:cNvSpPr>
          <p:nvPr/>
        </p:nvSpPr>
        <p:spPr bwMode="auto">
          <a:xfrm>
            <a:off x="6643688" y="2500313"/>
            <a:ext cx="20716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Vůz na cement 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9223" name="TextovéPole 12"/>
          <p:cNvSpPr txBox="1">
            <a:spLocks noChangeArrowheads="1"/>
          </p:cNvSpPr>
          <p:nvPr/>
        </p:nvSpPr>
        <p:spPr bwMode="auto">
          <a:xfrm>
            <a:off x="5929313" y="4643438"/>
            <a:ext cx="157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Lokomotiva 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9224" name="Picture 15" descr="doprava,dráhy,fotografie,koleje,krajiny,lokomotivy,nákladní vlaky,p&amp;rcaron;íroda,vlaky,&amp;zcaron;eleznice"/>
          <p:cNvPicPr>
            <a:picLocks noChangeAspect="1" noChangeArrowheads="1"/>
          </p:cNvPicPr>
          <p:nvPr/>
        </p:nvPicPr>
        <p:blipFill>
          <a:blip r:embed="rId4"/>
          <a:srcRect t="14616" b="16153"/>
          <a:stretch>
            <a:fillRect/>
          </a:stretch>
        </p:blipFill>
        <p:spPr bwMode="auto">
          <a:xfrm>
            <a:off x="5000625" y="3929063"/>
            <a:ext cx="3921125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5" name="TextovéPole 14"/>
          <p:cNvSpPr txBox="1">
            <a:spLocks noChangeArrowheads="1"/>
          </p:cNvSpPr>
          <p:nvPr/>
        </p:nvSpPr>
        <p:spPr bwMode="auto">
          <a:xfrm>
            <a:off x="6858000" y="6072188"/>
            <a:ext cx="2071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Vlak 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9226" name="Picture 17" descr="&amp;Ccaron;ervená, Vlak, &amp;Zcaron;eleznice"/>
          <p:cNvPicPr>
            <a:picLocks noChangeAspect="1" noChangeArrowheads="1"/>
          </p:cNvPicPr>
          <p:nvPr/>
        </p:nvPicPr>
        <p:blipFill>
          <a:blip r:embed="rId5"/>
          <a:srcRect t="17615" b="12500"/>
          <a:stretch>
            <a:fillRect/>
          </a:stretch>
        </p:blipFill>
        <p:spPr bwMode="auto">
          <a:xfrm>
            <a:off x="1000125" y="4429125"/>
            <a:ext cx="2786063" cy="219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 bwMode="auto">
          <a:xfrm>
            <a:off x="285750" y="285750"/>
            <a:ext cx="4643438" cy="1143000"/>
          </a:xfrm>
          <a:prstGeom prst="rect">
            <a:avLst/>
          </a:prstGeom>
          <a:solidFill>
            <a:schemeClr val="bg2">
              <a:lumMod val="50000"/>
              <a:alpha val="26000"/>
            </a:schemeClr>
          </a:solidFill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eaLnBrk="0" hangingPunct="0">
              <a:defRPr/>
            </a:pPr>
            <a:r>
              <a:rPr lang="cs-CZ" sz="3600" b="1" dirty="0">
                <a:latin typeface="+mj-lt"/>
                <a:ea typeface="+mj-ea"/>
                <a:cs typeface="+mj-cs"/>
              </a:rPr>
              <a:t>ŽELEZNIČNÍ DOPRAVA</a:t>
            </a:r>
          </a:p>
        </p:txBody>
      </p:sp>
      <p:sp>
        <p:nvSpPr>
          <p:cNvPr id="9228" name="TextovéPole 14"/>
          <p:cNvSpPr txBox="1">
            <a:spLocks noChangeArrowheads="1"/>
          </p:cNvSpPr>
          <p:nvPr/>
        </p:nvSpPr>
        <p:spPr bwMode="auto">
          <a:xfrm>
            <a:off x="1571625" y="6143625"/>
            <a:ext cx="20716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Lokomotiva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  <a:alpha val="26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/>
              <a:t>LETECKÁ DOPRAVA</a:t>
            </a:r>
            <a:endParaRPr lang="cs-CZ" sz="4800" b="1" dirty="0"/>
          </a:p>
        </p:txBody>
      </p:sp>
      <p:sp>
        <p:nvSpPr>
          <p:cNvPr id="10244" name="Zástupný symbol pro obsah 2"/>
          <p:cNvSpPr>
            <a:spLocks noGrp="1"/>
          </p:cNvSpPr>
          <p:nvPr>
            <p:ph idx="1"/>
          </p:nvPr>
        </p:nvSpPr>
        <p:spPr>
          <a:xfrm>
            <a:off x="357188" y="1500188"/>
            <a:ext cx="8501062" cy="5143500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400" smtClean="0">
                <a:cs typeface="Times New Roman" pitchFamily="18" charset="0"/>
              </a:rPr>
              <a:t>Největší letiště v České republice je </a:t>
            </a:r>
            <a:r>
              <a:rPr lang="cs-CZ" sz="2400" b="1" smtClean="0">
                <a:cs typeface="Times New Roman" pitchFamily="18" charset="0"/>
              </a:rPr>
              <a:t>mezinárodní letiště Václava Havla Praha. </a:t>
            </a:r>
            <a:r>
              <a:rPr lang="cs-CZ" sz="2400" smtClean="0">
                <a:cs typeface="Times New Roman" pitchFamily="18" charset="0"/>
              </a:rPr>
              <a:t>To</a:t>
            </a:r>
            <a:r>
              <a:rPr lang="cs-CZ" sz="2400" b="1" smtClean="0">
                <a:cs typeface="Times New Roman" pitchFamily="18" charset="0"/>
              </a:rPr>
              <a:t> </a:t>
            </a:r>
            <a:r>
              <a:rPr lang="cs-CZ" sz="2400" smtClean="0">
                <a:cs typeface="Times New Roman" pitchFamily="18" charset="0"/>
              </a:rPr>
              <a:t>je oficiální název pro veřejné </a:t>
            </a:r>
            <a:r>
              <a:rPr lang="cs-CZ" sz="2400" b="1" smtClean="0">
                <a:cs typeface="Times New Roman" pitchFamily="18" charset="0"/>
              </a:rPr>
              <a:t>mezinárodní letiště Praha/Ruzyně</a:t>
            </a:r>
            <a:r>
              <a:rPr lang="cs-CZ" sz="2400" smtClean="0">
                <a:cs typeface="Times New Roman" pitchFamily="18" charset="0"/>
              </a:rPr>
              <a:t>. 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2400" smtClean="0">
              <a:cs typeface="Times New Roman" pitchFamily="18" charset="0"/>
            </a:endParaRP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400" smtClean="0">
                <a:cs typeface="Times New Roman" pitchFamily="18" charset="0"/>
              </a:rPr>
              <a:t>Letiště je určeno pro </a:t>
            </a:r>
            <a:r>
              <a:rPr lang="cs-CZ" sz="2400" b="1" smtClean="0">
                <a:cs typeface="Times New Roman" pitchFamily="18" charset="0"/>
              </a:rPr>
              <a:t>mezinárodní i vnitrostátní, 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400" b="1" smtClean="0">
                <a:cs typeface="Times New Roman" pitchFamily="18" charset="0"/>
              </a:rPr>
              <a:t>pravidelný i nepravidelný letecký provoz</a:t>
            </a:r>
            <a:r>
              <a:rPr lang="cs-CZ" sz="2400" smtClean="0">
                <a:cs typeface="Times New Roman" pitchFamily="18" charset="0"/>
              </a:rPr>
              <a:t>.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endParaRPr lang="cs-CZ" sz="1400" b="1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5" name="Picture 10" descr="Letadla, P&amp;rcaron;istání, Airbus A321"/>
          <p:cNvPicPr>
            <a:picLocks noChangeAspect="1" noChangeArrowheads="1"/>
          </p:cNvPicPr>
          <p:nvPr/>
        </p:nvPicPr>
        <p:blipFill>
          <a:blip r:embed="rId2"/>
          <a:srcRect r="6155"/>
          <a:stretch>
            <a:fillRect/>
          </a:stretch>
        </p:blipFill>
        <p:spPr bwMode="auto">
          <a:xfrm>
            <a:off x="357188" y="4214813"/>
            <a:ext cx="428625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6" name="TextovéPole 6"/>
          <p:cNvSpPr txBox="1">
            <a:spLocks noChangeArrowheads="1"/>
          </p:cNvSpPr>
          <p:nvPr/>
        </p:nvSpPr>
        <p:spPr bwMode="auto">
          <a:xfrm>
            <a:off x="2428875" y="6072188"/>
            <a:ext cx="2071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Airbus</a:t>
            </a:r>
            <a:r>
              <a:rPr lang="cs-CZ" b="1">
                <a:latin typeface="Calibri" pitchFamily="34" charset="0"/>
              </a:rPr>
              <a:t> </a:t>
            </a:r>
            <a:endParaRPr lang="cs-CZ">
              <a:latin typeface="Calibri" pitchFamily="34" charset="0"/>
            </a:endParaRPr>
          </a:p>
        </p:txBody>
      </p:sp>
      <p:pic>
        <p:nvPicPr>
          <p:cNvPr id="10247" name="Picture 12" descr="Letadla, Cestovní, P&amp;rcaron;istání, Vrtule Letadla, Letišt&amp;ecaron;"/>
          <p:cNvPicPr>
            <a:picLocks noChangeAspect="1" noChangeArrowheads="1"/>
          </p:cNvPicPr>
          <p:nvPr/>
        </p:nvPicPr>
        <p:blipFill>
          <a:blip r:embed="rId3"/>
          <a:srcRect t="41325" r="9782"/>
          <a:stretch>
            <a:fillRect/>
          </a:stretch>
        </p:blipFill>
        <p:spPr bwMode="auto">
          <a:xfrm>
            <a:off x="4929188" y="4857750"/>
            <a:ext cx="3952875" cy="1719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14" descr="Ukazatel Sm&amp;ecaron;ru V&amp;ecaron;tru, &amp;Ccaron;ervená, Bílá, Vzduchový Va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50" y="2857500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solidFill>
            <a:schemeClr val="bg2">
              <a:lumMod val="50000"/>
              <a:alpha val="26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/>
              <a:t>VODNÍ DOPRAVA</a:t>
            </a:r>
            <a:endParaRPr lang="cs-CZ" sz="4800" b="1" dirty="0"/>
          </a:p>
        </p:txBody>
      </p:sp>
      <p:sp>
        <p:nvSpPr>
          <p:cNvPr id="11268" name="Zástupný symbol pro obsah 2"/>
          <p:cNvSpPr>
            <a:spLocks noGrp="1"/>
          </p:cNvSpPr>
          <p:nvPr>
            <p:ph idx="1"/>
          </p:nvPr>
        </p:nvSpPr>
        <p:spPr>
          <a:xfrm>
            <a:off x="357188" y="1500188"/>
            <a:ext cx="8501062" cy="5143500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smtClean="0">
                <a:cs typeface="Times New Roman" pitchFamily="18" charset="0"/>
              </a:rPr>
              <a:t>Vodní doprava je provozována na </a:t>
            </a:r>
            <a:r>
              <a:rPr lang="cs-CZ" sz="2800" b="1" smtClean="0">
                <a:cs typeface="Times New Roman" pitchFamily="18" charset="0"/>
              </a:rPr>
              <a:t>řekách Labe a Vltava</a:t>
            </a:r>
            <a:r>
              <a:rPr lang="cs-CZ" sz="2800" smtClean="0">
                <a:cs typeface="Times New Roman" pitchFamily="18" charset="0"/>
              </a:rPr>
              <a:t>. </a:t>
            </a:r>
          </a:p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cs-CZ" sz="2800" smtClean="0">
                <a:cs typeface="Times New Roman" pitchFamily="18" charset="0"/>
              </a:rPr>
              <a:t>Vodní doprava má v České republice dlouhou tradici. </a:t>
            </a:r>
            <a:r>
              <a:rPr lang="cs-CZ" sz="2800" b="1" smtClean="0">
                <a:cs typeface="Times New Roman" pitchFamily="18" charset="0"/>
              </a:rPr>
              <a:t>Voroplavba</a:t>
            </a:r>
            <a:r>
              <a:rPr lang="cs-CZ" sz="2800" smtClean="0">
                <a:cs typeface="Times New Roman" pitchFamily="18" charset="0"/>
              </a:rPr>
              <a:t> </a:t>
            </a:r>
            <a:r>
              <a:rPr lang="cs-CZ" sz="2800" b="1" smtClean="0">
                <a:cs typeface="Times New Roman" pitchFamily="18" charset="0"/>
              </a:rPr>
              <a:t>pro přepravu dřeva </a:t>
            </a:r>
            <a:r>
              <a:rPr lang="cs-CZ" sz="2800" smtClean="0">
                <a:cs typeface="Times New Roman" pitchFamily="18" charset="0"/>
              </a:rPr>
              <a:t>a dalších nákladů po řekách je provozována minimálně od středověku.</a:t>
            </a:r>
          </a:p>
        </p:txBody>
      </p:sp>
      <p:pic>
        <p:nvPicPr>
          <p:cNvPr id="11269" name="Picture 10" descr="Pohled, Vltavy, &amp;Rcaron;eka, Lo&amp;dcaron;, Cestovního Ruchu, Balón"/>
          <p:cNvPicPr>
            <a:picLocks noChangeAspect="1" noChangeArrowheads="1"/>
          </p:cNvPicPr>
          <p:nvPr/>
        </p:nvPicPr>
        <p:blipFill>
          <a:blip r:embed="rId2"/>
          <a:srcRect l="23438" t="28125" r="19141" b="7813"/>
          <a:stretch>
            <a:fillRect/>
          </a:stretch>
        </p:blipFill>
        <p:spPr bwMode="auto">
          <a:xfrm>
            <a:off x="5143500" y="3643313"/>
            <a:ext cx="3500438" cy="292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0" name="TextovéPole 13"/>
          <p:cNvSpPr txBox="1">
            <a:spLocks noChangeArrowheads="1"/>
          </p:cNvSpPr>
          <p:nvPr/>
        </p:nvSpPr>
        <p:spPr bwMode="auto">
          <a:xfrm>
            <a:off x="6500813" y="6143625"/>
            <a:ext cx="2071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Osobní loď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11271" name="Picture 12" descr="Lo&amp;dcaron;, Lodní, P&amp;rcaron;eprava, Doprava, Chyba, Záchranný &amp;Ccaron;lu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" y="3643313"/>
            <a:ext cx="3881437" cy="291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72" name="TextovéPole 11"/>
          <p:cNvSpPr txBox="1">
            <a:spLocks noChangeArrowheads="1"/>
          </p:cNvSpPr>
          <p:nvPr/>
        </p:nvSpPr>
        <p:spPr bwMode="auto">
          <a:xfrm>
            <a:off x="2286000" y="6072188"/>
            <a:ext cx="2071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Nákladní loď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214313" y="214313"/>
            <a:ext cx="8786812" cy="1143000"/>
          </a:xfrm>
          <a:solidFill>
            <a:schemeClr val="bg2">
              <a:lumMod val="50000"/>
              <a:alpha val="26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800" b="1" dirty="0" smtClean="0"/>
              <a:t>MĚSTSKÁ HROMADNÁ DOPRAVA</a:t>
            </a:r>
            <a:endParaRPr lang="cs-CZ" sz="4800" b="1" dirty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357188" y="1500188"/>
            <a:ext cx="8501062" cy="51435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cs typeface="Times New Roman" pitchFamily="18" charset="0"/>
              </a:rPr>
              <a:t>Městská hromadná doprava </a:t>
            </a:r>
            <a:r>
              <a:rPr lang="cs-CZ" dirty="0" smtClean="0">
                <a:cs typeface="Times New Roman" pitchFamily="18" charset="0"/>
              </a:rPr>
              <a:t>(zkráceně MHD) je </a:t>
            </a:r>
            <a:r>
              <a:rPr lang="cs-CZ" b="1" dirty="0" smtClean="0">
                <a:cs typeface="Times New Roman" pitchFamily="18" charset="0"/>
              </a:rPr>
              <a:t>systém linek osobní veřejné dopravy </a:t>
            </a:r>
            <a:r>
              <a:rPr lang="cs-CZ" dirty="0" smtClean="0">
                <a:cs typeface="Times New Roman" pitchFamily="18" charset="0"/>
              </a:rPr>
              <a:t>určených k zajišťování dopravní obsluhy na území města hromadnými dopravními prostředky.</a:t>
            </a:r>
            <a:endParaRPr lang="cs-CZ" dirty="0" smtClean="0">
              <a:solidFill>
                <a:schemeClr val="bg1">
                  <a:lumMod val="10000"/>
                </a:schemeClr>
              </a:solidFill>
            </a:endParaRP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bg1">
                  <a:lumMod val="10000"/>
                </a:schemeClr>
              </a:solidFill>
            </a:endParaRPr>
          </a:p>
          <a:p>
            <a:pPr marL="0" indent="0" eaLnBrk="1" fontAlgn="auto" hangingPunct="1">
              <a:spcBef>
                <a:spcPts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cs typeface="Times New Roman" pitchFamily="18" charset="0"/>
              </a:rPr>
              <a:t>Systém městské hromadné dopravy může zahrnovat </a:t>
            </a:r>
            <a:r>
              <a:rPr lang="cs-CZ" b="1" dirty="0" smtClean="0">
                <a:cs typeface="Times New Roman" pitchFamily="18" charset="0"/>
              </a:rPr>
              <a:t>autobusovou, tramvajovou či trolejbusovou dopravu</a:t>
            </a:r>
            <a:r>
              <a:rPr lang="cs-CZ" dirty="0" smtClean="0">
                <a:cs typeface="Times New Roman" pitchFamily="18" charset="0"/>
              </a:rPr>
              <a:t>, ve městech s více než </a:t>
            </a:r>
            <a:r>
              <a:rPr lang="cs-CZ" b="1" dirty="0" smtClean="0">
                <a:cs typeface="Times New Roman" pitchFamily="18" charset="0"/>
              </a:rPr>
              <a:t>miliónem obyvatel zpravidla také metro a městskou nebo příměstskou železnici</a:t>
            </a:r>
            <a:r>
              <a:rPr lang="cs-CZ" dirty="0" smtClean="0"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214313" y="214313"/>
            <a:ext cx="3929062" cy="1143000"/>
          </a:xfrm>
          <a:solidFill>
            <a:schemeClr val="bg2">
              <a:lumMod val="50000"/>
              <a:alpha val="26000"/>
            </a:schemeClr>
          </a:solidFill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/>
              <a:t>MĚSTSKÁ HROMADNÁ DOPRAVA</a:t>
            </a:r>
            <a:endParaRPr lang="cs-CZ" sz="2400" b="1" dirty="0"/>
          </a:p>
        </p:txBody>
      </p:sp>
      <p:pic>
        <p:nvPicPr>
          <p:cNvPr id="13316" name="Picture 2" descr="http://upload.wikimedia.org/wikipedia/commons/thumb/b/bc/E%C4%8Ds%2C_Ka%C4%8Derov_odjezd.jpg/220px-E%C4%8Ds%2C_Ka%C4%8Derov_odjez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1928813"/>
            <a:ext cx="3214688" cy="428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1428750" y="5643563"/>
            <a:ext cx="2071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Metro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13318" name="Picture 2" descr="Soubor:Skoda 14 T Prah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8" y="3286125"/>
            <a:ext cx="4476750" cy="335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9" name="TextovéPole 7"/>
          <p:cNvSpPr txBox="1">
            <a:spLocks noChangeArrowheads="1"/>
          </p:cNvSpPr>
          <p:nvPr/>
        </p:nvSpPr>
        <p:spPr bwMode="auto">
          <a:xfrm>
            <a:off x="6286500" y="6215063"/>
            <a:ext cx="20716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Tramvaj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13320" name="Picture 11" descr="Trolejbus, Stop, Budapeš&amp;tcaron;, M&amp;ecaron;sto, Ve&amp;rcaron;ejná Doprav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142875"/>
            <a:ext cx="3857625" cy="289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1" name="TextovéPole 9"/>
          <p:cNvSpPr txBox="1">
            <a:spLocks noChangeArrowheads="1"/>
          </p:cNvSpPr>
          <p:nvPr/>
        </p:nvSpPr>
        <p:spPr bwMode="auto">
          <a:xfrm>
            <a:off x="6215063" y="2571750"/>
            <a:ext cx="20716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bg1"/>
                </a:solidFill>
                <a:latin typeface="Calibri" pitchFamily="34" charset="0"/>
              </a:rPr>
              <a:t>Trolejbus</a:t>
            </a:r>
            <a:endParaRPr lang="cs-CZ">
              <a:solidFill>
                <a:schemeClr val="bg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Vlastní 1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57188" y="142875"/>
            <a:ext cx="8286750" cy="584200"/>
          </a:xfrm>
          <a:prstGeom prst="rect">
            <a:avLst/>
          </a:prstGeom>
          <a:solidFill>
            <a:schemeClr val="bg2">
              <a:lumMod val="50000"/>
              <a:alpha val="26000"/>
            </a:schemeClr>
          </a:solidFill>
          <a:ln>
            <a:solidFill>
              <a:srgbClr val="C00000"/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Spojte čarou název s obrázkem.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86125" y="4857750"/>
            <a:ext cx="2286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+mn-cs"/>
              </a:rPr>
              <a:t>Tramvaj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0063" y="4857750"/>
            <a:ext cx="2286000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+mn-cs"/>
              </a:rPr>
              <a:t>Letadlo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072188" y="4857750"/>
            <a:ext cx="2500312" cy="5842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latin typeface="+mn-lt"/>
                <a:cs typeface="+mn-cs"/>
              </a:rPr>
              <a:t>Lokomotiva</a:t>
            </a:r>
          </a:p>
        </p:txBody>
      </p:sp>
      <p:sp>
        <p:nvSpPr>
          <p:cNvPr id="11" name="Šipka doleva 10"/>
          <p:cNvSpPr/>
          <p:nvPr/>
        </p:nvSpPr>
        <p:spPr>
          <a:xfrm>
            <a:off x="500063" y="6072188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pic>
        <p:nvPicPr>
          <p:cNvPr id="14344" name="Picture 11" descr="Trolejbus, Stop, Budapeš&amp;tcaron;, M&amp;ecaron;sto, Ve&amp;rcaron;ejná Doprava"/>
          <p:cNvPicPr>
            <a:picLocks noChangeAspect="1" noChangeArrowheads="1"/>
          </p:cNvPicPr>
          <p:nvPr/>
        </p:nvPicPr>
        <p:blipFill>
          <a:blip r:embed="rId2"/>
          <a:srcRect b="6897"/>
          <a:stretch>
            <a:fillRect/>
          </a:stretch>
        </p:blipFill>
        <p:spPr bwMode="auto">
          <a:xfrm>
            <a:off x="214313" y="1214438"/>
            <a:ext cx="2762250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5" name="Picture 17" descr="&amp;Ccaron;ervená, Vlak, &amp;Zcaron;eleznice"/>
          <p:cNvPicPr>
            <a:picLocks noChangeAspect="1" noChangeArrowheads="1"/>
          </p:cNvPicPr>
          <p:nvPr/>
        </p:nvPicPr>
        <p:blipFill>
          <a:blip r:embed="rId3"/>
          <a:srcRect t="17615" b="18961"/>
          <a:stretch>
            <a:fillRect/>
          </a:stretch>
        </p:blipFill>
        <p:spPr bwMode="auto">
          <a:xfrm>
            <a:off x="3143250" y="1214438"/>
            <a:ext cx="2695575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6" name="Picture 10" descr="Letadla, P&amp;rcaron;istání, Airbus A321"/>
          <p:cNvPicPr>
            <a:picLocks noChangeAspect="1" noChangeArrowheads="1"/>
          </p:cNvPicPr>
          <p:nvPr/>
        </p:nvPicPr>
        <p:blipFill>
          <a:blip r:embed="rId4"/>
          <a:srcRect r="6155"/>
          <a:stretch>
            <a:fillRect/>
          </a:stretch>
        </p:blipFill>
        <p:spPr bwMode="auto">
          <a:xfrm>
            <a:off x="6000750" y="1214438"/>
            <a:ext cx="2941638" cy="162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lačítko akce: Vlastní 1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57188" y="142875"/>
            <a:ext cx="8286750" cy="584200"/>
          </a:xfrm>
          <a:prstGeom prst="rect">
            <a:avLst/>
          </a:prstGeom>
          <a:solidFill>
            <a:schemeClr val="bg2">
              <a:lumMod val="50000"/>
              <a:alpha val="26000"/>
            </a:schemeClr>
          </a:solidFill>
          <a:ln>
            <a:solidFill>
              <a:srgbClr val="C00000"/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Najděte dva stejné obrázky a spojte je čarou.</a:t>
            </a:r>
          </a:p>
        </p:txBody>
      </p:sp>
      <p:pic>
        <p:nvPicPr>
          <p:cNvPr id="15364" name="Picture 2" descr="Soubor:Skoda 14 T Prah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4572000"/>
            <a:ext cx="1860550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Šipka doleva 10"/>
          <p:cNvSpPr/>
          <p:nvPr/>
        </p:nvSpPr>
        <p:spPr>
          <a:xfrm>
            <a:off x="500063" y="6072188"/>
            <a:ext cx="2143125" cy="571500"/>
          </a:xfrm>
          <a:prstGeom prst="leftArrow">
            <a:avLst/>
          </a:prstGeom>
          <a:solidFill>
            <a:srgbClr val="FFC9C9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Použij</a:t>
            </a:r>
            <a:r>
              <a:rPr lang="cs-CZ" b="1" dirty="0"/>
              <a:t> </a:t>
            </a:r>
            <a:r>
              <a:rPr lang="cs-CZ" b="1" dirty="0">
                <a:solidFill>
                  <a:schemeClr val="tx1"/>
                </a:solidFill>
              </a:rPr>
              <a:t>skryté pero</a:t>
            </a:r>
          </a:p>
        </p:txBody>
      </p:sp>
      <p:pic>
        <p:nvPicPr>
          <p:cNvPr id="15366" name="Picture 2" descr="http://upload.wikimedia.org/wikipedia/commons/thumb/b/bc/E%C4%8Ds%2C_Ka%C4%8Derov_odjezd.jpg/220px-E%C4%8Ds%2C_Ka%C4%8Derov_odjezd.jpg"/>
          <p:cNvPicPr>
            <a:picLocks noChangeAspect="1" noChangeArrowheads="1"/>
          </p:cNvPicPr>
          <p:nvPr/>
        </p:nvPicPr>
        <p:blipFill>
          <a:blip r:embed="rId3"/>
          <a:srcRect t="22852"/>
          <a:stretch>
            <a:fillRect/>
          </a:stretch>
        </p:blipFill>
        <p:spPr bwMode="auto">
          <a:xfrm>
            <a:off x="6929438" y="2857500"/>
            <a:ext cx="1714500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10" descr="Letadla, P&amp;rcaron;istání, Airbus A321"/>
          <p:cNvPicPr>
            <a:picLocks noChangeAspect="1" noChangeArrowheads="1"/>
          </p:cNvPicPr>
          <p:nvPr/>
        </p:nvPicPr>
        <p:blipFill>
          <a:blip r:embed="rId4"/>
          <a:srcRect r="6155"/>
          <a:stretch>
            <a:fillRect/>
          </a:stretch>
        </p:blipFill>
        <p:spPr bwMode="auto">
          <a:xfrm>
            <a:off x="428625" y="857250"/>
            <a:ext cx="2941638" cy="1620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10" descr="Letadla, P&amp;rcaron;istání, Airbus A321"/>
          <p:cNvPicPr>
            <a:picLocks noChangeAspect="1" noChangeArrowheads="1"/>
          </p:cNvPicPr>
          <p:nvPr/>
        </p:nvPicPr>
        <p:blipFill>
          <a:blip r:embed="rId4"/>
          <a:srcRect r="6155"/>
          <a:stretch>
            <a:fillRect/>
          </a:stretch>
        </p:blipFill>
        <p:spPr bwMode="auto">
          <a:xfrm>
            <a:off x="5857875" y="4929188"/>
            <a:ext cx="2941638" cy="162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7" descr="&amp;Ccaron;ervená, Vlak, &amp;Zcaron;eleznice"/>
          <p:cNvPicPr>
            <a:picLocks noChangeAspect="1" noChangeArrowheads="1"/>
          </p:cNvPicPr>
          <p:nvPr/>
        </p:nvPicPr>
        <p:blipFill>
          <a:blip r:embed="rId5"/>
          <a:srcRect t="17615" b="18961"/>
          <a:stretch>
            <a:fillRect/>
          </a:stretch>
        </p:blipFill>
        <p:spPr bwMode="auto">
          <a:xfrm>
            <a:off x="5143500" y="1000125"/>
            <a:ext cx="2214563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7" descr="&amp;Ccaron;ervená, Vlak, &amp;Zcaron;eleznice"/>
          <p:cNvPicPr>
            <a:picLocks noChangeAspect="1" noChangeArrowheads="1"/>
          </p:cNvPicPr>
          <p:nvPr/>
        </p:nvPicPr>
        <p:blipFill>
          <a:blip r:embed="rId5"/>
          <a:srcRect t="17615" b="18961"/>
          <a:stretch>
            <a:fillRect/>
          </a:stretch>
        </p:blipFill>
        <p:spPr bwMode="auto">
          <a:xfrm>
            <a:off x="3214688" y="4572000"/>
            <a:ext cx="2214562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12" descr="Lo&amp;dcaron;, Lodní, P&amp;rcaron;eprava, Doprava, Chyba, Záchranný &amp;Ccaron;lun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88" y="2714625"/>
            <a:ext cx="2071687" cy="1554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000125"/>
            <a:ext cx="8229600" cy="5357813"/>
          </a:xfrm>
        </p:spPr>
        <p:txBody>
          <a:bodyPr rtlCol="0">
            <a:normAutofit/>
          </a:bodyPr>
          <a:lstStyle/>
          <a:p>
            <a:pPr marL="514350" indent="-514350" eaLnBrk="1" fontAlgn="auto" hangingPunct="1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Ve kterém městě jezdí metro?                         </a:t>
            </a:r>
          </a:p>
          <a:p>
            <a:pPr marL="514350" indent="-514350" eaLnBrk="1" fontAlgn="auto" hangingPunct="1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3000" dirty="0" smtClean="0">
                <a:solidFill>
                  <a:prstClr val="black"/>
                </a:solidFill>
                <a:cs typeface="Times New Roman" pitchFamily="18" charset="0"/>
              </a:rPr>
              <a:t>Na kterých řekách se provozuje vodní doprava?</a:t>
            </a:r>
          </a:p>
          <a:p>
            <a:pPr marL="514350" indent="-514350" eaLnBrk="1" fontAlgn="auto" hangingPunct="1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Jak se jmenuje největší letiště v ČR?</a:t>
            </a:r>
          </a:p>
          <a:p>
            <a:pPr marL="514350" indent="-514350" eaLnBrk="1" fontAlgn="auto" hangingPunct="1">
              <a:lnSpc>
                <a:spcPct val="150000"/>
              </a:lnSpc>
              <a:spcBef>
                <a:spcPts val="480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prstClr val="black"/>
                </a:solidFill>
                <a:cs typeface="Times New Roman" pitchFamily="18" charset="0"/>
              </a:rPr>
              <a:t>Co znamená zkratka MHD?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858000" y="1714500"/>
            <a:ext cx="20716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PRAHA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643563" y="3000375"/>
            <a:ext cx="32146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latin typeface="Calibri" pitchFamily="34" charset="0"/>
                <a:cs typeface="Times New Roman" pitchFamily="18" charset="0"/>
              </a:rPr>
              <a:t>LABE, VLTAVA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786063" y="4357688"/>
            <a:ext cx="62150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>
                <a:latin typeface="+mn-lt"/>
                <a:cs typeface="Times New Roman" pitchFamily="18" charset="0"/>
              </a:rPr>
              <a:t>Letiště Václava Havla Praha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786063" y="5643563"/>
            <a:ext cx="61436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>
                <a:latin typeface="+mn-lt"/>
                <a:cs typeface="Times New Roman" pitchFamily="18" charset="0"/>
              </a:rPr>
              <a:t>Městská hromadná doprava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7188" y="142875"/>
            <a:ext cx="8286750" cy="584200"/>
          </a:xfrm>
          <a:prstGeom prst="rect">
            <a:avLst/>
          </a:prstGeom>
          <a:solidFill>
            <a:schemeClr val="bg2">
              <a:lumMod val="50000"/>
              <a:alpha val="26000"/>
            </a:schemeClr>
          </a:solidFill>
          <a:ln>
            <a:solidFill>
              <a:srgbClr val="C00000"/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Odpovězte na otázky.</a:t>
            </a: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57188" y="6357938"/>
            <a:ext cx="6858000" cy="357187"/>
          </a:xfrm>
          <a:prstGeom prst="rect">
            <a:avLst/>
          </a:prstGeom>
        </p:spPr>
        <p:txBody>
          <a:bodyPr anchor="ctr"/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Správná odpověď se objeví při kliknutí myši.</a:t>
            </a:r>
            <a:endParaRPr lang="cs-CZ" dirty="0">
              <a:latin typeface="+mn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285750" y="1000125"/>
            <a:ext cx="8229600" cy="5357813"/>
          </a:xfrm>
        </p:spPr>
        <p:txBody>
          <a:bodyPr/>
          <a:lstStyle/>
          <a:p>
            <a:pPr marL="514350" indent="-514350" eaLnBrk="1" hangingPunct="1">
              <a:lnSpc>
                <a:spcPct val="200000"/>
              </a:lnSpc>
              <a:spcBef>
                <a:spcPts val="4800"/>
              </a:spcBef>
              <a:buFont typeface="Calibri" pitchFamily="34" charset="0"/>
              <a:buAutoNum type="arabicPeriod"/>
            </a:pPr>
            <a:r>
              <a:rPr lang="cs-CZ" smtClean="0">
                <a:solidFill>
                  <a:srgbClr val="000000"/>
                </a:solidFill>
                <a:cs typeface="Times New Roman" pitchFamily="18" charset="0"/>
              </a:rPr>
              <a:t>Jezdí ve vašem městě trolejbus?                         </a:t>
            </a:r>
          </a:p>
          <a:p>
            <a:pPr marL="514350" indent="-514350" eaLnBrk="1" hangingPunct="1">
              <a:lnSpc>
                <a:spcPct val="200000"/>
              </a:lnSpc>
              <a:spcBef>
                <a:spcPts val="4800"/>
              </a:spcBef>
              <a:buFont typeface="Calibri" pitchFamily="34" charset="0"/>
              <a:buAutoNum type="arabicPeriod"/>
            </a:pPr>
            <a:r>
              <a:rPr lang="cs-CZ" smtClean="0">
                <a:solidFill>
                  <a:srgbClr val="000000"/>
                </a:solidFill>
                <a:cs typeface="Times New Roman" pitchFamily="18" charset="0"/>
              </a:rPr>
              <a:t>Jak se dopravujete do školy</a:t>
            </a:r>
            <a:r>
              <a:rPr lang="cs-CZ" sz="3000" smtClean="0">
                <a:solidFill>
                  <a:srgbClr val="000000"/>
                </a:solidFill>
                <a:cs typeface="Times New Roman" pitchFamily="18" charset="0"/>
              </a:rPr>
              <a:t>?</a:t>
            </a:r>
          </a:p>
          <a:p>
            <a:pPr marL="514350" indent="-514350" eaLnBrk="1" hangingPunct="1">
              <a:lnSpc>
                <a:spcPct val="200000"/>
              </a:lnSpc>
              <a:spcBef>
                <a:spcPts val="4800"/>
              </a:spcBef>
              <a:buFont typeface="Calibri" pitchFamily="34" charset="0"/>
              <a:buAutoNum type="arabicPeriod"/>
            </a:pPr>
            <a:r>
              <a:rPr lang="cs-CZ" smtClean="0">
                <a:solidFill>
                  <a:srgbClr val="000000"/>
                </a:solidFill>
                <a:cs typeface="Times New Roman" pitchFamily="18" charset="0"/>
              </a:rPr>
              <a:t>Jezdí ve vašem městě metro?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7188" y="142875"/>
            <a:ext cx="8286750" cy="584200"/>
          </a:xfrm>
          <a:prstGeom prst="rect">
            <a:avLst/>
          </a:prstGeom>
          <a:solidFill>
            <a:schemeClr val="bg2">
              <a:lumMod val="50000"/>
              <a:alpha val="26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spAutoFit/>
          </a:bodyPr>
          <a:lstStyle/>
          <a:p>
            <a:pPr marL="342900" indent="-342900" eaLnBrk="0" fontAlgn="auto" hangingPunct="0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prstClr val="black"/>
                </a:solidFill>
                <a:latin typeface="+mn-lt"/>
                <a:cs typeface="Times New Roman" pitchFamily="18" charset="0"/>
              </a:rPr>
              <a:t>Procvičovací otázky.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14313" y="1071563"/>
            <a:ext cx="8929687" cy="5786437"/>
          </a:xfrm>
        </p:spPr>
        <p:txBody>
          <a:bodyPr rtlCol="0">
            <a:normAutofit fontScale="40000" lnSpcReduction="20000"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Obrázky. </a:t>
            </a:r>
            <a:r>
              <a:rPr lang="cs-CZ" i="1" dirty="0" smtClean="0"/>
              <a:t>Office.</a:t>
            </a:r>
            <a:r>
              <a:rPr lang="cs-CZ" i="1" dirty="0" err="1" smtClean="0"/>
              <a:t>com</a:t>
            </a:r>
            <a:r>
              <a:rPr lang="cs-CZ" i="1" dirty="0" smtClean="0"/>
              <a:t>: Kliparty, fotografie a animace</a:t>
            </a:r>
            <a:r>
              <a:rPr lang="cs-CZ" dirty="0" smtClean="0"/>
              <a:t> [online]. [cit. 2013-08-18]. Dostupné z: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/??</a:t>
            </a:r>
            <a:r>
              <a:rPr lang="cs-CZ" dirty="0" err="1" smtClean="0"/>
              <a:t>Origin</a:t>
            </a:r>
            <a:r>
              <a:rPr lang="cs-CZ" dirty="0" smtClean="0"/>
              <a:t>=EC790014051029&amp;CTT=6&amp;</a:t>
            </a:r>
            <a:r>
              <a:rPr lang="cs-CZ" dirty="0" err="1" smtClean="0"/>
              <a:t>ver</a:t>
            </a:r>
            <a:r>
              <a:rPr lang="cs-CZ" dirty="0" smtClean="0"/>
              <a:t>=12&amp;</a:t>
            </a:r>
            <a:r>
              <a:rPr lang="cs-CZ" dirty="0" err="1" smtClean="0"/>
              <a:t>app</a:t>
            </a:r>
            <a:r>
              <a:rPr lang="cs-CZ" dirty="0" smtClean="0"/>
              <a:t>=</a:t>
            </a:r>
            <a:r>
              <a:rPr lang="cs-CZ" dirty="0" err="1" smtClean="0"/>
              <a:t>powerpnt.exe</a:t>
            </a:r>
            <a:r>
              <a:rPr lang="cs-CZ" dirty="0" smtClean="0"/>
              <a:t> 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Obrázky. </a:t>
            </a:r>
            <a:r>
              <a:rPr lang="cs-CZ" i="1" dirty="0" err="1" smtClean="0"/>
              <a:t>Pixabay</a:t>
            </a:r>
            <a:r>
              <a:rPr lang="cs-CZ" dirty="0" smtClean="0"/>
              <a:t> [online]. 2013 [cit. 2013-08-18]. Dostupné z: http://pixabay.com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Silniční doprava.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29.4.2013 [cit. 2013-08-20]. Dostupné z: http://cs.wikipedia.org/wiki/Silni%C4%8Dn%C3%AD_doprava 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Dálnice v Česku.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2.8.2013 [cit. 2013-08-19]. Dostupné z: http://cs.wikipedia.org/wiki/D%C3%A1lnice_v_%C4%8Cesku 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pl-PL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pl-PL" dirty="0" smtClean="0"/>
              <a:t>Silnice. </a:t>
            </a:r>
            <a:r>
              <a:rPr lang="pl-PL" i="1" dirty="0" smtClean="0"/>
              <a:t>Wikipedie</a:t>
            </a:r>
            <a:r>
              <a:rPr lang="pl-PL" dirty="0" smtClean="0"/>
              <a:t> [online]. 19.7. 2013 [cit. 2013-08-19]. Dostupné z: http://cs.wikipedia.org/wiki/Silnice </a:t>
            </a: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GROH, Honza. Čerpací stanice.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11. 5. 2008 [cit. 2013-08-20]. Dostupné z: http://cs.wikipedia.org/wiki/Soubor:%C4%8Cerpac%C3%AD_stanice,_D1.jpg</a:t>
            </a:r>
            <a:r>
              <a:rPr lang="cs-CZ" u="sng" dirty="0" smtClean="0">
                <a:hlinkClick r:id="rId2"/>
              </a:rPr>
              <a:t> </a:t>
            </a: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Železniční doprava.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31. 3. 2013 [cit. 2013-08-19]. Dostupné z: http://cs.wikipedia.org/wiki/%C5%BDelezni%C4%8Dn%C3%AD_doprava 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CS:ŠJŮ. Silnice.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5. března 2008 [cit. 2013-08-20]. Dostupné z: http://cs.wikipedia.org/wiki/Soubor:Doubice_-_silnice_od_Kr%C3%A1sn%C3%A9_L%C3%ADpy.jpg</a:t>
            </a:r>
            <a:r>
              <a:rPr lang="cs-CZ" u="sng" dirty="0" smtClean="0">
                <a:hlinkClick r:id="rId3"/>
              </a:rPr>
              <a:t> </a:t>
            </a: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Železnice: Železniční vozidla.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19. 7. 2013 [cit. 2013-08-19]. Dostupné z: http://cs.wikipedia.org/wiki/%C5%BDeleznice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Železniční doprava v Česku.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14. 7. 2013 [cit. 2013-08-19]. Dostupné z: http://cs.wikipedia.org/wiki/%C5%BDelezni%C4%8Dn%C3%AD_doprava_v_%C4%8Cesku</a:t>
            </a: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57188" y="142875"/>
            <a:ext cx="8229600" cy="88106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14313" y="1071563"/>
            <a:ext cx="8929687" cy="5786437"/>
          </a:xfrm>
        </p:spPr>
        <p:txBody>
          <a:bodyPr rtlCol="0">
            <a:normAutofit fontScale="47500" lnSpcReduction="20000"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Železniční vůz.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4.4 2013 [cit. 2013-08-19]. Dostupné z: http://cs.wikipedia.org/wiki/%C5%BDelezni%C4%8Dn%C3%AD_v%C5%AFz 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Vůz na cement. </a:t>
            </a:r>
            <a:r>
              <a:rPr lang="cs-CZ" i="1" dirty="0" err="1" smtClean="0"/>
              <a:t>Wikipedie</a:t>
            </a:r>
            <a:r>
              <a:rPr lang="cs-CZ" i="1" dirty="0" smtClean="0"/>
              <a:t> </a:t>
            </a:r>
            <a:r>
              <a:rPr lang="cs-CZ" dirty="0" smtClean="0"/>
              <a:t>[online]. 1.10.2005 [cit. </a:t>
            </a:r>
            <a:r>
              <a:rPr lang="cs-CZ" smtClean="0"/>
              <a:t>2013-08-23</a:t>
            </a:r>
            <a:r>
              <a:rPr lang="cs-CZ" dirty="0" smtClean="0"/>
              <a:t>]. Dostupné z: http://cs.wikipedia.org/wiki/Soubor:SNCF-Ucs.JPG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Letiště Václava Havla Praha.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16.8. 2013 [cit. 2013-08-19]. Dostupné z: http://cs.wikipedia.org/wiki/Leti%C5%A1t%C4%9B_V%C3%A1clava_Havla_Praha 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Vodní doprava v Česku.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20.7. 2013 [cit. 2013-08-20]. Dostupné z: http://cs.wikipedia.org/wiki/Vodn%C3%AD_doprava_v_%C4%8Cesku 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Městská hromadná doprava.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7.3. 2013 [cit. 2013-08-20]. Dostupné z: http://cs.wikipedia.org/wiki/M%C4%9Bstsk%C3%A1_hromadn%C3%A1_doprava 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GROH, Honza. Metro.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8.5.2009 [cit. 2013-08-20]. Dostupné z: http://cs.wikipedia.org/wiki/Soubor:E%C4%8Ds,_Ka%C4%8Derov_odjezd.jpg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Tramvajová doprava v Praze.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3.8. 2013 [cit. 2013-08-20]. Dostupné z: http://cs.wikipedia.org/wiki/Tramvajov%C3%A1_doprava_v_Praze 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cs-CZ" dirty="0" smtClean="0"/>
          </a:p>
          <a:p>
            <a:pPr marL="0" indent="0" eaLnBrk="1" hangingPunct="1">
              <a:buFont typeface="Arial" charset="0"/>
              <a:buNone/>
              <a:defRPr/>
            </a:pPr>
            <a:r>
              <a:rPr lang="cs-CZ" dirty="0" smtClean="0"/>
              <a:t>LUDĚK. Tramvajová doprava v Praze.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17.2.2007[cit. 2013-08-20]. Dostupné z: http://cs.wikipedia.org/wiki/Soubor:Skoda_14_T_Praha.jpg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57188" y="142875"/>
            <a:ext cx="8229600" cy="881063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1077</Words>
  <Application>Microsoft Office PowerPoint</Application>
  <PresentationFormat>Předvádění na obrazovce (4:3)</PresentationFormat>
  <Paragraphs>136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DOPRAVA  VY_32_INOVACE_1C_13  Číslo projektu: CZ.1.07/1.5.00/34.1056</vt:lpstr>
      <vt:lpstr>Snímek 2</vt:lpstr>
      <vt:lpstr>SILNIČNÍ DOPRAVA</vt:lpstr>
      <vt:lpstr>Snímek 4</vt:lpstr>
      <vt:lpstr>Snímek 5</vt:lpstr>
      <vt:lpstr>ŽELEZNIČNÍ DOPRAVA</vt:lpstr>
      <vt:lpstr>Snímek 7</vt:lpstr>
      <vt:lpstr>Snímek 8</vt:lpstr>
      <vt:lpstr>LETECKÁ DOPRAVA</vt:lpstr>
      <vt:lpstr>VODNÍ DOPRAVA</vt:lpstr>
      <vt:lpstr>MĚSTSKÁ HROMADNÁ DOPRAVA</vt:lpstr>
      <vt:lpstr>MĚSTSKÁ HROMADNÁ DOPRAVA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Dada</dc:creator>
  <cp:lastModifiedBy>Dada</cp:lastModifiedBy>
  <cp:revision>32</cp:revision>
  <dcterms:created xsi:type="dcterms:W3CDTF">2013-08-18T06:07:16Z</dcterms:created>
  <dcterms:modified xsi:type="dcterms:W3CDTF">2013-12-08T19:18:43Z</dcterms:modified>
</cp:coreProperties>
</file>