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982B9-1889-400A-9A9D-BE830CC9A081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0B3136-9CD3-4BF9-896A-6333C8190F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8C2E51-A0AE-4B25-A54A-3F9289B8B6E7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BFE24D-6768-4224-86A6-7C7F5DF857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29AF51-2F22-43E1-8CB0-E177545CDBEE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64DDE9-C547-4D9C-9D88-83434A6F69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BE5851-72DE-4BD5-A16B-555F19EA89B8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0B685-0372-40D2-A473-3444E64B6A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EEF568-9EAC-4628-B5D2-43E24B87C887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DC739F-BDB7-4E15-837C-3082D2351D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573E58-2D4C-443A-A2A6-9505C881CA40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975478-9C37-4709-859F-AB698580F4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5E8573-5E38-4DC1-AD48-72D427398031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D73D4D-3486-49AE-83A3-9C7933D9FB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3F169-7CC5-44F2-BE53-6339530E7EA7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DF4DBE-7526-4072-9F73-89E523001C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55F066-466F-4A03-831C-E71D8D1C185B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E3E137-BC0F-46EC-AEFB-86259330DB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DD430B-7E8E-4F8F-B177-793DDA18A4FB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66C5CF-2E7D-4DAA-9E7B-1C93451B84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EF0EF3-B340-492A-AAB6-D5765C8D353D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E6B566-D0CA-4D40-9069-C17D9B14D3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87B5D1B-1C4B-4379-8698-C5A64741477E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88EB7B9-B0B1-4AA0-B4C6-B4DA20DAF0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Bef>
                <a:spcPts val="1800"/>
              </a:spcBef>
              <a:spcAft>
                <a:spcPts val="0"/>
              </a:spcAft>
              <a:defRPr/>
            </a:pPr>
            <a:r>
              <a:rPr lang="cs-CZ" sz="4000" dirty="0" smtClean="0">
                <a:latin typeface="Arial" charset="0"/>
              </a:rPr>
              <a:t>ÚŘAD PRÁCE</a:t>
            </a:r>
            <a:br>
              <a:rPr lang="cs-CZ" sz="4000" dirty="0" smtClean="0">
                <a:latin typeface="Arial" charset="0"/>
              </a:rPr>
            </a:br>
            <a:r>
              <a:rPr lang="cs-CZ" sz="4000" dirty="0" smtClean="0"/>
              <a:t> VY_32_INOVACE_1C_15 </a:t>
            </a:r>
            <a:br>
              <a:rPr lang="cs-CZ" sz="4000" dirty="0" smtClean="0"/>
            </a:br>
            <a:r>
              <a:rPr lang="cs-CZ" sz="2800" dirty="0" smtClean="0"/>
              <a:t>Číslo projektu: CZ.1.07/1.5.00/34.1056</a:t>
            </a:r>
            <a:endParaRPr lang="cs-CZ" sz="4000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mtClean="0"/>
              <a:t>Sada </a:t>
            </a:r>
            <a:r>
              <a:rPr lang="cs-CZ" smtClean="0"/>
              <a:t>3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Rodinná a Občanská výchova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Mateřská škola, Základní škola a Praktická škola Trhové </a:t>
            </a:r>
            <a:r>
              <a:rPr lang="cs-CZ" sz="2000" dirty="0" err="1" smtClean="0"/>
              <a:t>Sviny</a:t>
            </a:r>
            <a:endParaRPr lang="cs-CZ" sz="2000" dirty="0"/>
          </a:p>
        </p:txBody>
      </p:sp>
      <p:pic>
        <p:nvPicPr>
          <p:cNvPr id="205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3109" name="Group 37"/>
          <p:cNvGraphicFramePr>
            <a:graphicFrameLocks noGrp="1"/>
          </p:cNvGraphicFramePr>
          <p:nvPr/>
        </p:nvGraphicFramePr>
        <p:xfrm>
          <a:off x="539750" y="428625"/>
          <a:ext cx="8280400" cy="5968070"/>
        </p:xfrm>
        <a:graphic>
          <a:graphicData uri="http://schemas.openxmlformats.org/drawingml/2006/table">
            <a:tbl>
              <a:tblPr/>
              <a:tblGrid>
                <a:gridCol w="2303463"/>
                <a:gridCol w="5976937"/>
              </a:tblGrid>
              <a:tr h="21370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Tento učební materiál slouží jako podpora výuky. Seznamuje žáky s tématem – Úřad práce, rekvalifikace, podpora v nezaměstnanosti. Prezentace obsahuje otázky a úkoly, prostřednictvím kterých si žák přiblíží nové učivo. Prezentace je zakončena křížovkou – zde žáci pracují perem (rukopisné poznámky v rámci nového softwaru Microsoft (2010).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b="0" baseline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b="0" baseline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Délka trvání výuky pomocí tohoto materiálu je 30 minut.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6022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Období vytvoření materiálu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Bc. Pavla Koutníková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Srpen 2013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675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latin typeface="+mn-lt"/>
                        </a:rPr>
                        <a:t> </a:t>
                      </a:r>
                      <a:r>
                        <a:rPr lang="cs-CZ" sz="1400" dirty="0" smtClean="0"/>
                        <a:t>PAS, MP, kombinované postižení (MP v kombinaci se zdravotním znevýhodněním, MP v kombinaci s PAS, vícečetné postižení)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1591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+mn-lt"/>
                          <a:cs typeface="Times New Roman" pitchFamily="18" charset="0"/>
                        </a:rPr>
                        <a:t>Vzdělávací oblast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Vyučovací předmět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</a:t>
                      </a:r>
                      <a:r>
                        <a:rPr lang="cs-CZ" sz="1400" smtClean="0">
                          <a:latin typeface="+mn-lt"/>
                        </a:rPr>
                        <a:t>Rodinná a Občanská výchova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latin typeface="+mn-lt"/>
                        </a:rPr>
                        <a:t> Rodinná a Občanská výchova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23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Interaktivní DUM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Inovace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Rukopisné poznámky v rámci nového softwaru Microsoft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41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Cílová skupina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/>
                        <a:t>Žák (</a:t>
                      </a:r>
                      <a:r>
                        <a:rPr lang="cs-CZ" sz="1400" b="1" dirty="0" smtClean="0"/>
                        <a:t> </a:t>
                      </a:r>
                      <a:r>
                        <a:rPr lang="cs-CZ" sz="1400" dirty="0" smtClean="0"/>
                        <a:t>PAS, MP, kombinované postižení, MP v kombinaci se zdravotním znevýhodněním, MP v kombinaci s PAS, vícečetné postižení)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Praktická škola jednoletá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9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68425"/>
          </a:xfrm>
          <a:solidFill>
            <a:srgbClr val="99FFCC">
              <a:alpha val="50195"/>
            </a:srgbClr>
          </a:solidFill>
        </p:spPr>
        <p:txBody>
          <a:bodyPr/>
          <a:lstStyle/>
          <a:p>
            <a:r>
              <a:rPr lang="cs-CZ" b="1" smtClean="0"/>
              <a:t>ÚŘAD PRÁCE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28625" y="1643063"/>
            <a:ext cx="8229600" cy="5000625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100" b="1" dirty="0" smtClean="0"/>
              <a:t>Úřad práce</a:t>
            </a:r>
            <a:r>
              <a:rPr lang="cs-CZ" sz="2100" dirty="0" smtClean="0"/>
              <a:t> je státní instituce.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100" b="1" dirty="0" smtClean="0"/>
              <a:t>Hlavní činností úřadu práce je:</a:t>
            </a:r>
          </a:p>
          <a:p>
            <a:pPr marL="360000" indent="3600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100" dirty="0" smtClean="0"/>
              <a:t>poskytování informací z oblasti pracovního trhu nejen</a:t>
            </a:r>
          </a:p>
          <a:p>
            <a:pPr marL="360000" indent="36000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100" dirty="0" smtClean="0"/>
              <a:t>v České republice, ale i v Evropské unii</a:t>
            </a:r>
          </a:p>
          <a:p>
            <a:pPr marL="360000" indent="3600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100" dirty="0" smtClean="0"/>
              <a:t>evidence uchazečů o zaměstnání </a:t>
            </a:r>
          </a:p>
          <a:p>
            <a:pPr marL="360000" indent="3600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100" dirty="0" smtClean="0"/>
              <a:t>evidence volných pracovních míst</a:t>
            </a:r>
          </a:p>
          <a:p>
            <a:pPr marL="360000" indent="3600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100" dirty="0" smtClean="0"/>
              <a:t>organizace rekvalifikace uchazečů</a:t>
            </a:r>
          </a:p>
          <a:p>
            <a:pPr marL="360000" indent="3600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100" dirty="0" smtClean="0"/>
              <a:t>podpora nových pracovních míst, aj.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1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dirty="0" smtClean="0"/>
          </a:p>
        </p:txBody>
      </p:sp>
      <p:pic>
        <p:nvPicPr>
          <p:cNvPr id="4101" name="Picture 2" descr="Ukon&amp;ccaron;ení, Siluety, Lidské, Zam&amp;ecaron;stnanec, Pracovníc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4938" y="3992563"/>
            <a:ext cx="3803650" cy="2686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28625" y="357188"/>
            <a:ext cx="8229600" cy="1571625"/>
          </a:xfrm>
        </p:spPr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Úřad práce </a:t>
            </a:r>
            <a:r>
              <a:rPr lang="cs-CZ" sz="2400" dirty="0" smtClean="0"/>
              <a:t>spadá pod správu </a:t>
            </a:r>
            <a:r>
              <a:rPr lang="cs-CZ" sz="2400" b="1" dirty="0" smtClean="0"/>
              <a:t>Ministerstva práce a sociálních věcí České republiky.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Jeho působnost se dělí na menší administrativní celky, které působí na jednotlivých </a:t>
            </a:r>
            <a:r>
              <a:rPr lang="cs-CZ" sz="2400" b="1" dirty="0" smtClean="0"/>
              <a:t>pobočkách po celé České republice.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dirty="0" smtClean="0"/>
          </a:p>
        </p:txBody>
      </p:sp>
      <p:pic>
        <p:nvPicPr>
          <p:cNvPr id="5124" name="mapacr" descr="Mapa &amp;Ccaron;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3" y="2286000"/>
            <a:ext cx="5500687" cy="3425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5" name="Zástupný symbol pro obsah 4"/>
          <p:cNvSpPr txBox="1">
            <a:spLocks/>
          </p:cNvSpPr>
          <p:nvPr/>
        </p:nvSpPr>
        <p:spPr bwMode="auto">
          <a:xfrm>
            <a:off x="5786438" y="2571750"/>
            <a:ext cx="3357562" cy="3643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z="1400">
                <a:latin typeface="Calibri" pitchFamily="34" charset="0"/>
              </a:rPr>
              <a:t>    Krajská pobočka pro hlavní město Prahu</a:t>
            </a:r>
          </a:p>
          <a:p>
            <a:pPr>
              <a:buFont typeface="Arial" charset="0"/>
              <a:buChar char="•"/>
            </a:pPr>
            <a:r>
              <a:rPr lang="cs-CZ" sz="1400">
                <a:latin typeface="Calibri" pitchFamily="34" charset="0"/>
              </a:rPr>
              <a:t>    Krajská pobočka v Příbrami</a:t>
            </a:r>
          </a:p>
          <a:p>
            <a:pPr>
              <a:buFont typeface="Arial" charset="0"/>
              <a:buChar char="•"/>
            </a:pPr>
            <a:r>
              <a:rPr lang="cs-CZ" sz="1400">
                <a:latin typeface="Calibri" pitchFamily="34" charset="0"/>
              </a:rPr>
              <a:t>    Krajská pobočka v Českých Budějovicích</a:t>
            </a:r>
          </a:p>
          <a:p>
            <a:pPr>
              <a:buFont typeface="Arial" charset="0"/>
              <a:buChar char="•"/>
            </a:pPr>
            <a:r>
              <a:rPr lang="cs-CZ" sz="1400">
                <a:latin typeface="Calibri" pitchFamily="34" charset="0"/>
              </a:rPr>
              <a:t>    Krajská pobočka v Plzni</a:t>
            </a:r>
          </a:p>
          <a:p>
            <a:pPr>
              <a:buFont typeface="Arial" charset="0"/>
              <a:buChar char="•"/>
            </a:pPr>
            <a:r>
              <a:rPr lang="cs-CZ" sz="1400">
                <a:latin typeface="Calibri" pitchFamily="34" charset="0"/>
              </a:rPr>
              <a:t>    Krajská pobočka v Karlových Varech</a:t>
            </a:r>
          </a:p>
          <a:p>
            <a:pPr>
              <a:buFont typeface="Arial" charset="0"/>
              <a:buChar char="•"/>
            </a:pPr>
            <a:r>
              <a:rPr lang="cs-CZ" sz="1400">
                <a:latin typeface="Calibri" pitchFamily="34" charset="0"/>
              </a:rPr>
              <a:t>    Krajská pobočka v Ústí nad Labem</a:t>
            </a:r>
          </a:p>
          <a:p>
            <a:pPr>
              <a:buFont typeface="Arial" charset="0"/>
              <a:buChar char="•"/>
            </a:pPr>
            <a:r>
              <a:rPr lang="cs-CZ" sz="1400">
                <a:latin typeface="Calibri" pitchFamily="34" charset="0"/>
              </a:rPr>
              <a:t>    Krajská pobočka v Liberci</a:t>
            </a:r>
          </a:p>
          <a:p>
            <a:pPr>
              <a:buFont typeface="Arial" charset="0"/>
              <a:buChar char="•"/>
            </a:pPr>
            <a:r>
              <a:rPr lang="cs-CZ" sz="1400">
                <a:latin typeface="Calibri" pitchFamily="34" charset="0"/>
              </a:rPr>
              <a:t>    Krajská pobočka v Hradci Králové</a:t>
            </a:r>
          </a:p>
          <a:p>
            <a:pPr>
              <a:buFont typeface="Arial" charset="0"/>
              <a:buChar char="•"/>
            </a:pPr>
            <a:r>
              <a:rPr lang="cs-CZ" sz="1400">
                <a:latin typeface="Calibri" pitchFamily="34" charset="0"/>
              </a:rPr>
              <a:t>    Krajská pobočka v Pardubicích</a:t>
            </a:r>
          </a:p>
          <a:p>
            <a:pPr>
              <a:buFont typeface="Arial" charset="0"/>
              <a:buChar char="•"/>
            </a:pPr>
            <a:r>
              <a:rPr lang="cs-CZ" sz="1400">
                <a:latin typeface="Calibri" pitchFamily="34" charset="0"/>
              </a:rPr>
              <a:t>    Krajská pobočka v Jihlavě</a:t>
            </a:r>
          </a:p>
          <a:p>
            <a:pPr>
              <a:buFont typeface="Arial" charset="0"/>
              <a:buChar char="•"/>
            </a:pPr>
            <a:r>
              <a:rPr lang="cs-CZ" sz="1400">
                <a:latin typeface="Calibri" pitchFamily="34" charset="0"/>
              </a:rPr>
              <a:t>    Krajská pobočka v Brně</a:t>
            </a:r>
          </a:p>
          <a:p>
            <a:pPr>
              <a:buFont typeface="Arial" charset="0"/>
              <a:buChar char="•"/>
            </a:pPr>
            <a:r>
              <a:rPr lang="cs-CZ" sz="1400">
                <a:latin typeface="Calibri" pitchFamily="34" charset="0"/>
              </a:rPr>
              <a:t>    Krajská pobočka v Olomouci</a:t>
            </a:r>
          </a:p>
          <a:p>
            <a:pPr>
              <a:buFont typeface="Arial" charset="0"/>
              <a:buChar char="•"/>
            </a:pPr>
            <a:r>
              <a:rPr lang="cs-CZ" sz="1400">
                <a:latin typeface="Calibri" pitchFamily="34" charset="0"/>
              </a:rPr>
              <a:t>    Krajská pobočka v Ostravě</a:t>
            </a:r>
          </a:p>
          <a:p>
            <a:pPr>
              <a:buFont typeface="Arial" charset="0"/>
              <a:buChar char="•"/>
            </a:pPr>
            <a:r>
              <a:rPr lang="cs-CZ" sz="1400">
                <a:latin typeface="Calibri" pitchFamily="34" charset="0"/>
              </a:rPr>
              <a:t>    Krajská pobočka ve Zlíně</a:t>
            </a:r>
            <a:endParaRPr lang="cs-CZ" sz="1400" b="1">
              <a:latin typeface="Calibri" pitchFamily="34" charset="0"/>
            </a:endParaRPr>
          </a:p>
        </p:txBody>
      </p:sp>
      <p:sp>
        <p:nvSpPr>
          <p:cNvPr id="5126" name="Zástupný symbol pro obsah 4"/>
          <p:cNvSpPr txBox="1">
            <a:spLocks/>
          </p:cNvSpPr>
          <p:nvPr/>
        </p:nvSpPr>
        <p:spPr bwMode="auto">
          <a:xfrm>
            <a:off x="357188" y="5857875"/>
            <a:ext cx="4929187" cy="785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>
              <a:spcBef>
                <a:spcPct val="20000"/>
              </a:spcBef>
            </a:pPr>
            <a:r>
              <a:rPr lang="cs-CZ" sz="1600" b="1">
                <a:latin typeface="Calibri" pitchFamily="34" charset="0"/>
              </a:rPr>
              <a:t>Úřad práce v Českých Budějovicích</a:t>
            </a:r>
          </a:p>
          <a:p>
            <a:pPr eaLnBrk="0" hangingPunct="0">
              <a:spcBef>
                <a:spcPct val="20000"/>
              </a:spcBef>
            </a:pPr>
            <a:r>
              <a:rPr lang="cs-CZ" sz="1600" b="1">
                <a:latin typeface="Calibri" pitchFamily="34" charset="0"/>
              </a:rPr>
              <a:t>Adresa:</a:t>
            </a:r>
            <a:r>
              <a:rPr lang="cs-CZ" sz="1600">
                <a:latin typeface="Calibri" pitchFamily="34" charset="0"/>
              </a:rPr>
              <a:t> Klavíkova 1570/7, 370 04 České Budějovice </a:t>
            </a:r>
          </a:p>
          <a:p>
            <a:pPr eaLnBrk="0" hangingPunct="0">
              <a:spcBef>
                <a:spcPct val="20000"/>
              </a:spcBef>
            </a:pPr>
            <a:endParaRPr lang="cs-CZ" sz="1600" b="1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6147" name="Picture 4" descr="Otev&amp;rcaron;ená knih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6563" y="3000375"/>
            <a:ext cx="2143125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68425"/>
          </a:xfrm>
          <a:solidFill>
            <a:srgbClr val="99FFCC">
              <a:alpha val="50195"/>
            </a:srgbClr>
          </a:solidFill>
        </p:spPr>
        <p:txBody>
          <a:bodyPr/>
          <a:lstStyle/>
          <a:p>
            <a:r>
              <a:rPr lang="cs-CZ" b="1" smtClean="0"/>
              <a:t>REKVALIFIKACE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28625" y="1785938"/>
            <a:ext cx="8229600" cy="4857750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Rekvalifikací </a:t>
            </a:r>
            <a:r>
              <a:rPr lang="cs-CZ" sz="2400" dirty="0" smtClean="0"/>
              <a:t>se rozumí získání </a:t>
            </a:r>
            <a:r>
              <a:rPr lang="cs-CZ" sz="2400" b="1" dirty="0" smtClean="0"/>
              <a:t>nové kvalifikace </a:t>
            </a:r>
            <a:r>
              <a:rPr lang="cs-CZ" sz="2400" dirty="0" smtClean="0"/>
              <a:t>nebo </a:t>
            </a:r>
            <a:r>
              <a:rPr lang="cs-CZ" sz="2400" b="1" dirty="0" smtClean="0"/>
              <a:t>rozšíření stávající kvalifikace.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b="1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Rekvalifikace mohou provádět pouze </a:t>
            </a:r>
            <a:r>
              <a:rPr lang="cs-CZ" sz="2400" b="1" dirty="0" smtClean="0"/>
              <a:t>akreditované zařízení a vzdělávací nebo zdravotnické zařízení</a:t>
            </a:r>
            <a:r>
              <a:rPr lang="cs-CZ" sz="2400" dirty="0" smtClean="0"/>
              <a:t>, které </a:t>
            </a:r>
            <a:r>
              <a:rPr lang="cs-CZ" sz="2400" b="1" dirty="0" smtClean="0"/>
              <a:t>mají akreditované vzdělávací programy</a:t>
            </a:r>
            <a:r>
              <a:rPr lang="cs-CZ" sz="2400" dirty="0" smtClean="0"/>
              <a:t>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Druhy rekvalifikačních kurzů:</a:t>
            </a:r>
            <a:endParaRPr lang="cs-CZ" sz="24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/>
              <a:t>rekvalifikační kurzy placené </a:t>
            </a:r>
            <a:r>
              <a:rPr lang="cs-CZ" sz="2400" dirty="0" smtClean="0"/>
              <a:t>– uchazeč si je hradí ze svých prostředků (jedná se o veřejné kurzy)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/>
              <a:t>rekvalifikační kurzy zabezpečované úřadem práce </a:t>
            </a:r>
            <a:r>
              <a:rPr lang="cs-CZ" sz="2400" dirty="0" smtClean="0"/>
              <a:t>– sjednává a hradí příslušný úřad práce, v jehož evidenci se uchazeč o zaměstnání nachází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17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68425"/>
          </a:xfrm>
          <a:solidFill>
            <a:srgbClr val="99FFCC">
              <a:alpha val="50195"/>
            </a:srgbClr>
          </a:solidFill>
        </p:spPr>
        <p:txBody>
          <a:bodyPr/>
          <a:lstStyle/>
          <a:p>
            <a:r>
              <a:rPr lang="cs-CZ" b="1" smtClean="0"/>
              <a:t>PODPORA V NEZAMĚSTNANOSTI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28625" y="1714500"/>
            <a:ext cx="8572500" cy="4929188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spcBef>
                <a:spcPct val="0"/>
              </a:spcBef>
              <a:buFont typeface="Arial" charset="0"/>
              <a:buNone/>
            </a:pPr>
            <a:r>
              <a:rPr lang="cs-CZ" sz="1800" b="1" smtClean="0"/>
              <a:t>Uchazeči o zaměstnání mají nárok na podporu v nezaměstnanosti.</a:t>
            </a:r>
          </a:p>
          <a:p>
            <a:pPr marL="0" indent="0">
              <a:lnSpc>
                <a:spcPct val="90000"/>
              </a:lnSpc>
              <a:spcBef>
                <a:spcPct val="0"/>
              </a:spcBef>
              <a:buFont typeface="Arial" charset="0"/>
              <a:buNone/>
            </a:pPr>
            <a:r>
              <a:rPr lang="cs-CZ" sz="1800" b="1" smtClean="0"/>
              <a:t>Podpora v nezaměstnanosti </a:t>
            </a:r>
            <a:r>
              <a:rPr lang="cs-CZ" sz="1800" smtClean="0"/>
              <a:t>je upravena </a:t>
            </a:r>
            <a:r>
              <a:rPr lang="cs-CZ" sz="1800" b="1" smtClean="0"/>
              <a:t>v zákoně o zaměstnanosti.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1800" smtClean="0"/>
              <a:t>O podporu lze požádat </a:t>
            </a:r>
            <a:r>
              <a:rPr lang="cs-CZ" sz="1800" b="1" smtClean="0"/>
              <a:t>minimálně 3 dny po ukončení zaměstnání.</a:t>
            </a:r>
          </a:p>
          <a:p>
            <a:pPr marL="0" indent="0">
              <a:lnSpc>
                <a:spcPct val="105000"/>
              </a:lnSpc>
              <a:buFont typeface="Arial" charset="0"/>
              <a:buNone/>
            </a:pPr>
            <a:r>
              <a:rPr lang="cs-CZ" sz="1800" b="1" smtClean="0">
                <a:cs typeface="Times New Roman" pitchFamily="18" charset="0"/>
              </a:rPr>
              <a:t>Nárok na podporu v nezaměstnanosti má uchazeč</a:t>
            </a:r>
            <a:r>
              <a:rPr lang="cs-CZ" sz="1800" smtClean="0">
                <a:cs typeface="Times New Roman" pitchFamily="18" charset="0"/>
              </a:rPr>
              <a:t> </a:t>
            </a:r>
            <a:r>
              <a:rPr lang="cs-CZ" sz="1800" b="1" smtClean="0">
                <a:cs typeface="Times New Roman" pitchFamily="18" charset="0"/>
              </a:rPr>
              <a:t>který: </a:t>
            </a:r>
            <a:endParaRPr lang="cs-CZ" sz="1800" b="1" smtClean="0">
              <a:ea typeface="Calibri" pitchFamily="34" charset="0"/>
              <a:cs typeface="Times New Roman" pitchFamily="18" charset="0"/>
            </a:endParaRPr>
          </a:p>
          <a:p>
            <a:pPr marL="0" indent="0">
              <a:lnSpc>
                <a:spcPct val="105000"/>
              </a:lnSpc>
            </a:pPr>
            <a:r>
              <a:rPr lang="cs-CZ" sz="1800" smtClean="0">
                <a:cs typeface="Times New Roman" pitchFamily="18" charset="0"/>
              </a:rPr>
              <a:t>získal v rozhodném období zaměstnáním nebo jinou výdělečnou činností dobu důchodového pojištění v délce alespoň 12 měsíců </a:t>
            </a:r>
            <a:endParaRPr lang="cs-CZ" sz="1800" smtClean="0">
              <a:ea typeface="Calibri" pitchFamily="34" charset="0"/>
              <a:cs typeface="Calibri" pitchFamily="34" charset="0"/>
            </a:endParaRPr>
          </a:p>
          <a:p>
            <a:pPr marL="0" indent="0">
              <a:lnSpc>
                <a:spcPct val="105000"/>
              </a:lnSpc>
            </a:pPr>
            <a:r>
              <a:rPr lang="cs-CZ" sz="1800" smtClean="0">
                <a:cs typeface="Times New Roman" pitchFamily="18" charset="0"/>
              </a:rPr>
              <a:t>požádal Úřad práce o poskytnutí podpory v nezaměstnanosti</a:t>
            </a:r>
            <a:endParaRPr lang="cs-CZ" sz="1800" smtClean="0">
              <a:ea typeface="Calibri" pitchFamily="34" charset="0"/>
              <a:cs typeface="Calibri" pitchFamily="34" charset="0"/>
            </a:endParaRPr>
          </a:p>
          <a:p>
            <a:pPr marL="0" indent="0">
              <a:lnSpc>
                <a:spcPct val="105000"/>
              </a:lnSpc>
            </a:pPr>
            <a:r>
              <a:rPr lang="cs-CZ" sz="1800" smtClean="0">
                <a:cs typeface="Times New Roman" pitchFamily="18" charset="0"/>
              </a:rPr>
              <a:t>nepobírá starobní důchod</a:t>
            </a:r>
            <a:endParaRPr lang="cs-CZ" sz="1800" smtClean="0">
              <a:ea typeface="Calibri" pitchFamily="34" charset="0"/>
              <a:cs typeface="Calibri" pitchFamily="34" charset="0"/>
            </a:endParaRP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endParaRPr lang="cs-CZ" sz="800" smtClean="0"/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1800" smtClean="0"/>
              <a:t>Rozhodující pro délku podpůrčí doby je </a:t>
            </a:r>
            <a:r>
              <a:rPr lang="cs-CZ" sz="1800" b="1" smtClean="0"/>
              <a:t>věk uchazeče</a:t>
            </a:r>
            <a:r>
              <a:rPr lang="cs-CZ" sz="1800" smtClean="0"/>
              <a:t>. 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endParaRPr lang="cs-CZ" sz="800" smtClean="0"/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1800" b="1" smtClean="0"/>
              <a:t>Podpůrčí doba pro poskytování podpory v nezaměstnanosti činí 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1800" b="1" smtClean="0"/>
              <a:t>u uchazeče: 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1800" smtClean="0"/>
              <a:t>•    do 50 let věku - 5 měsíců 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1800" smtClean="0"/>
              <a:t>•    nad 50 let do 55 let věku - 8 měsíců 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1800" smtClean="0"/>
              <a:t>•    nad 55 let věku - 11 měsíců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endParaRPr lang="cs-CZ" sz="1600" smtClean="0"/>
          </a:p>
        </p:txBody>
      </p:sp>
      <p:pic>
        <p:nvPicPr>
          <p:cNvPr id="7173" name="Picture 2" descr="Zobrazit podrobnost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00813" y="4500563"/>
            <a:ext cx="2000250" cy="200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214313" y="1000125"/>
            <a:ext cx="8929687" cy="5357813"/>
          </a:xfrm>
        </p:spPr>
        <p:txBody>
          <a:bodyPr/>
          <a:lstStyle/>
          <a:p>
            <a:pPr marL="514350" indent="-514350">
              <a:lnSpc>
                <a:spcPct val="200000"/>
              </a:lnSpc>
              <a:spcBef>
                <a:spcPts val="4800"/>
              </a:spcBef>
              <a:buFont typeface="Calibri" pitchFamily="34" charset="0"/>
              <a:buAutoNum type="arabicPeriod"/>
            </a:pPr>
            <a:r>
              <a:rPr lang="cs-CZ" smtClean="0">
                <a:solidFill>
                  <a:srgbClr val="000000"/>
                </a:solidFill>
                <a:cs typeface="Times New Roman" pitchFamily="18" charset="0"/>
              </a:rPr>
              <a:t>Co je to rekvalifikace?</a:t>
            </a:r>
          </a:p>
          <a:p>
            <a:pPr marL="514350" indent="-514350">
              <a:lnSpc>
                <a:spcPct val="200000"/>
              </a:lnSpc>
              <a:spcBef>
                <a:spcPts val="4800"/>
              </a:spcBef>
              <a:buFont typeface="Calibri" pitchFamily="34" charset="0"/>
              <a:buAutoNum type="arabicPeriod"/>
            </a:pPr>
            <a:r>
              <a:rPr lang="cs-CZ" smtClean="0">
                <a:solidFill>
                  <a:srgbClr val="000000"/>
                </a:solidFill>
                <a:cs typeface="Times New Roman" pitchFamily="18" charset="0"/>
              </a:rPr>
              <a:t>Kde sídlí Úřad práce v Českých Budějovicích?</a:t>
            </a:r>
          </a:p>
          <a:p>
            <a:pPr marL="514350" indent="-514350">
              <a:lnSpc>
                <a:spcPct val="200000"/>
              </a:lnSpc>
              <a:spcBef>
                <a:spcPts val="4800"/>
              </a:spcBef>
              <a:buFont typeface="Calibri" pitchFamily="34" charset="0"/>
              <a:buAutoNum type="arabicPeriod"/>
            </a:pPr>
            <a:r>
              <a:rPr lang="cs-CZ" smtClean="0">
                <a:solidFill>
                  <a:srgbClr val="000000"/>
                </a:solidFill>
                <a:cs typeface="Times New Roman" pitchFamily="18" charset="0"/>
              </a:rPr>
              <a:t>Jaké služby poskytuje Úřad práce</a:t>
            </a:r>
            <a:r>
              <a:rPr lang="it-IT" smtClean="0">
                <a:solidFill>
                  <a:srgbClr val="000000"/>
                </a:solidFill>
                <a:cs typeface="Times New Roman" pitchFamily="18" charset="0"/>
              </a:rPr>
              <a:t>?</a:t>
            </a:r>
          </a:p>
        </p:txBody>
      </p:sp>
      <p:sp>
        <p:nvSpPr>
          <p:cNvPr id="8" name="Obdélník 7"/>
          <p:cNvSpPr/>
          <p:nvPr/>
        </p:nvSpPr>
        <p:spPr>
          <a:xfrm>
            <a:off x="357188" y="142875"/>
            <a:ext cx="8286750" cy="584200"/>
          </a:xfrm>
          <a:prstGeom prst="rect">
            <a:avLst/>
          </a:prstGeom>
          <a:solidFill>
            <a:srgbClr val="99FFCC">
              <a:alpha val="50000"/>
            </a:srgb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marL="342900" indent="-342900" eaLnBrk="0" fontAlgn="auto" hangingPunct="0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prstClr val="black"/>
                </a:solidFill>
                <a:latin typeface="+mn-lt"/>
                <a:cs typeface="Times New Roman" pitchFamily="18" charset="0"/>
              </a:rPr>
              <a:t>Procvičovací otázky.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Tlačítko akce: Vlastní 6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219" name="TextovéPole 3"/>
          <p:cNvSpPr txBox="1">
            <a:spLocks noChangeArrowheads="1"/>
          </p:cNvSpPr>
          <p:nvPr/>
        </p:nvSpPr>
        <p:spPr bwMode="auto">
          <a:xfrm>
            <a:off x="179388" y="0"/>
            <a:ext cx="25209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Calibri" pitchFamily="34" charset="0"/>
              </a:rPr>
              <a:t>Křížovka</a:t>
            </a:r>
          </a:p>
        </p:txBody>
      </p:sp>
      <p:sp>
        <p:nvSpPr>
          <p:cNvPr id="9220" name="TextovéPole 9"/>
          <p:cNvSpPr txBox="1">
            <a:spLocks noChangeArrowheads="1"/>
          </p:cNvSpPr>
          <p:nvPr/>
        </p:nvSpPr>
        <p:spPr bwMode="auto">
          <a:xfrm>
            <a:off x="395288" y="5229225"/>
            <a:ext cx="2592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Calibri" pitchFamily="34" charset="0"/>
              </a:rPr>
              <a:t>Tajenka:</a:t>
            </a:r>
          </a:p>
        </p:txBody>
      </p:sp>
      <p:grpSp>
        <p:nvGrpSpPr>
          <p:cNvPr id="9221" name="Skupina 65"/>
          <p:cNvGrpSpPr>
            <a:grpSpLocks/>
          </p:cNvGrpSpPr>
          <p:nvPr/>
        </p:nvGrpSpPr>
        <p:grpSpPr bwMode="auto">
          <a:xfrm>
            <a:off x="2857500" y="571500"/>
            <a:ext cx="5857875" cy="3087688"/>
            <a:chOff x="2143108" y="1428736"/>
            <a:chExt cx="5715040" cy="2945145"/>
          </a:xfrm>
        </p:grpSpPr>
        <p:sp>
          <p:nvSpPr>
            <p:cNvPr id="9239" name="Obdélník 6"/>
            <p:cNvSpPr>
              <a:spLocks noChangeArrowheads="1"/>
            </p:cNvSpPr>
            <p:nvPr/>
          </p:nvSpPr>
          <p:spPr bwMode="auto">
            <a:xfrm>
              <a:off x="3857620" y="1428736"/>
              <a:ext cx="655564" cy="670855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1.</a:t>
              </a:r>
            </a:p>
          </p:txBody>
        </p:sp>
        <p:sp>
          <p:nvSpPr>
            <p:cNvPr id="9240" name="Obdélník 6"/>
            <p:cNvSpPr>
              <a:spLocks noChangeArrowheads="1"/>
            </p:cNvSpPr>
            <p:nvPr/>
          </p:nvSpPr>
          <p:spPr bwMode="auto">
            <a:xfrm>
              <a:off x="2714612" y="2071678"/>
              <a:ext cx="653503" cy="58584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2.</a:t>
              </a:r>
            </a:p>
          </p:txBody>
        </p:sp>
        <p:sp>
          <p:nvSpPr>
            <p:cNvPr id="9241" name="Obdélník 6"/>
            <p:cNvSpPr>
              <a:spLocks noChangeArrowheads="1"/>
            </p:cNvSpPr>
            <p:nvPr/>
          </p:nvSpPr>
          <p:spPr bwMode="auto">
            <a:xfrm>
              <a:off x="2143108" y="2571744"/>
              <a:ext cx="655564" cy="670855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3.</a:t>
              </a:r>
            </a:p>
          </p:txBody>
        </p:sp>
        <p:sp>
          <p:nvSpPr>
            <p:cNvPr id="9242" name="Obdélník 6"/>
            <p:cNvSpPr>
              <a:spLocks noChangeArrowheads="1"/>
            </p:cNvSpPr>
            <p:nvPr/>
          </p:nvSpPr>
          <p:spPr bwMode="auto">
            <a:xfrm>
              <a:off x="3857620" y="3214686"/>
              <a:ext cx="655564" cy="670855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4.</a:t>
              </a:r>
            </a:p>
          </p:txBody>
        </p:sp>
        <p:sp>
          <p:nvSpPr>
            <p:cNvPr id="9243" name="Obdélník 6"/>
            <p:cNvSpPr>
              <a:spLocks noChangeArrowheads="1"/>
            </p:cNvSpPr>
            <p:nvPr/>
          </p:nvSpPr>
          <p:spPr bwMode="auto">
            <a:xfrm>
              <a:off x="2143108" y="3786190"/>
              <a:ext cx="655564" cy="587691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5.</a:t>
              </a:r>
            </a:p>
          </p:txBody>
        </p:sp>
        <p:sp>
          <p:nvSpPr>
            <p:cNvPr id="9244" name="Obdélník 71"/>
            <p:cNvSpPr>
              <a:spLocks noChangeArrowheads="1"/>
            </p:cNvSpPr>
            <p:nvPr/>
          </p:nvSpPr>
          <p:spPr bwMode="auto">
            <a:xfrm>
              <a:off x="4429124" y="1500174"/>
              <a:ext cx="571504" cy="571504"/>
            </a:xfrm>
            <a:prstGeom prst="rect">
              <a:avLst/>
            </a:prstGeom>
            <a:solidFill>
              <a:srgbClr val="99FFCC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9245" name="Obdélník 72"/>
            <p:cNvSpPr>
              <a:spLocks noChangeArrowheads="1"/>
            </p:cNvSpPr>
            <p:nvPr/>
          </p:nvSpPr>
          <p:spPr bwMode="auto">
            <a:xfrm>
              <a:off x="4429124" y="2071678"/>
              <a:ext cx="571504" cy="571504"/>
            </a:xfrm>
            <a:prstGeom prst="rect">
              <a:avLst/>
            </a:prstGeom>
            <a:solidFill>
              <a:srgbClr val="99FFCC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9246" name="Obdélník 73"/>
            <p:cNvSpPr>
              <a:spLocks noChangeArrowheads="1"/>
            </p:cNvSpPr>
            <p:nvPr/>
          </p:nvSpPr>
          <p:spPr bwMode="auto">
            <a:xfrm>
              <a:off x="4429124" y="2643182"/>
              <a:ext cx="571504" cy="571504"/>
            </a:xfrm>
            <a:prstGeom prst="rect">
              <a:avLst/>
            </a:prstGeom>
            <a:solidFill>
              <a:srgbClr val="99FFCC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9247" name="Obdélník 74"/>
            <p:cNvSpPr>
              <a:spLocks noChangeArrowheads="1"/>
            </p:cNvSpPr>
            <p:nvPr/>
          </p:nvSpPr>
          <p:spPr bwMode="auto">
            <a:xfrm>
              <a:off x="4429124" y="3786190"/>
              <a:ext cx="571504" cy="571504"/>
            </a:xfrm>
            <a:prstGeom prst="rect">
              <a:avLst/>
            </a:prstGeom>
            <a:solidFill>
              <a:srgbClr val="99FFCC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9248" name="Obdélník 75"/>
            <p:cNvSpPr>
              <a:spLocks noChangeArrowheads="1"/>
            </p:cNvSpPr>
            <p:nvPr/>
          </p:nvSpPr>
          <p:spPr bwMode="auto">
            <a:xfrm>
              <a:off x="4429124" y="3214686"/>
              <a:ext cx="571504" cy="571504"/>
            </a:xfrm>
            <a:prstGeom prst="rect">
              <a:avLst/>
            </a:prstGeom>
            <a:solidFill>
              <a:srgbClr val="99FFCC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9249" name="Obdélník 76"/>
            <p:cNvSpPr>
              <a:spLocks noChangeArrowheads="1"/>
            </p:cNvSpPr>
            <p:nvPr/>
          </p:nvSpPr>
          <p:spPr bwMode="auto">
            <a:xfrm>
              <a:off x="5000628" y="1500174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9250" name="Obdélník 77"/>
            <p:cNvSpPr>
              <a:spLocks noChangeArrowheads="1"/>
            </p:cNvSpPr>
            <p:nvPr/>
          </p:nvSpPr>
          <p:spPr bwMode="auto">
            <a:xfrm>
              <a:off x="5572132" y="1500174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9251" name="Obdélník 78"/>
            <p:cNvSpPr>
              <a:spLocks noChangeArrowheads="1"/>
            </p:cNvSpPr>
            <p:nvPr/>
          </p:nvSpPr>
          <p:spPr bwMode="auto">
            <a:xfrm>
              <a:off x="6143636" y="3786190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9252" name="Obdélník 79"/>
            <p:cNvSpPr>
              <a:spLocks noChangeArrowheads="1"/>
            </p:cNvSpPr>
            <p:nvPr/>
          </p:nvSpPr>
          <p:spPr bwMode="auto">
            <a:xfrm>
              <a:off x="5000628" y="2071678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9253" name="Obdélník 80"/>
            <p:cNvSpPr>
              <a:spLocks noChangeArrowheads="1"/>
            </p:cNvSpPr>
            <p:nvPr/>
          </p:nvSpPr>
          <p:spPr bwMode="auto">
            <a:xfrm>
              <a:off x="3286116" y="2071678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9254" name="Obdélník 81"/>
            <p:cNvSpPr>
              <a:spLocks noChangeArrowheads="1"/>
            </p:cNvSpPr>
            <p:nvPr/>
          </p:nvSpPr>
          <p:spPr bwMode="auto">
            <a:xfrm>
              <a:off x="3857620" y="2071678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9255" name="Obdélník 82"/>
            <p:cNvSpPr>
              <a:spLocks noChangeArrowheads="1"/>
            </p:cNvSpPr>
            <p:nvPr/>
          </p:nvSpPr>
          <p:spPr bwMode="auto">
            <a:xfrm>
              <a:off x="5572132" y="3786190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9256" name="Obdélník 83"/>
            <p:cNvSpPr>
              <a:spLocks noChangeArrowheads="1"/>
            </p:cNvSpPr>
            <p:nvPr/>
          </p:nvSpPr>
          <p:spPr bwMode="auto">
            <a:xfrm>
              <a:off x="5000628" y="3786190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9257" name="Obdélník 84"/>
            <p:cNvSpPr>
              <a:spLocks noChangeArrowheads="1"/>
            </p:cNvSpPr>
            <p:nvPr/>
          </p:nvSpPr>
          <p:spPr bwMode="auto">
            <a:xfrm>
              <a:off x="2714612" y="3786190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9258" name="Obdélník 85"/>
            <p:cNvSpPr>
              <a:spLocks noChangeArrowheads="1"/>
            </p:cNvSpPr>
            <p:nvPr/>
          </p:nvSpPr>
          <p:spPr bwMode="auto">
            <a:xfrm>
              <a:off x="3286116" y="3786190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9259" name="Obdélník 86"/>
            <p:cNvSpPr>
              <a:spLocks noChangeArrowheads="1"/>
            </p:cNvSpPr>
            <p:nvPr/>
          </p:nvSpPr>
          <p:spPr bwMode="auto">
            <a:xfrm>
              <a:off x="3857620" y="3786190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9260" name="Obdélník 87"/>
            <p:cNvSpPr>
              <a:spLocks noChangeArrowheads="1"/>
            </p:cNvSpPr>
            <p:nvPr/>
          </p:nvSpPr>
          <p:spPr bwMode="auto">
            <a:xfrm>
              <a:off x="5000628" y="3214686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9261" name="Obdélník 88"/>
            <p:cNvSpPr>
              <a:spLocks noChangeArrowheads="1"/>
            </p:cNvSpPr>
            <p:nvPr/>
          </p:nvSpPr>
          <p:spPr bwMode="auto">
            <a:xfrm>
              <a:off x="5000628" y="2643182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9262" name="Obdélník 89"/>
            <p:cNvSpPr>
              <a:spLocks noChangeArrowheads="1"/>
            </p:cNvSpPr>
            <p:nvPr/>
          </p:nvSpPr>
          <p:spPr bwMode="auto">
            <a:xfrm>
              <a:off x="2714612" y="2643182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9263" name="Obdélník 90"/>
            <p:cNvSpPr>
              <a:spLocks noChangeArrowheads="1"/>
            </p:cNvSpPr>
            <p:nvPr/>
          </p:nvSpPr>
          <p:spPr bwMode="auto">
            <a:xfrm>
              <a:off x="3286116" y="2643182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9264" name="Obdélník 91"/>
            <p:cNvSpPr>
              <a:spLocks noChangeArrowheads="1"/>
            </p:cNvSpPr>
            <p:nvPr/>
          </p:nvSpPr>
          <p:spPr bwMode="auto">
            <a:xfrm>
              <a:off x="3857620" y="2643182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9265" name="Obdélník 92"/>
            <p:cNvSpPr>
              <a:spLocks noChangeArrowheads="1"/>
            </p:cNvSpPr>
            <p:nvPr/>
          </p:nvSpPr>
          <p:spPr bwMode="auto">
            <a:xfrm>
              <a:off x="6715140" y="3786190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9266" name="Obdélník 93"/>
            <p:cNvSpPr>
              <a:spLocks noChangeArrowheads="1"/>
            </p:cNvSpPr>
            <p:nvPr/>
          </p:nvSpPr>
          <p:spPr bwMode="auto">
            <a:xfrm>
              <a:off x="5572132" y="3214686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9267" name="Obdélník 94"/>
            <p:cNvSpPr>
              <a:spLocks noChangeArrowheads="1"/>
            </p:cNvSpPr>
            <p:nvPr/>
          </p:nvSpPr>
          <p:spPr bwMode="auto">
            <a:xfrm>
              <a:off x="6143636" y="3214686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9268" name="Obdélník 95"/>
            <p:cNvSpPr>
              <a:spLocks noChangeArrowheads="1"/>
            </p:cNvSpPr>
            <p:nvPr/>
          </p:nvSpPr>
          <p:spPr bwMode="auto">
            <a:xfrm>
              <a:off x="7286644" y="3214686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  <p:sp>
          <p:nvSpPr>
            <p:cNvPr id="9269" name="Obdélník 96"/>
            <p:cNvSpPr>
              <a:spLocks noChangeArrowheads="1"/>
            </p:cNvSpPr>
            <p:nvPr/>
          </p:nvSpPr>
          <p:spPr bwMode="auto">
            <a:xfrm>
              <a:off x="6715140" y="3214686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 sz="2800" b="1">
                <a:solidFill>
                  <a:srgbClr val="000000"/>
                </a:solidFill>
                <a:latin typeface="Calibri" pitchFamily="34" charset="0"/>
              </a:endParaRPr>
            </a:p>
          </p:txBody>
        </p:sp>
      </p:grpSp>
      <p:grpSp>
        <p:nvGrpSpPr>
          <p:cNvPr id="9222" name="Skupina 101"/>
          <p:cNvGrpSpPr>
            <a:grpSpLocks/>
          </p:cNvGrpSpPr>
          <p:nvPr/>
        </p:nvGrpSpPr>
        <p:grpSpPr bwMode="auto">
          <a:xfrm>
            <a:off x="857250" y="4143375"/>
            <a:ext cx="2290763" cy="1071563"/>
            <a:chOff x="323850" y="3857628"/>
            <a:chExt cx="2290736" cy="1071570"/>
          </a:xfrm>
        </p:grpSpPr>
        <p:sp>
          <p:nvSpPr>
            <p:cNvPr id="9237" name="Obdélník 6"/>
            <p:cNvSpPr>
              <a:spLocks noChangeArrowheads="1"/>
            </p:cNvSpPr>
            <p:nvPr/>
          </p:nvSpPr>
          <p:spPr bwMode="auto">
            <a:xfrm>
              <a:off x="323850" y="4005263"/>
              <a:ext cx="504825" cy="5762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1.</a:t>
              </a:r>
            </a:p>
          </p:txBody>
        </p:sp>
        <p:pic>
          <p:nvPicPr>
            <p:cNvPr id="9238" name="Picture 2" descr="Pes plemene pointr"/>
            <p:cNvPicPr>
              <a:picLocks noChangeAspect="1" noChangeArrowheads="1"/>
            </p:cNvPicPr>
            <p:nvPr/>
          </p:nvPicPr>
          <p:blipFill>
            <a:blip r:embed="rId2"/>
            <a:srcRect t="19531" b="21873"/>
            <a:stretch>
              <a:fillRect/>
            </a:stretch>
          </p:blipFill>
          <p:spPr bwMode="auto">
            <a:xfrm>
              <a:off x="785786" y="3857628"/>
              <a:ext cx="1828800" cy="107157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9223" name="Skupina 100"/>
          <p:cNvGrpSpPr>
            <a:grpSpLocks/>
          </p:cNvGrpSpPr>
          <p:nvPr/>
        </p:nvGrpSpPr>
        <p:grpSpPr bwMode="auto">
          <a:xfrm>
            <a:off x="571500" y="2286000"/>
            <a:ext cx="1743075" cy="1357313"/>
            <a:chOff x="971550" y="2285992"/>
            <a:chExt cx="1743062" cy="1357322"/>
          </a:xfrm>
        </p:grpSpPr>
        <p:sp>
          <p:nvSpPr>
            <p:cNvPr id="9235" name="Obdélník 6"/>
            <p:cNvSpPr>
              <a:spLocks noChangeArrowheads="1"/>
            </p:cNvSpPr>
            <p:nvPr/>
          </p:nvSpPr>
          <p:spPr bwMode="auto">
            <a:xfrm>
              <a:off x="971550" y="2708275"/>
              <a:ext cx="504825" cy="5762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2.</a:t>
              </a:r>
            </a:p>
          </p:txBody>
        </p:sp>
        <p:pic>
          <p:nvPicPr>
            <p:cNvPr id="9236" name="Picture 4" descr="Zobrazit podrobnosti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1357290" y="2285992"/>
              <a:ext cx="1357322" cy="13573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9224" name="Skupina 103"/>
          <p:cNvGrpSpPr>
            <a:grpSpLocks/>
          </p:cNvGrpSpPr>
          <p:nvPr/>
        </p:nvGrpSpPr>
        <p:grpSpPr bwMode="auto">
          <a:xfrm>
            <a:off x="179388" y="714375"/>
            <a:ext cx="1720850" cy="1257300"/>
            <a:chOff x="179388" y="714356"/>
            <a:chExt cx="1720818" cy="1257296"/>
          </a:xfrm>
        </p:grpSpPr>
        <p:sp>
          <p:nvSpPr>
            <p:cNvPr id="9233" name="Obdélník 6"/>
            <p:cNvSpPr>
              <a:spLocks noChangeArrowheads="1"/>
            </p:cNvSpPr>
            <p:nvPr/>
          </p:nvSpPr>
          <p:spPr bwMode="auto">
            <a:xfrm>
              <a:off x="179388" y="909638"/>
              <a:ext cx="504825" cy="5762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3.</a:t>
              </a:r>
            </a:p>
          </p:txBody>
        </p:sp>
        <p:pic>
          <p:nvPicPr>
            <p:cNvPr id="9234" name="Picture 6" descr="Zobrazit podrobnosti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642910" y="714356"/>
              <a:ext cx="1257296" cy="12572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9225" name="Skupina 105"/>
          <p:cNvGrpSpPr>
            <a:grpSpLocks/>
          </p:cNvGrpSpPr>
          <p:nvPr/>
        </p:nvGrpSpPr>
        <p:grpSpPr bwMode="auto">
          <a:xfrm>
            <a:off x="4357688" y="4071938"/>
            <a:ext cx="2114550" cy="1543050"/>
            <a:chOff x="4357686" y="4071942"/>
            <a:chExt cx="2114552" cy="1543048"/>
          </a:xfrm>
        </p:grpSpPr>
        <p:sp>
          <p:nvSpPr>
            <p:cNvPr id="9231" name="Obdélník 6"/>
            <p:cNvSpPr>
              <a:spLocks noChangeArrowheads="1"/>
            </p:cNvSpPr>
            <p:nvPr/>
          </p:nvSpPr>
          <p:spPr bwMode="auto">
            <a:xfrm>
              <a:off x="4357686" y="4357694"/>
              <a:ext cx="504825" cy="5762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4.</a:t>
              </a:r>
            </a:p>
          </p:txBody>
        </p:sp>
        <p:pic>
          <p:nvPicPr>
            <p:cNvPr id="9232" name="Picture 8" descr="Zobrazit podrobnosti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4929190" y="4071942"/>
              <a:ext cx="1543048" cy="15430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9226" name="Skupina 107"/>
          <p:cNvGrpSpPr>
            <a:grpSpLocks/>
          </p:cNvGrpSpPr>
          <p:nvPr/>
        </p:nvGrpSpPr>
        <p:grpSpPr bwMode="auto">
          <a:xfrm>
            <a:off x="6929438" y="5072063"/>
            <a:ext cx="2000250" cy="1428750"/>
            <a:chOff x="6929454" y="5072074"/>
            <a:chExt cx="2000232" cy="1428760"/>
          </a:xfrm>
        </p:grpSpPr>
        <p:sp>
          <p:nvSpPr>
            <p:cNvPr id="9229" name="Obdélník 6"/>
            <p:cNvSpPr>
              <a:spLocks noChangeArrowheads="1"/>
            </p:cNvSpPr>
            <p:nvPr/>
          </p:nvSpPr>
          <p:spPr bwMode="auto">
            <a:xfrm>
              <a:off x="6929454" y="5143512"/>
              <a:ext cx="504825" cy="5762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5.</a:t>
              </a:r>
            </a:p>
          </p:txBody>
        </p:sp>
        <p:pic>
          <p:nvPicPr>
            <p:cNvPr id="9230" name="Picture 10" descr="Zobrazit podrobnosti"/>
            <p:cNvPicPr>
              <a:picLocks noChangeAspect="1" noChangeArrowheads="1"/>
            </p:cNvPicPr>
            <p:nvPr/>
          </p:nvPicPr>
          <p:blipFill>
            <a:blip r:embed="rId6"/>
            <a:srcRect l="14064" b="21873"/>
            <a:stretch>
              <a:fillRect/>
            </a:stretch>
          </p:blipFill>
          <p:spPr bwMode="auto">
            <a:xfrm>
              <a:off x="7358082" y="5072074"/>
              <a:ext cx="1571604" cy="14287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8" name="Skupina 108"/>
          <p:cNvGrpSpPr/>
          <p:nvPr/>
        </p:nvGrpSpPr>
        <p:grpSpPr>
          <a:xfrm>
            <a:off x="500034" y="6000768"/>
            <a:ext cx="2878951" cy="609950"/>
            <a:chOff x="642910" y="5786454"/>
            <a:chExt cx="2878951" cy="609950"/>
          </a:xfrm>
          <a:solidFill>
            <a:srgbClr val="99FFCC"/>
          </a:solidFill>
        </p:grpSpPr>
        <p:sp>
          <p:nvSpPr>
            <p:cNvPr id="110" name="Obdélník 109"/>
            <p:cNvSpPr>
              <a:spLocks noChangeArrowheads="1"/>
            </p:cNvSpPr>
            <p:nvPr/>
          </p:nvSpPr>
          <p:spPr bwMode="auto">
            <a:xfrm>
              <a:off x="642910" y="5786454"/>
              <a:ext cx="592935" cy="609950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2800" b="1" dirty="0">
                <a:solidFill>
                  <a:schemeClr val="dk1"/>
                </a:solidFill>
                <a:latin typeface="+mn-lt"/>
                <a:cs typeface="+mn-cs"/>
              </a:endParaRPr>
            </a:p>
          </p:txBody>
        </p:sp>
        <p:sp>
          <p:nvSpPr>
            <p:cNvPr id="111" name="Obdélník 110"/>
            <p:cNvSpPr>
              <a:spLocks noChangeArrowheads="1"/>
            </p:cNvSpPr>
            <p:nvPr/>
          </p:nvSpPr>
          <p:spPr bwMode="auto">
            <a:xfrm>
              <a:off x="1214414" y="5786454"/>
              <a:ext cx="592935" cy="609950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2800" b="1" dirty="0">
                <a:solidFill>
                  <a:schemeClr val="dk1"/>
                </a:solidFill>
                <a:latin typeface="+mn-lt"/>
                <a:cs typeface="+mn-cs"/>
              </a:endParaRPr>
            </a:p>
          </p:txBody>
        </p:sp>
        <p:sp>
          <p:nvSpPr>
            <p:cNvPr id="112" name="Obdélník 111"/>
            <p:cNvSpPr>
              <a:spLocks noChangeArrowheads="1"/>
            </p:cNvSpPr>
            <p:nvPr/>
          </p:nvSpPr>
          <p:spPr bwMode="auto">
            <a:xfrm>
              <a:off x="2357422" y="5786454"/>
              <a:ext cx="592935" cy="609950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2800" b="1" dirty="0">
                <a:solidFill>
                  <a:schemeClr val="dk1"/>
                </a:solidFill>
                <a:latin typeface="+mn-lt"/>
                <a:cs typeface="+mn-cs"/>
              </a:endParaRPr>
            </a:p>
          </p:txBody>
        </p:sp>
        <p:sp>
          <p:nvSpPr>
            <p:cNvPr id="113" name="Obdélník 112"/>
            <p:cNvSpPr>
              <a:spLocks noChangeArrowheads="1"/>
            </p:cNvSpPr>
            <p:nvPr/>
          </p:nvSpPr>
          <p:spPr bwMode="auto">
            <a:xfrm>
              <a:off x="1785918" y="5786454"/>
              <a:ext cx="592935" cy="609950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2800" b="1" dirty="0">
                <a:solidFill>
                  <a:schemeClr val="dk1"/>
                </a:solidFill>
                <a:latin typeface="+mn-lt"/>
                <a:cs typeface="+mn-cs"/>
              </a:endParaRPr>
            </a:p>
          </p:txBody>
        </p:sp>
        <p:sp>
          <p:nvSpPr>
            <p:cNvPr id="114" name="Obdélník 113"/>
            <p:cNvSpPr>
              <a:spLocks noChangeArrowheads="1"/>
            </p:cNvSpPr>
            <p:nvPr/>
          </p:nvSpPr>
          <p:spPr bwMode="auto">
            <a:xfrm>
              <a:off x="2928926" y="5786454"/>
              <a:ext cx="592935" cy="609950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2800" b="1" dirty="0">
                <a:solidFill>
                  <a:schemeClr val="dk1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115" name="Šipka doleva 114"/>
          <p:cNvSpPr/>
          <p:nvPr/>
        </p:nvSpPr>
        <p:spPr>
          <a:xfrm>
            <a:off x="3857625" y="6072188"/>
            <a:ext cx="2143125" cy="571500"/>
          </a:xfrm>
          <a:prstGeom prst="leftArrow">
            <a:avLst/>
          </a:prstGeom>
          <a:solidFill>
            <a:srgbClr val="FFC9C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1"/>
                </a:solidFill>
              </a:rPr>
              <a:t>Použij</a:t>
            </a:r>
            <a:r>
              <a:rPr lang="cs-CZ" b="1" dirty="0"/>
              <a:t> </a:t>
            </a:r>
            <a:r>
              <a:rPr lang="cs-CZ" b="1" dirty="0">
                <a:solidFill>
                  <a:schemeClr val="tx1"/>
                </a:solidFill>
              </a:rPr>
              <a:t>skryté pero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Tlačítko akce: Vlastní 4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317" name="Nadpis 99"/>
          <p:cNvSpPr>
            <a:spLocks noGrp="1"/>
          </p:cNvSpPr>
          <p:nvPr>
            <p:ph type="title"/>
          </p:nvPr>
        </p:nvSpPr>
        <p:spPr>
          <a:xfrm>
            <a:off x="457200" y="274638"/>
            <a:ext cx="2601913" cy="633412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b="1" dirty="0" smtClean="0"/>
              <a:t>ŘEŠENÍ </a:t>
            </a:r>
          </a:p>
        </p:txBody>
      </p:sp>
      <p:sp>
        <p:nvSpPr>
          <p:cNvPr id="10244" name="TextovéPole 9"/>
          <p:cNvSpPr txBox="1">
            <a:spLocks noChangeArrowheads="1"/>
          </p:cNvSpPr>
          <p:nvPr/>
        </p:nvSpPr>
        <p:spPr bwMode="auto">
          <a:xfrm>
            <a:off x="468313" y="4797425"/>
            <a:ext cx="2592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Calibri" pitchFamily="34" charset="0"/>
              </a:rPr>
              <a:t>Tajenka:</a:t>
            </a:r>
          </a:p>
        </p:txBody>
      </p:sp>
      <p:pic>
        <p:nvPicPr>
          <p:cNvPr id="13316" name="Picture 2" descr="Smiley Face Clip Ar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1341438"/>
            <a:ext cx="2352675" cy="235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0246" name="Skupina 49"/>
          <p:cNvGrpSpPr>
            <a:grpSpLocks/>
          </p:cNvGrpSpPr>
          <p:nvPr/>
        </p:nvGrpSpPr>
        <p:grpSpPr bwMode="auto">
          <a:xfrm>
            <a:off x="3000375" y="928688"/>
            <a:ext cx="5929313" cy="3143250"/>
            <a:chOff x="2143108" y="1428736"/>
            <a:chExt cx="5715040" cy="2945145"/>
          </a:xfrm>
        </p:grpSpPr>
        <p:sp>
          <p:nvSpPr>
            <p:cNvPr id="10248" name="Obdélník 6"/>
            <p:cNvSpPr>
              <a:spLocks noChangeArrowheads="1"/>
            </p:cNvSpPr>
            <p:nvPr/>
          </p:nvSpPr>
          <p:spPr bwMode="auto">
            <a:xfrm>
              <a:off x="3857620" y="1428736"/>
              <a:ext cx="655564" cy="670855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1.</a:t>
              </a:r>
            </a:p>
          </p:txBody>
        </p:sp>
        <p:sp>
          <p:nvSpPr>
            <p:cNvPr id="10249" name="Obdélník 6"/>
            <p:cNvSpPr>
              <a:spLocks noChangeArrowheads="1"/>
            </p:cNvSpPr>
            <p:nvPr/>
          </p:nvSpPr>
          <p:spPr bwMode="auto">
            <a:xfrm>
              <a:off x="2714612" y="2071678"/>
              <a:ext cx="653503" cy="58584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2.</a:t>
              </a:r>
            </a:p>
          </p:txBody>
        </p:sp>
        <p:sp>
          <p:nvSpPr>
            <p:cNvPr id="10250" name="Obdélník 6"/>
            <p:cNvSpPr>
              <a:spLocks noChangeArrowheads="1"/>
            </p:cNvSpPr>
            <p:nvPr/>
          </p:nvSpPr>
          <p:spPr bwMode="auto">
            <a:xfrm>
              <a:off x="2143108" y="2571744"/>
              <a:ext cx="655564" cy="670855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3.</a:t>
              </a:r>
            </a:p>
          </p:txBody>
        </p:sp>
        <p:sp>
          <p:nvSpPr>
            <p:cNvPr id="10251" name="Obdélník 6"/>
            <p:cNvSpPr>
              <a:spLocks noChangeArrowheads="1"/>
            </p:cNvSpPr>
            <p:nvPr/>
          </p:nvSpPr>
          <p:spPr bwMode="auto">
            <a:xfrm>
              <a:off x="3857620" y="3214686"/>
              <a:ext cx="655564" cy="670855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4.</a:t>
              </a:r>
            </a:p>
          </p:txBody>
        </p:sp>
        <p:sp>
          <p:nvSpPr>
            <p:cNvPr id="10252" name="Obdélník 6"/>
            <p:cNvSpPr>
              <a:spLocks noChangeArrowheads="1"/>
            </p:cNvSpPr>
            <p:nvPr/>
          </p:nvSpPr>
          <p:spPr bwMode="auto">
            <a:xfrm>
              <a:off x="2143108" y="3786190"/>
              <a:ext cx="655564" cy="587691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5.</a:t>
              </a:r>
            </a:p>
          </p:txBody>
        </p:sp>
        <p:sp>
          <p:nvSpPr>
            <p:cNvPr id="10253" name="Obdélník 55"/>
            <p:cNvSpPr>
              <a:spLocks noChangeArrowheads="1"/>
            </p:cNvSpPr>
            <p:nvPr/>
          </p:nvSpPr>
          <p:spPr bwMode="auto">
            <a:xfrm>
              <a:off x="4429124" y="1500174"/>
              <a:ext cx="571504" cy="571504"/>
            </a:xfrm>
            <a:prstGeom prst="rect">
              <a:avLst/>
            </a:prstGeom>
            <a:solidFill>
              <a:srgbClr val="99FFCC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P</a:t>
              </a:r>
            </a:p>
          </p:txBody>
        </p:sp>
        <p:sp>
          <p:nvSpPr>
            <p:cNvPr id="10254" name="Obdélník 56"/>
            <p:cNvSpPr>
              <a:spLocks noChangeArrowheads="1"/>
            </p:cNvSpPr>
            <p:nvPr/>
          </p:nvSpPr>
          <p:spPr bwMode="auto">
            <a:xfrm>
              <a:off x="4429124" y="2071678"/>
              <a:ext cx="571504" cy="571504"/>
            </a:xfrm>
            <a:prstGeom prst="rect">
              <a:avLst/>
            </a:prstGeom>
            <a:solidFill>
              <a:srgbClr val="99FFCC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R</a:t>
              </a:r>
            </a:p>
          </p:txBody>
        </p:sp>
        <p:sp>
          <p:nvSpPr>
            <p:cNvPr id="10255" name="Obdélník 57"/>
            <p:cNvSpPr>
              <a:spLocks noChangeArrowheads="1"/>
            </p:cNvSpPr>
            <p:nvPr/>
          </p:nvSpPr>
          <p:spPr bwMode="auto">
            <a:xfrm>
              <a:off x="4429124" y="2643182"/>
              <a:ext cx="571504" cy="571504"/>
            </a:xfrm>
            <a:prstGeom prst="rect">
              <a:avLst/>
            </a:prstGeom>
            <a:solidFill>
              <a:srgbClr val="99FFCC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Á</a:t>
              </a:r>
            </a:p>
          </p:txBody>
        </p:sp>
        <p:sp>
          <p:nvSpPr>
            <p:cNvPr id="10256" name="Obdélník 58"/>
            <p:cNvSpPr>
              <a:spLocks noChangeArrowheads="1"/>
            </p:cNvSpPr>
            <p:nvPr/>
          </p:nvSpPr>
          <p:spPr bwMode="auto">
            <a:xfrm>
              <a:off x="4429124" y="3786190"/>
              <a:ext cx="571504" cy="571504"/>
            </a:xfrm>
            <a:prstGeom prst="rect">
              <a:avLst/>
            </a:prstGeom>
            <a:solidFill>
              <a:srgbClr val="99FFCC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E</a:t>
              </a:r>
            </a:p>
          </p:txBody>
        </p:sp>
        <p:sp>
          <p:nvSpPr>
            <p:cNvPr id="10257" name="Obdélník 59"/>
            <p:cNvSpPr>
              <a:spLocks noChangeArrowheads="1"/>
            </p:cNvSpPr>
            <p:nvPr/>
          </p:nvSpPr>
          <p:spPr bwMode="auto">
            <a:xfrm>
              <a:off x="4429124" y="3214686"/>
              <a:ext cx="571504" cy="571504"/>
            </a:xfrm>
            <a:prstGeom prst="rect">
              <a:avLst/>
            </a:prstGeom>
            <a:solidFill>
              <a:srgbClr val="99FFCC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C</a:t>
              </a:r>
            </a:p>
          </p:txBody>
        </p:sp>
        <p:sp>
          <p:nvSpPr>
            <p:cNvPr id="10258" name="Obdélník 60"/>
            <p:cNvSpPr>
              <a:spLocks noChangeArrowheads="1"/>
            </p:cNvSpPr>
            <p:nvPr/>
          </p:nvSpPr>
          <p:spPr bwMode="auto">
            <a:xfrm>
              <a:off x="5000628" y="1500174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E</a:t>
              </a:r>
            </a:p>
          </p:txBody>
        </p:sp>
        <p:sp>
          <p:nvSpPr>
            <p:cNvPr id="10259" name="Obdélník 61"/>
            <p:cNvSpPr>
              <a:spLocks noChangeArrowheads="1"/>
            </p:cNvSpPr>
            <p:nvPr/>
          </p:nvSpPr>
          <p:spPr bwMode="auto">
            <a:xfrm>
              <a:off x="5572132" y="1500174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S</a:t>
              </a:r>
            </a:p>
          </p:txBody>
        </p:sp>
        <p:sp>
          <p:nvSpPr>
            <p:cNvPr id="10260" name="Obdélník 62"/>
            <p:cNvSpPr>
              <a:spLocks noChangeArrowheads="1"/>
            </p:cNvSpPr>
            <p:nvPr/>
          </p:nvSpPr>
          <p:spPr bwMode="auto">
            <a:xfrm>
              <a:off x="6143636" y="3786190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Z</a:t>
              </a:r>
            </a:p>
          </p:txBody>
        </p:sp>
        <p:sp>
          <p:nvSpPr>
            <p:cNvPr id="10261" name="Obdélník 63"/>
            <p:cNvSpPr>
              <a:spLocks noChangeArrowheads="1"/>
            </p:cNvSpPr>
            <p:nvPr/>
          </p:nvSpPr>
          <p:spPr bwMode="auto">
            <a:xfrm>
              <a:off x="5000628" y="2071678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T</a:t>
              </a:r>
            </a:p>
          </p:txBody>
        </p:sp>
        <p:sp>
          <p:nvSpPr>
            <p:cNvPr id="10262" name="Obdélník 64"/>
            <p:cNvSpPr>
              <a:spLocks noChangeArrowheads="1"/>
            </p:cNvSpPr>
            <p:nvPr/>
          </p:nvSpPr>
          <p:spPr bwMode="auto">
            <a:xfrm>
              <a:off x="3286116" y="2071678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D</a:t>
              </a:r>
            </a:p>
          </p:txBody>
        </p:sp>
        <p:sp>
          <p:nvSpPr>
            <p:cNvPr id="10263" name="Obdélník 65"/>
            <p:cNvSpPr>
              <a:spLocks noChangeArrowheads="1"/>
            </p:cNvSpPr>
            <p:nvPr/>
          </p:nvSpPr>
          <p:spPr bwMode="auto">
            <a:xfrm>
              <a:off x="3857620" y="2071678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O</a:t>
              </a:r>
            </a:p>
          </p:txBody>
        </p:sp>
        <p:sp>
          <p:nvSpPr>
            <p:cNvPr id="10264" name="Obdélník 66"/>
            <p:cNvSpPr>
              <a:spLocks noChangeArrowheads="1"/>
            </p:cNvSpPr>
            <p:nvPr/>
          </p:nvSpPr>
          <p:spPr bwMode="auto">
            <a:xfrm>
              <a:off x="5572132" y="3786190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I</a:t>
              </a:r>
            </a:p>
          </p:txBody>
        </p:sp>
        <p:sp>
          <p:nvSpPr>
            <p:cNvPr id="10265" name="Obdélník 67"/>
            <p:cNvSpPr>
              <a:spLocks noChangeArrowheads="1"/>
            </p:cNvSpPr>
            <p:nvPr/>
          </p:nvSpPr>
          <p:spPr bwMode="auto">
            <a:xfrm>
              <a:off x="5000628" y="3786190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V</a:t>
              </a:r>
            </a:p>
          </p:txBody>
        </p:sp>
        <p:sp>
          <p:nvSpPr>
            <p:cNvPr id="10266" name="Obdélník 68"/>
            <p:cNvSpPr>
              <a:spLocks noChangeArrowheads="1"/>
            </p:cNvSpPr>
            <p:nvPr/>
          </p:nvSpPr>
          <p:spPr bwMode="auto">
            <a:xfrm>
              <a:off x="2714612" y="3786190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T</a:t>
              </a:r>
            </a:p>
          </p:txBody>
        </p:sp>
        <p:sp>
          <p:nvSpPr>
            <p:cNvPr id="10267" name="Obdélník 69"/>
            <p:cNvSpPr>
              <a:spLocks noChangeArrowheads="1"/>
            </p:cNvSpPr>
            <p:nvPr/>
          </p:nvSpPr>
          <p:spPr bwMode="auto">
            <a:xfrm>
              <a:off x="3286116" y="3786190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E</a:t>
              </a:r>
            </a:p>
          </p:txBody>
        </p:sp>
        <p:sp>
          <p:nvSpPr>
            <p:cNvPr id="10268" name="Obdélník 70"/>
            <p:cNvSpPr>
              <a:spLocks noChangeArrowheads="1"/>
            </p:cNvSpPr>
            <p:nvPr/>
          </p:nvSpPr>
          <p:spPr bwMode="auto">
            <a:xfrm>
              <a:off x="3857620" y="3786190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L</a:t>
              </a:r>
            </a:p>
          </p:txBody>
        </p:sp>
        <p:sp>
          <p:nvSpPr>
            <p:cNvPr id="10269" name="Obdélník 71"/>
            <p:cNvSpPr>
              <a:spLocks noChangeArrowheads="1"/>
            </p:cNvSpPr>
            <p:nvPr/>
          </p:nvSpPr>
          <p:spPr bwMode="auto">
            <a:xfrm>
              <a:off x="5000628" y="3214686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I</a:t>
              </a:r>
            </a:p>
          </p:txBody>
        </p:sp>
        <p:sp>
          <p:nvSpPr>
            <p:cNvPr id="10270" name="Obdélník 72"/>
            <p:cNvSpPr>
              <a:spLocks noChangeArrowheads="1"/>
            </p:cNvSpPr>
            <p:nvPr/>
          </p:nvSpPr>
          <p:spPr bwMode="auto">
            <a:xfrm>
              <a:off x="5000628" y="2643182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N</a:t>
              </a:r>
            </a:p>
          </p:txBody>
        </p:sp>
        <p:sp>
          <p:nvSpPr>
            <p:cNvPr id="10271" name="Obdélník 73"/>
            <p:cNvSpPr>
              <a:spLocks noChangeArrowheads="1"/>
            </p:cNvSpPr>
            <p:nvPr/>
          </p:nvSpPr>
          <p:spPr bwMode="auto">
            <a:xfrm>
              <a:off x="2714612" y="2643182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B</a:t>
              </a:r>
            </a:p>
          </p:txBody>
        </p:sp>
        <p:sp>
          <p:nvSpPr>
            <p:cNvPr id="10272" name="Obdélník 74"/>
            <p:cNvSpPr>
              <a:spLocks noChangeArrowheads="1"/>
            </p:cNvSpPr>
            <p:nvPr/>
          </p:nvSpPr>
          <p:spPr bwMode="auto">
            <a:xfrm>
              <a:off x="3286116" y="2643182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A</a:t>
              </a:r>
            </a:p>
          </p:txBody>
        </p:sp>
        <p:sp>
          <p:nvSpPr>
            <p:cNvPr id="10273" name="Obdélník 75"/>
            <p:cNvSpPr>
              <a:spLocks noChangeArrowheads="1"/>
            </p:cNvSpPr>
            <p:nvPr/>
          </p:nvSpPr>
          <p:spPr bwMode="auto">
            <a:xfrm>
              <a:off x="3857620" y="2643182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N</a:t>
              </a:r>
            </a:p>
          </p:txBody>
        </p:sp>
        <p:sp>
          <p:nvSpPr>
            <p:cNvPr id="10274" name="Obdélník 76"/>
            <p:cNvSpPr>
              <a:spLocks noChangeArrowheads="1"/>
            </p:cNvSpPr>
            <p:nvPr/>
          </p:nvSpPr>
          <p:spPr bwMode="auto">
            <a:xfrm>
              <a:off x="6715140" y="3786190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E</a:t>
              </a:r>
            </a:p>
          </p:txBody>
        </p:sp>
        <p:sp>
          <p:nvSpPr>
            <p:cNvPr id="10275" name="Obdélník 77"/>
            <p:cNvSpPr>
              <a:spLocks noChangeArrowheads="1"/>
            </p:cNvSpPr>
            <p:nvPr/>
          </p:nvSpPr>
          <p:spPr bwMode="auto">
            <a:xfrm>
              <a:off x="5572132" y="3214686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B</a:t>
              </a:r>
            </a:p>
          </p:txBody>
        </p:sp>
        <p:sp>
          <p:nvSpPr>
            <p:cNvPr id="10276" name="Obdélník 78"/>
            <p:cNvSpPr>
              <a:spLocks noChangeArrowheads="1"/>
            </p:cNvSpPr>
            <p:nvPr/>
          </p:nvSpPr>
          <p:spPr bwMode="auto">
            <a:xfrm>
              <a:off x="6143636" y="3214686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U</a:t>
              </a:r>
            </a:p>
          </p:txBody>
        </p:sp>
        <p:sp>
          <p:nvSpPr>
            <p:cNvPr id="10277" name="Obdélník 79"/>
            <p:cNvSpPr>
              <a:spLocks noChangeArrowheads="1"/>
            </p:cNvSpPr>
            <p:nvPr/>
          </p:nvSpPr>
          <p:spPr bwMode="auto">
            <a:xfrm>
              <a:off x="7286644" y="3214686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E</a:t>
              </a:r>
            </a:p>
          </p:txBody>
        </p:sp>
        <p:sp>
          <p:nvSpPr>
            <p:cNvPr id="10278" name="Obdélník 80"/>
            <p:cNvSpPr>
              <a:spLocks noChangeArrowheads="1"/>
            </p:cNvSpPr>
            <p:nvPr/>
          </p:nvSpPr>
          <p:spPr bwMode="auto">
            <a:xfrm>
              <a:off x="6715140" y="3214686"/>
              <a:ext cx="571504" cy="571504"/>
            </a:xfrm>
            <a:prstGeom prst="rect">
              <a:avLst/>
            </a:prstGeom>
            <a:solidFill>
              <a:schemeClr val="bg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Calibri" pitchFamily="34" charset="0"/>
                </a:rPr>
                <a:t>L</a:t>
              </a:r>
            </a:p>
          </p:txBody>
        </p:sp>
      </p:grpSp>
      <p:grpSp>
        <p:nvGrpSpPr>
          <p:cNvPr id="3" name="Skupina 86"/>
          <p:cNvGrpSpPr/>
          <p:nvPr/>
        </p:nvGrpSpPr>
        <p:grpSpPr>
          <a:xfrm>
            <a:off x="642910" y="5786454"/>
            <a:ext cx="2878951" cy="609950"/>
            <a:chOff x="642910" y="5786454"/>
            <a:chExt cx="2878951" cy="609950"/>
          </a:xfrm>
          <a:solidFill>
            <a:srgbClr val="99FFCC"/>
          </a:solidFill>
        </p:grpSpPr>
        <p:sp>
          <p:nvSpPr>
            <p:cNvPr id="82" name="Obdélník 81"/>
            <p:cNvSpPr>
              <a:spLocks noChangeArrowheads="1"/>
            </p:cNvSpPr>
            <p:nvPr/>
          </p:nvSpPr>
          <p:spPr bwMode="auto">
            <a:xfrm>
              <a:off x="642910" y="5786454"/>
              <a:ext cx="592935" cy="609950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dk1"/>
                  </a:solidFill>
                  <a:latin typeface="+mn-lt"/>
                  <a:cs typeface="+mn-cs"/>
                </a:rPr>
                <a:t>P</a:t>
              </a:r>
              <a:endParaRPr lang="cs-CZ" sz="2800" b="1" dirty="0">
                <a:solidFill>
                  <a:schemeClr val="dk1"/>
                </a:solidFill>
                <a:latin typeface="+mn-lt"/>
                <a:cs typeface="+mn-cs"/>
              </a:endParaRPr>
            </a:p>
          </p:txBody>
        </p:sp>
        <p:sp>
          <p:nvSpPr>
            <p:cNvPr id="83" name="Obdélník 82"/>
            <p:cNvSpPr>
              <a:spLocks noChangeArrowheads="1"/>
            </p:cNvSpPr>
            <p:nvPr/>
          </p:nvSpPr>
          <p:spPr bwMode="auto">
            <a:xfrm>
              <a:off x="1214414" y="5786454"/>
              <a:ext cx="592935" cy="609950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dk1"/>
                  </a:solidFill>
                  <a:latin typeface="+mn-lt"/>
                  <a:cs typeface="+mn-cs"/>
                </a:rPr>
                <a:t>R</a:t>
              </a:r>
              <a:endParaRPr lang="cs-CZ" sz="2800" b="1" dirty="0">
                <a:solidFill>
                  <a:schemeClr val="dk1"/>
                </a:solidFill>
                <a:latin typeface="+mn-lt"/>
                <a:cs typeface="+mn-cs"/>
              </a:endParaRPr>
            </a:p>
          </p:txBody>
        </p:sp>
        <p:sp>
          <p:nvSpPr>
            <p:cNvPr id="84" name="Obdélník 83"/>
            <p:cNvSpPr>
              <a:spLocks noChangeArrowheads="1"/>
            </p:cNvSpPr>
            <p:nvPr/>
          </p:nvSpPr>
          <p:spPr bwMode="auto">
            <a:xfrm>
              <a:off x="2357422" y="5786454"/>
              <a:ext cx="592935" cy="609950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dk1"/>
                  </a:solidFill>
                  <a:latin typeface="+mn-lt"/>
                  <a:cs typeface="+mn-cs"/>
                </a:rPr>
                <a:t>C</a:t>
              </a:r>
              <a:endParaRPr lang="cs-CZ" sz="2800" b="1" dirty="0">
                <a:solidFill>
                  <a:schemeClr val="dk1"/>
                </a:solidFill>
                <a:latin typeface="+mn-lt"/>
                <a:cs typeface="+mn-cs"/>
              </a:endParaRPr>
            </a:p>
          </p:txBody>
        </p:sp>
        <p:sp>
          <p:nvSpPr>
            <p:cNvPr id="85" name="Obdélník 84"/>
            <p:cNvSpPr>
              <a:spLocks noChangeArrowheads="1"/>
            </p:cNvSpPr>
            <p:nvPr/>
          </p:nvSpPr>
          <p:spPr bwMode="auto">
            <a:xfrm>
              <a:off x="1785918" y="5786454"/>
              <a:ext cx="592935" cy="609950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dk1"/>
                  </a:solidFill>
                  <a:latin typeface="+mn-lt"/>
                  <a:cs typeface="+mn-cs"/>
                </a:rPr>
                <a:t>Á</a:t>
              </a:r>
              <a:endParaRPr lang="cs-CZ" sz="2800" b="1" dirty="0">
                <a:solidFill>
                  <a:schemeClr val="dk1"/>
                </a:solidFill>
                <a:latin typeface="+mn-lt"/>
                <a:cs typeface="+mn-cs"/>
              </a:endParaRPr>
            </a:p>
          </p:txBody>
        </p:sp>
        <p:sp>
          <p:nvSpPr>
            <p:cNvPr id="86" name="Obdélník 85"/>
            <p:cNvSpPr>
              <a:spLocks noChangeArrowheads="1"/>
            </p:cNvSpPr>
            <p:nvPr/>
          </p:nvSpPr>
          <p:spPr bwMode="auto">
            <a:xfrm>
              <a:off x="2928926" y="5786454"/>
              <a:ext cx="592935" cy="609950"/>
            </a:xfrm>
            <a:prstGeom prst="rect">
              <a:avLst/>
            </a:prstGeom>
            <a:grpFill/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dk1"/>
                  </a:solidFill>
                  <a:latin typeface="+mn-lt"/>
                  <a:cs typeface="+mn-cs"/>
                </a:rPr>
                <a:t>E</a:t>
              </a:r>
              <a:endParaRPr lang="cs-CZ" sz="2800" b="1" dirty="0">
                <a:solidFill>
                  <a:schemeClr val="dk1"/>
                </a:solidFill>
                <a:latin typeface="+mn-lt"/>
                <a:cs typeface="+mn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33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507413" cy="4897437"/>
          </a:xfrm>
        </p:spPr>
        <p:txBody>
          <a:bodyPr rtlCol="0">
            <a:normAutofit fontScale="92500"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Obrázky. </a:t>
            </a:r>
            <a:r>
              <a:rPr lang="cs-CZ" sz="2000" i="1" dirty="0" smtClean="0"/>
              <a:t>Office.</a:t>
            </a:r>
            <a:r>
              <a:rPr lang="cs-CZ" sz="2000" i="1" dirty="0" err="1" smtClean="0"/>
              <a:t>com</a:t>
            </a:r>
            <a:r>
              <a:rPr lang="cs-CZ" sz="2000" i="1" dirty="0" smtClean="0"/>
              <a:t>: Kliparty, fotografie a animace</a:t>
            </a:r>
            <a:r>
              <a:rPr lang="cs-CZ" sz="2000" dirty="0" smtClean="0"/>
              <a:t> [online]. [cit. 2013-08-16]. Dostupné z: http://office.</a:t>
            </a:r>
            <a:r>
              <a:rPr lang="cs-CZ" sz="2000" dirty="0" err="1" smtClean="0"/>
              <a:t>microsoft.com</a:t>
            </a:r>
            <a:r>
              <a:rPr lang="cs-CZ" sz="2000" dirty="0" smtClean="0"/>
              <a:t>/</a:t>
            </a:r>
            <a:r>
              <a:rPr lang="cs-CZ" sz="2000" dirty="0" err="1" smtClean="0"/>
              <a:t>cs</a:t>
            </a:r>
            <a:r>
              <a:rPr lang="cs-CZ" sz="2000" dirty="0" smtClean="0"/>
              <a:t>-</a:t>
            </a:r>
            <a:r>
              <a:rPr lang="cs-CZ" sz="2000" dirty="0" err="1" smtClean="0"/>
              <a:t>cz</a:t>
            </a:r>
            <a:r>
              <a:rPr lang="cs-CZ" sz="2000" dirty="0" smtClean="0"/>
              <a:t>/</a:t>
            </a:r>
            <a:r>
              <a:rPr lang="cs-CZ" sz="2000" dirty="0" err="1" smtClean="0"/>
              <a:t>images</a:t>
            </a:r>
            <a:r>
              <a:rPr lang="cs-CZ" sz="2000" dirty="0" smtClean="0"/>
              <a:t>/??</a:t>
            </a:r>
            <a:r>
              <a:rPr lang="cs-CZ" sz="2000" dirty="0" err="1" smtClean="0"/>
              <a:t>Origin</a:t>
            </a:r>
            <a:r>
              <a:rPr lang="cs-CZ" sz="2000" dirty="0" smtClean="0"/>
              <a:t>=EC790014051029&amp;CTT=6&amp;</a:t>
            </a:r>
            <a:r>
              <a:rPr lang="cs-CZ" sz="2000" dirty="0" err="1" smtClean="0"/>
              <a:t>ver</a:t>
            </a:r>
            <a:r>
              <a:rPr lang="cs-CZ" sz="2000" dirty="0" smtClean="0"/>
              <a:t>=12&amp;</a:t>
            </a:r>
            <a:r>
              <a:rPr lang="cs-CZ" sz="2000" dirty="0" err="1" smtClean="0"/>
              <a:t>app</a:t>
            </a:r>
            <a:r>
              <a:rPr lang="cs-CZ" sz="2000" dirty="0" smtClean="0"/>
              <a:t>=</a:t>
            </a:r>
            <a:r>
              <a:rPr lang="cs-CZ" sz="2000" dirty="0" err="1" smtClean="0"/>
              <a:t>powerpnt.exe</a:t>
            </a:r>
            <a:endParaRPr lang="cs-CZ" sz="2000" dirty="0" smtClean="0"/>
          </a:p>
          <a:p>
            <a:pPr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Úřad práce. </a:t>
            </a:r>
            <a:r>
              <a:rPr lang="cs-CZ" sz="2000" i="1" dirty="0" err="1" smtClean="0"/>
              <a:t>Wikipedie</a:t>
            </a:r>
            <a:r>
              <a:rPr lang="cs-CZ" sz="2000" dirty="0" smtClean="0"/>
              <a:t> [online]. 19. 6. 2013 [cit. 2013-08-16]. Dostupné z: http://cs.wikipedia.org/wiki/%C3%9A%C5%99ad_pr%C3%A1ce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Rekvalifikace: Druhy rekvalifikačních kurzů. </a:t>
            </a:r>
            <a:r>
              <a:rPr lang="cs-CZ" sz="2000" i="1" dirty="0" err="1" smtClean="0"/>
              <a:t>Wikipedie</a:t>
            </a:r>
            <a:r>
              <a:rPr lang="cs-CZ" sz="2000" dirty="0" smtClean="0"/>
              <a:t> [online]. 28.5. 2013 [cit. 2013-08-16]. Dostupné z: http://cs.wikipedia.org/wiki/Rekvalifikace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Ztráta zaměstnání: Podpora v nezaměstnanosti. </a:t>
            </a:r>
            <a:r>
              <a:rPr lang="cs-CZ" sz="2000" i="1" dirty="0" smtClean="0"/>
              <a:t>Portál veřejné správy</a:t>
            </a:r>
            <a:r>
              <a:rPr lang="cs-CZ" sz="2000" dirty="0" smtClean="0"/>
              <a:t> [online]. Ministerstvo vnitra. 2013 [cit. 2013-08-16]. Dostupné z: http://portal.gov.cz/portal/obcan/situace/209/223/4767.html</a:t>
            </a:r>
          </a:p>
          <a:p>
            <a:pPr marL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Krajské pobočky. </a:t>
            </a:r>
            <a:r>
              <a:rPr lang="cs-CZ" sz="2000" i="1" dirty="0" smtClean="0"/>
              <a:t>Úřad práce České republiky</a:t>
            </a:r>
            <a:r>
              <a:rPr lang="cs-CZ" sz="2000" dirty="0" smtClean="0"/>
              <a:t> [online]. 2013 [cit. 2013-08-17]. Dostupné z: http://portal.mpsv.cz/upcr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Arial" charset="0"/>
              <a:buNone/>
              <a:defRPr/>
            </a:pPr>
            <a:endParaRPr lang="cs-CZ" sz="2000" dirty="0" smtClean="0">
              <a:latin typeface="Arial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95288" y="333375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latin typeface="+mj-lt"/>
                <a:ea typeface="+mj-ea"/>
                <a:cs typeface="+mj-cs"/>
              </a:rPr>
              <a:t>ZDROJE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551</Words>
  <Application>Microsoft Office PowerPoint</Application>
  <PresentationFormat>Předvádění na obrazovce (4:3)</PresentationFormat>
  <Paragraphs>148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Calibri</vt:lpstr>
      <vt:lpstr>Arial</vt:lpstr>
      <vt:lpstr>Times New Roman</vt:lpstr>
      <vt:lpstr>Motiv sady Office</vt:lpstr>
      <vt:lpstr>ÚŘAD PRÁCE  VY_32_INOVACE_1C_15  Číslo projektu: CZ.1.07/1.5.00/34.1056</vt:lpstr>
      <vt:lpstr>Snímek 2</vt:lpstr>
      <vt:lpstr>ÚŘAD PRÁCE</vt:lpstr>
      <vt:lpstr>Snímek 4</vt:lpstr>
      <vt:lpstr>REKVALIFIKACE</vt:lpstr>
      <vt:lpstr>PODPORA V NEZAMĚSTNANOSTI</vt:lpstr>
      <vt:lpstr>Snímek 7</vt:lpstr>
      <vt:lpstr>Snímek 8</vt:lpstr>
      <vt:lpstr>ŘEŠENÍ 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Dada</dc:creator>
  <cp:lastModifiedBy>Dada</cp:lastModifiedBy>
  <cp:revision>16</cp:revision>
  <dcterms:created xsi:type="dcterms:W3CDTF">2013-08-16T18:05:32Z</dcterms:created>
  <dcterms:modified xsi:type="dcterms:W3CDTF">2013-12-08T19:06:24Z</dcterms:modified>
</cp:coreProperties>
</file>