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56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3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3F53DB5-542F-46F2-B1C5-A6EB7D5B7866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319D8562-393E-4996-A309-A11A4759426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53DB5-542F-46F2-B1C5-A6EB7D5B7866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D8562-393E-4996-A309-A11A4759426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3F53DB5-542F-46F2-B1C5-A6EB7D5B7866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D8562-393E-4996-A309-A11A4759426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53DB5-542F-46F2-B1C5-A6EB7D5B7866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D8562-393E-4996-A309-A11A4759426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53DB5-542F-46F2-B1C5-A6EB7D5B7866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D8562-393E-4996-A309-A11A4759426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3F53DB5-542F-46F2-B1C5-A6EB7D5B7866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D8562-393E-4996-A309-A11A4759426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53DB5-542F-46F2-B1C5-A6EB7D5B7866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D8562-393E-4996-A309-A11A475942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3F53DB5-542F-46F2-B1C5-A6EB7D5B7866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D8562-393E-4996-A309-A11A4759426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3F53DB5-542F-46F2-B1C5-A6EB7D5B7866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D8562-393E-4996-A309-A11A4759426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53DB5-542F-46F2-B1C5-A6EB7D5B7866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D8562-393E-4996-A309-A11A475942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53DB5-542F-46F2-B1C5-A6EB7D5B7866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D8562-393E-4996-A309-A11A475942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A3F53DB5-542F-46F2-B1C5-A6EB7D5B7866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319D8562-393E-4996-A309-A11A4759426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7101707"/>
              </p:ext>
            </p:extLst>
          </p:nvPr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VY_62_INOVACE_0702_KURZOVNÍ L.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F. G._ Měna a kurzovní lístek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20.8.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969700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2800" i="1" dirty="0">
                <a:latin typeface="Baskerville Old Face" pitchFamily="18" charset="0"/>
              </a:rPr>
              <a:t>Prezentace je určena pro žáky 6. – 9. ročníku., vzdělávací oblast finanční gramotnost, tematický okruh </a:t>
            </a:r>
            <a:r>
              <a:rPr lang="cs-CZ" sz="2800" i="1" dirty="0" smtClean="0">
                <a:latin typeface="Baskerville Old Face" pitchFamily="18" charset="0"/>
              </a:rPr>
              <a:t>Měna kurzovní lístek. </a:t>
            </a:r>
            <a:r>
              <a:rPr lang="cs-CZ" sz="2800" i="1" dirty="0">
                <a:latin typeface="Baskerville Old Face" pitchFamily="18" charset="0"/>
              </a:rPr>
              <a:t>Cílem </a:t>
            </a:r>
            <a:r>
              <a:rPr lang="cs-CZ" sz="2800" i="1" dirty="0" smtClean="0">
                <a:latin typeface="Baskerville Old Face" pitchFamily="18" charset="0"/>
              </a:rPr>
              <a:t>prezentace </a:t>
            </a:r>
            <a:r>
              <a:rPr lang="cs-CZ" sz="2800" i="1" dirty="0">
                <a:latin typeface="Baskerville Old Face" pitchFamily="18" charset="0"/>
              </a:rPr>
              <a:t>je, </a:t>
            </a:r>
            <a:r>
              <a:rPr lang="cs-CZ" sz="2800" i="1" dirty="0" smtClean="0">
                <a:latin typeface="Baskerville Old Face" pitchFamily="18" charset="0"/>
              </a:rPr>
              <a:t>seznámit  žáky jaké druhy měn známe, jak vypadá kurzovní lístek a jak se přepočítává.</a:t>
            </a:r>
            <a:endParaRPr lang="cs-CZ" sz="2800" dirty="0" smtClean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10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i="1" dirty="0" smtClean="0">
                <a:latin typeface="Baskerville Old Face" pitchFamily="18" charset="0"/>
              </a:rPr>
              <a:t>Měna a kurzovní lístek</a:t>
            </a:r>
            <a:endParaRPr lang="cs-CZ" sz="4400" b="1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dirty="0" smtClean="0">
                <a:latin typeface="Baskerville Old Face" pitchFamily="18" charset="0"/>
              </a:rPr>
              <a:t>			Valuty </a:t>
            </a:r>
            <a:r>
              <a:rPr lang="cs-CZ" sz="2800" b="1" i="1" dirty="0">
                <a:latin typeface="Baskerville Old Face" pitchFamily="18" charset="0"/>
              </a:rPr>
              <a:t>a </a:t>
            </a:r>
            <a:r>
              <a:rPr lang="cs-CZ" sz="2800" b="1" i="1" dirty="0" smtClean="0">
                <a:latin typeface="Baskerville Old Face" pitchFamily="18" charset="0"/>
              </a:rPr>
              <a:t>devizy</a:t>
            </a:r>
          </a:p>
          <a:p>
            <a:pPr marL="0" indent="0">
              <a:buNone/>
            </a:pPr>
            <a:endParaRPr lang="cs-CZ" sz="2800" b="1" i="1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2800" i="1" dirty="0">
                <a:latin typeface="Baskerville Old Face" pitchFamily="18" charset="0"/>
              </a:rPr>
              <a:t>Každý stát nebo společenství států (např. Evropská unie) vydává </a:t>
            </a:r>
            <a:r>
              <a:rPr lang="cs-CZ" sz="2800" i="1" dirty="0">
                <a:solidFill>
                  <a:srgbClr val="0070C0"/>
                </a:solidFill>
                <a:latin typeface="Baskerville Old Face" pitchFamily="18" charset="0"/>
              </a:rPr>
              <a:t>bankovky a mince</a:t>
            </a:r>
            <a:r>
              <a:rPr lang="cs-CZ" sz="2800" i="1" dirty="0">
                <a:latin typeface="Baskerville Old Face" pitchFamily="18" charset="0"/>
              </a:rPr>
              <a:t>. </a:t>
            </a:r>
            <a:r>
              <a:rPr lang="cs-CZ" sz="2800" i="1" dirty="0" smtClean="0">
                <a:latin typeface="Baskerville Old Face" pitchFamily="18" charset="0"/>
              </a:rPr>
              <a:t>Soustava těchto </a:t>
            </a:r>
            <a:r>
              <a:rPr lang="cs-CZ" sz="2800" i="1" dirty="0">
                <a:latin typeface="Baskerville Old Face" pitchFamily="18" charset="0"/>
              </a:rPr>
              <a:t>bankovek a mincí používaných na území státu se nazývá </a:t>
            </a:r>
            <a:r>
              <a:rPr lang="cs-CZ" sz="2800" b="1" i="1" dirty="0">
                <a:solidFill>
                  <a:srgbClr val="0070C0"/>
                </a:solidFill>
                <a:latin typeface="Baskerville Old Face" pitchFamily="18" charset="0"/>
              </a:rPr>
              <a:t>měna</a:t>
            </a:r>
            <a:r>
              <a:rPr lang="cs-CZ" sz="2800" i="1" dirty="0" smtClean="0">
                <a:latin typeface="Baskerville Old Face" pitchFamily="18" charset="0"/>
              </a:rPr>
              <a:t>.</a:t>
            </a:r>
          </a:p>
          <a:p>
            <a:pPr marL="0" indent="0">
              <a:buNone/>
            </a:pPr>
            <a:endParaRPr lang="cs-CZ" sz="2800" i="1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fi-FI" sz="2800" i="1" dirty="0">
                <a:latin typeface="Baskerville Old Face" pitchFamily="18" charset="0"/>
              </a:rPr>
              <a:t>Cizí měny v hotovosti </a:t>
            </a:r>
            <a:r>
              <a:rPr lang="fi-FI" sz="2800" i="1" dirty="0" smtClean="0">
                <a:latin typeface="Baskerville Old Face" pitchFamily="18" charset="0"/>
              </a:rPr>
              <a:t>se</a:t>
            </a:r>
            <a:r>
              <a:rPr lang="cs-CZ" sz="2800" i="1" dirty="0" smtClean="0">
                <a:latin typeface="Baskerville Old Face" pitchFamily="18" charset="0"/>
              </a:rPr>
              <a:t> označují </a:t>
            </a:r>
            <a:r>
              <a:rPr lang="cs-CZ" sz="2800" b="1" i="1" dirty="0">
                <a:solidFill>
                  <a:srgbClr val="0070C0"/>
                </a:solidFill>
                <a:latin typeface="Baskerville Old Face" pitchFamily="18" charset="0"/>
              </a:rPr>
              <a:t>valuty</a:t>
            </a:r>
            <a:r>
              <a:rPr lang="cs-CZ" sz="2800" b="1" i="1" dirty="0">
                <a:latin typeface="Baskerville Old Face" pitchFamily="18" charset="0"/>
              </a:rPr>
              <a:t>. </a:t>
            </a:r>
            <a:r>
              <a:rPr lang="cs-CZ" sz="2800" i="1" dirty="0">
                <a:latin typeface="Baskerville Old Face" pitchFamily="18" charset="0"/>
              </a:rPr>
              <a:t>Cizí </a:t>
            </a:r>
            <a:r>
              <a:rPr lang="cs-CZ" sz="2800" i="1" dirty="0" smtClean="0">
                <a:latin typeface="Baskerville Old Face" pitchFamily="18" charset="0"/>
              </a:rPr>
              <a:t>měny v </a:t>
            </a:r>
            <a:r>
              <a:rPr lang="cs-CZ" sz="2800" i="1" dirty="0">
                <a:latin typeface="Baskerville Old Face" pitchFamily="18" charset="0"/>
              </a:rPr>
              <a:t>bezhotovostní formě </a:t>
            </a:r>
            <a:r>
              <a:rPr lang="cs-CZ" sz="2800" i="1" dirty="0" smtClean="0">
                <a:latin typeface="Baskerville Old Face" pitchFamily="18" charset="0"/>
              </a:rPr>
              <a:t>se označují </a:t>
            </a:r>
            <a:r>
              <a:rPr lang="cs-CZ" sz="2800" b="1" i="1" dirty="0">
                <a:solidFill>
                  <a:srgbClr val="0070C0"/>
                </a:solidFill>
                <a:latin typeface="Baskerville Old Face" pitchFamily="18" charset="0"/>
              </a:rPr>
              <a:t>devizy.</a:t>
            </a:r>
          </a:p>
        </p:txBody>
      </p:sp>
    </p:spTree>
    <p:extLst>
      <p:ext uri="{BB962C8B-B14F-4D97-AF65-F5344CB8AC3E}">
        <p14:creationId xmlns:p14="http://schemas.microsoft.com/office/powerpoint/2010/main" val="3836170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i="1" dirty="0" smtClean="0">
                <a:latin typeface="Baskerville Old Face" pitchFamily="18" charset="0"/>
              </a:rPr>
              <a:t>Měna a kurzovní lístek</a:t>
            </a:r>
            <a:endParaRPr lang="cs-CZ" sz="4400" b="1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dirty="0" smtClean="0">
                <a:latin typeface="Baskerville Old Face" pitchFamily="18" charset="0"/>
              </a:rPr>
              <a:t>			</a:t>
            </a:r>
          </a:p>
          <a:p>
            <a:pPr marL="0" indent="0">
              <a:buNone/>
            </a:pPr>
            <a:r>
              <a:rPr lang="cs-CZ" sz="4000" b="1" i="1" dirty="0">
                <a:solidFill>
                  <a:srgbClr val="0070C0"/>
                </a:solidFill>
                <a:latin typeface="Baskerville Old Face" pitchFamily="18" charset="0"/>
              </a:rPr>
              <a:t>Kurzovní </a:t>
            </a:r>
            <a:r>
              <a:rPr lang="cs-CZ" sz="4000" b="1" i="1" dirty="0" smtClean="0">
                <a:solidFill>
                  <a:srgbClr val="0070C0"/>
                </a:solidFill>
                <a:latin typeface="Baskerville Old Face" pitchFamily="18" charset="0"/>
              </a:rPr>
              <a:t>lístek - </a:t>
            </a:r>
            <a:r>
              <a:rPr lang="cs-CZ" sz="3600" i="1" dirty="0" smtClean="0">
                <a:latin typeface="Baskerville Old Face" pitchFamily="18" charset="0"/>
              </a:rPr>
              <a:t>Valuty </a:t>
            </a:r>
            <a:r>
              <a:rPr lang="cs-CZ" sz="3600" i="1" dirty="0">
                <a:latin typeface="Baskerville Old Face" pitchFamily="18" charset="0"/>
              </a:rPr>
              <a:t>a devizy </a:t>
            </a:r>
            <a:r>
              <a:rPr lang="cs-CZ" sz="3600" i="1" dirty="0" smtClean="0">
                <a:latin typeface="Baskerville Old Face" pitchFamily="18" charset="0"/>
              </a:rPr>
              <a:t>můžeme získat výměnou </a:t>
            </a:r>
            <a:r>
              <a:rPr lang="cs-CZ" sz="3600" i="1" dirty="0">
                <a:latin typeface="Baskerville Old Face" pitchFamily="18" charset="0"/>
              </a:rPr>
              <a:t>za </a:t>
            </a:r>
            <a:r>
              <a:rPr lang="cs-CZ" sz="3600" i="1" dirty="0" smtClean="0">
                <a:latin typeface="Baskerville Old Face" pitchFamily="18" charset="0"/>
              </a:rPr>
              <a:t>české koruny</a:t>
            </a:r>
            <a:r>
              <a:rPr lang="cs-CZ" sz="3600" i="1" dirty="0">
                <a:latin typeface="Baskerville Old Face" pitchFamily="18" charset="0"/>
              </a:rPr>
              <a:t>. Poměr, ve </a:t>
            </a:r>
            <a:r>
              <a:rPr lang="cs-CZ" sz="3600" i="1" dirty="0" smtClean="0">
                <a:latin typeface="Baskerville Old Face" pitchFamily="18" charset="0"/>
              </a:rPr>
              <a:t>kterém je </a:t>
            </a:r>
            <a:r>
              <a:rPr lang="cs-CZ" sz="3600" i="1" dirty="0">
                <a:latin typeface="Baskerville Old Face" pitchFamily="18" charset="0"/>
              </a:rPr>
              <a:t>můžeme vyměnit, </a:t>
            </a:r>
            <a:r>
              <a:rPr lang="cs-CZ" sz="3600" i="1" dirty="0" smtClean="0">
                <a:latin typeface="Baskerville Old Face" pitchFamily="18" charset="0"/>
              </a:rPr>
              <a:t>se nazývá </a:t>
            </a:r>
            <a:r>
              <a:rPr lang="cs-CZ" sz="3600" b="1" i="1" dirty="0">
                <a:solidFill>
                  <a:srgbClr val="0070C0"/>
                </a:solidFill>
                <a:latin typeface="Baskerville Old Face" pitchFamily="18" charset="0"/>
              </a:rPr>
              <a:t>kurz</a:t>
            </a:r>
            <a:r>
              <a:rPr lang="cs-CZ" sz="3600" i="1" dirty="0">
                <a:latin typeface="Baskerville Old Face" pitchFamily="18" charset="0"/>
              </a:rPr>
              <a:t>. Kurzy </a:t>
            </a:r>
            <a:r>
              <a:rPr lang="cs-CZ" sz="3600" i="1" dirty="0" smtClean="0">
                <a:latin typeface="Baskerville Old Face" pitchFamily="18" charset="0"/>
              </a:rPr>
              <a:t>běžných měn </a:t>
            </a:r>
            <a:r>
              <a:rPr lang="cs-CZ" sz="3600" i="1" dirty="0">
                <a:latin typeface="Baskerville Old Face" pitchFamily="18" charset="0"/>
              </a:rPr>
              <a:t>nalezneme v </a:t>
            </a:r>
            <a:r>
              <a:rPr lang="cs-CZ" sz="3600" i="1" dirty="0" smtClean="0">
                <a:solidFill>
                  <a:srgbClr val="0070C0"/>
                </a:solidFill>
                <a:latin typeface="Baskerville Old Face" pitchFamily="18" charset="0"/>
              </a:rPr>
              <a:t>kurzovním lístku </a:t>
            </a:r>
            <a:r>
              <a:rPr lang="cs-CZ" sz="3600" i="1" dirty="0">
                <a:latin typeface="Baskerville Old Face" pitchFamily="18" charset="0"/>
              </a:rPr>
              <a:t>banky </a:t>
            </a:r>
            <a:r>
              <a:rPr lang="cs-CZ" sz="3600" i="1" dirty="0" smtClean="0">
                <a:latin typeface="Baskerville Old Face" pitchFamily="18" charset="0"/>
              </a:rPr>
              <a:t>nebo jiného subjektu</a:t>
            </a:r>
            <a:r>
              <a:rPr lang="cs-CZ" sz="3600" i="1" dirty="0">
                <a:latin typeface="Baskerville Old Face" pitchFamily="18" charset="0"/>
              </a:rPr>
              <a:t>, který </a:t>
            </a:r>
            <a:r>
              <a:rPr lang="cs-CZ" sz="3600" i="1" dirty="0" smtClean="0">
                <a:latin typeface="Baskerville Old Face" pitchFamily="18" charset="0"/>
              </a:rPr>
              <a:t>se zabývá </a:t>
            </a:r>
            <a:r>
              <a:rPr lang="cs-CZ" sz="3600" i="1" dirty="0">
                <a:latin typeface="Baskerville Old Face" pitchFamily="18" charset="0"/>
              </a:rPr>
              <a:t>výměnou peněz.</a:t>
            </a:r>
            <a:endParaRPr lang="cs-CZ" sz="3600" b="1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3034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i="1" dirty="0" smtClean="0">
                <a:latin typeface="Baskerville Old Face" pitchFamily="18" charset="0"/>
              </a:rPr>
              <a:t>Měna a kurzovní lístek</a:t>
            </a:r>
            <a:endParaRPr lang="cs-CZ" sz="4400" b="1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i="1" dirty="0" smtClean="0">
                <a:solidFill>
                  <a:schemeClr val="bg1">
                    <a:lumMod val="50000"/>
                  </a:schemeClr>
                </a:solidFill>
                <a:latin typeface="Baskerville Old Face" pitchFamily="18" charset="0"/>
              </a:rPr>
              <a:t>Obchodní banky vydávají své </a:t>
            </a:r>
            <a:r>
              <a:rPr lang="cs-CZ" sz="2800" b="1" i="1" dirty="0" smtClean="0">
                <a:solidFill>
                  <a:srgbClr val="00B0F0"/>
                </a:solidFill>
                <a:latin typeface="Baskerville Old Face" pitchFamily="18" charset="0"/>
              </a:rPr>
              <a:t>kurzovní lístky</a:t>
            </a:r>
            <a:r>
              <a:rPr lang="cs-CZ" sz="2800" b="1" i="1" dirty="0" smtClean="0">
                <a:solidFill>
                  <a:schemeClr val="bg1">
                    <a:lumMod val="50000"/>
                  </a:schemeClr>
                </a:solidFill>
                <a:latin typeface="Baskerville Old Face" pitchFamily="18" charset="0"/>
              </a:rPr>
              <a:t>, které mají k dispozici v každé pobočce. Banky rozlišují kurzy pro valuty, devizy a kurz „střed“.</a:t>
            </a:r>
          </a:p>
          <a:p>
            <a:pPr marL="0" indent="0">
              <a:buNone/>
            </a:pPr>
            <a:endParaRPr lang="cs-CZ" sz="2800" b="1" i="1" dirty="0" smtClean="0">
              <a:solidFill>
                <a:schemeClr val="bg1">
                  <a:lumMod val="50000"/>
                </a:schemeClr>
              </a:solidFill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2800" b="1" i="1" dirty="0" smtClean="0">
                <a:solidFill>
                  <a:schemeClr val="bg1">
                    <a:lumMod val="50000"/>
                  </a:schemeClr>
                </a:solidFill>
                <a:latin typeface="Baskerville Old Face" pitchFamily="18" charset="0"/>
              </a:rPr>
              <a:t>V  kurzovním lístku uvádějí kurz </a:t>
            </a:r>
            <a:r>
              <a:rPr lang="cs-CZ" sz="2800" b="1" i="1" dirty="0" smtClean="0">
                <a:solidFill>
                  <a:srgbClr val="00B0F0"/>
                </a:solidFill>
                <a:latin typeface="Baskerville Old Face" pitchFamily="18" charset="0"/>
              </a:rPr>
              <a:t>„nákup“(</a:t>
            </a:r>
            <a:r>
              <a:rPr lang="cs-CZ" sz="2800" b="1" i="1" dirty="0" smtClean="0">
                <a:solidFill>
                  <a:schemeClr val="bg1">
                    <a:lumMod val="50000"/>
                  </a:schemeClr>
                </a:solidFill>
                <a:latin typeface="Baskerville Old Face" pitchFamily="18" charset="0"/>
              </a:rPr>
              <a:t>banka za něj nakupuje cizí měnu) a kurz </a:t>
            </a:r>
            <a:r>
              <a:rPr lang="cs-CZ" sz="2800" b="1" i="1" dirty="0" smtClean="0">
                <a:solidFill>
                  <a:srgbClr val="00B0F0"/>
                </a:solidFill>
                <a:latin typeface="Baskerville Old Face" pitchFamily="18" charset="0"/>
              </a:rPr>
              <a:t>„prodej“ (</a:t>
            </a:r>
            <a:r>
              <a:rPr lang="cs-CZ" sz="2800" b="1" i="1" dirty="0" smtClean="0">
                <a:solidFill>
                  <a:schemeClr val="bg1">
                    <a:lumMod val="50000"/>
                  </a:schemeClr>
                </a:solidFill>
                <a:latin typeface="Baskerville Old Face" pitchFamily="18" charset="0"/>
              </a:rPr>
              <a:t>banka za něj  prodává cizí měnu). Kurz nákup je vždy nižší, rozdíl umožňuje bance hradit náklady spojené se směnou peněz a tvořit zisk. Při výměně si banky účtují </a:t>
            </a:r>
            <a:r>
              <a:rPr lang="cs-CZ" sz="2800" b="1" i="1" dirty="0" smtClean="0">
                <a:solidFill>
                  <a:srgbClr val="00B0F0"/>
                </a:solidFill>
                <a:latin typeface="Baskerville Old Face" pitchFamily="18" charset="0"/>
              </a:rPr>
              <a:t>poplatek</a:t>
            </a:r>
            <a:r>
              <a:rPr lang="cs-CZ" sz="2800" b="1" i="1" dirty="0" smtClean="0">
                <a:solidFill>
                  <a:schemeClr val="bg1">
                    <a:lumMod val="50000"/>
                  </a:schemeClr>
                </a:solidFill>
                <a:latin typeface="Baskerville Old Face" pitchFamily="18" charset="0"/>
              </a:rPr>
              <a:t> za výměnu.</a:t>
            </a:r>
          </a:p>
          <a:p>
            <a:pPr marL="0" indent="0">
              <a:buNone/>
            </a:pPr>
            <a:r>
              <a:rPr lang="cs-CZ" sz="2800" b="1" i="1" dirty="0" smtClean="0">
                <a:solidFill>
                  <a:schemeClr val="bg1">
                    <a:lumMod val="50000"/>
                  </a:schemeClr>
                </a:solidFill>
                <a:latin typeface="Baskerville Old Face" pitchFamily="18" charset="0"/>
              </a:rPr>
              <a:t>Kurz </a:t>
            </a:r>
            <a:r>
              <a:rPr lang="cs-CZ" sz="2800" b="1" i="1" dirty="0" smtClean="0">
                <a:solidFill>
                  <a:srgbClr val="00B0F0"/>
                </a:solidFill>
                <a:latin typeface="Baskerville Old Face" pitchFamily="18" charset="0"/>
              </a:rPr>
              <a:t>„střed“ </a:t>
            </a:r>
            <a:r>
              <a:rPr lang="cs-CZ" sz="2800" b="1" i="1" dirty="0" smtClean="0">
                <a:solidFill>
                  <a:schemeClr val="bg1">
                    <a:lumMod val="50000"/>
                  </a:schemeClr>
                </a:solidFill>
                <a:latin typeface="Baskerville Old Face" pitchFamily="18" charset="0"/>
              </a:rPr>
              <a:t>je určen pro platby pomocí platebních karet.		</a:t>
            </a:r>
          </a:p>
        </p:txBody>
      </p:sp>
    </p:spTree>
    <p:extLst>
      <p:ext uri="{BB962C8B-B14F-4D97-AF65-F5344CB8AC3E}">
        <p14:creationId xmlns:p14="http://schemas.microsoft.com/office/powerpoint/2010/main" val="3511837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Malé pracoviště, domácnost (SoHo)</Template>
  <TotalTime>36</TotalTime>
  <Words>193</Words>
  <Application>Microsoft Office PowerPoint</Application>
  <PresentationFormat>Předvádění na obrazovce (4:3)</PresentationFormat>
  <Paragraphs>23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Soho</vt:lpstr>
      <vt:lpstr>Prezentace aplikace PowerPoint</vt:lpstr>
      <vt:lpstr>Anotace</vt:lpstr>
      <vt:lpstr>Měna a kurzovní lístek</vt:lpstr>
      <vt:lpstr>Měna a kurzovní lístek</vt:lpstr>
      <vt:lpstr>Měna a kurzovní lístek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7</cp:revision>
  <dcterms:created xsi:type="dcterms:W3CDTF">2013-08-20T18:13:27Z</dcterms:created>
  <dcterms:modified xsi:type="dcterms:W3CDTF">2013-09-11T12:32:46Z</dcterms:modified>
</cp:coreProperties>
</file>