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9" r:id="rId2"/>
    <p:sldId id="260" r:id="rId3"/>
    <p:sldId id="261" r:id="rId4"/>
    <p:sldId id="262" r:id="rId5"/>
    <p:sldId id="263" r:id="rId6"/>
    <p:sldId id="264" r:id="rId7"/>
    <p:sldId id="265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3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7429E-B337-48A9-8010-9998FE9F99A0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094B4A2-E133-4981-B91A-B9CD5B8F61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7429E-B337-48A9-8010-9998FE9F99A0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094B4A2-E133-4981-B91A-B9CD5B8F61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7429E-B337-48A9-8010-9998FE9F99A0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4B4A2-E133-4981-B91A-B9CD5B8F613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7429E-B337-48A9-8010-9998FE9F99A0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4B4A2-E133-4981-B91A-B9CD5B8F61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7429E-B337-48A9-8010-9998FE9F99A0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094B4A2-E133-4981-B91A-B9CD5B8F613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7429E-B337-48A9-8010-9998FE9F99A0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4B4A2-E133-4981-B91A-B9CD5B8F61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7429E-B337-48A9-8010-9998FE9F99A0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4B4A2-E133-4981-B91A-B9CD5B8F61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7429E-B337-48A9-8010-9998FE9F99A0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4B4A2-E133-4981-B91A-B9CD5B8F61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7429E-B337-48A9-8010-9998FE9F99A0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4B4A2-E133-4981-B91A-B9CD5B8F613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7429E-B337-48A9-8010-9998FE9F99A0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4B4A2-E133-4981-B91A-B9CD5B8F61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7429E-B337-48A9-8010-9998FE9F99A0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4B4A2-E133-4981-B91A-B9CD5B8F61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B77429E-B337-48A9-8010-9998FE9F99A0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094B4A2-E133-4981-B91A-B9CD5B8F613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292364"/>
              </p:ext>
            </p:extLst>
          </p:nvPr>
        </p:nvGraphicFramePr>
        <p:xfrm>
          <a:off x="571500" y="428625"/>
          <a:ext cx="7929564" cy="4358263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Olga Kotvová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: 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VY_62_INOVACE_0902_FINANČNÍ TRH</a:t>
                      </a: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Pojem F. G._ Finanční trhy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21.8.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702394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274320" y="1298448"/>
            <a:ext cx="8595360" cy="493776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Font typeface="Arial" charset="0"/>
              <a:buNone/>
            </a:pPr>
            <a:r>
              <a:rPr lang="cs-CZ" sz="2800" i="1" dirty="0">
                <a:latin typeface="Baskerville Old Face" pitchFamily="18" charset="0"/>
              </a:rPr>
              <a:t>Prezentace je určena pro žáky 6. – 9. ročníku., vzdělávací oblast finanční gramotnost, tematický okruh </a:t>
            </a:r>
            <a:r>
              <a:rPr lang="cs-CZ" sz="2800" i="1" dirty="0" smtClean="0">
                <a:latin typeface="Baskerville Old Face" pitchFamily="18" charset="0"/>
              </a:rPr>
              <a:t>Finanční trh. </a:t>
            </a:r>
            <a:r>
              <a:rPr lang="cs-CZ" sz="2800" i="1" dirty="0">
                <a:latin typeface="Baskerville Old Face" pitchFamily="18" charset="0"/>
              </a:rPr>
              <a:t>Cílem </a:t>
            </a:r>
            <a:r>
              <a:rPr lang="cs-CZ" sz="2800" i="1" dirty="0" smtClean="0">
                <a:latin typeface="Baskerville Old Face" pitchFamily="18" charset="0"/>
              </a:rPr>
              <a:t>prezentace </a:t>
            </a:r>
            <a:r>
              <a:rPr lang="cs-CZ" sz="2800" i="1" dirty="0">
                <a:latin typeface="Baskerville Old Face" pitchFamily="18" charset="0"/>
              </a:rPr>
              <a:t>je, </a:t>
            </a:r>
            <a:r>
              <a:rPr lang="cs-CZ" sz="2800" i="1" dirty="0" smtClean="0">
                <a:latin typeface="Baskerville Old Face" pitchFamily="18" charset="0"/>
              </a:rPr>
              <a:t>seznámit  žáky co finanční trh a jak pracuje.</a:t>
            </a:r>
            <a:endParaRPr lang="cs-CZ" sz="2800" dirty="0" smtClean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0654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b="1" i="1" dirty="0" smtClean="0">
                <a:solidFill>
                  <a:srgbClr val="00B0F0"/>
                </a:solidFill>
                <a:latin typeface="Baskerville Old Face" pitchFamily="18" charset="0"/>
              </a:rPr>
              <a:t>Finanční trhy</a:t>
            </a:r>
            <a:endParaRPr lang="cs-CZ" sz="5400" b="1" i="1" dirty="0">
              <a:solidFill>
                <a:srgbClr val="00B0F0"/>
              </a:solidFill>
              <a:latin typeface="Baskerville Old Face" pitchFamily="18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i="1" dirty="0" smtClean="0">
                <a:solidFill>
                  <a:schemeClr val="tx2">
                    <a:lumMod val="50000"/>
                  </a:schemeClr>
                </a:solidFill>
                <a:latin typeface="Baskerville Old Face" pitchFamily="18" charset="0"/>
              </a:rPr>
              <a:t>Finanční trh je trh, na kterém se střetává nabídka peněz, cenných papírů a dalších forem kapitálu s poptávkou po nich. Potkávají se na něm subjekty, které mají dočasně volné prostředky a snaží se je zhodnotit se subjekty, které jich mají nedostatek a snaží se je získat.</a:t>
            </a:r>
            <a:endParaRPr lang="cs-CZ" sz="3600" i="1" dirty="0">
              <a:solidFill>
                <a:schemeClr val="tx2">
                  <a:lumMod val="50000"/>
                </a:schemeClr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6014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b="1" i="1" dirty="0" smtClean="0">
                <a:solidFill>
                  <a:srgbClr val="00B0F0"/>
                </a:solidFill>
                <a:latin typeface="Baskerville Old Face" pitchFamily="18" charset="0"/>
              </a:rPr>
              <a:t>Finanční trhy</a:t>
            </a:r>
            <a:endParaRPr lang="cs-CZ" sz="5400" b="1" i="1" dirty="0">
              <a:solidFill>
                <a:srgbClr val="00B0F0"/>
              </a:solidFill>
              <a:latin typeface="Baskerville Old Face" pitchFamily="18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i="1" dirty="0" smtClean="0">
                <a:solidFill>
                  <a:schemeClr val="tx2">
                    <a:lumMod val="50000"/>
                  </a:schemeClr>
                </a:solidFill>
                <a:latin typeface="Baskerville Old Face" pitchFamily="18" charset="0"/>
              </a:rPr>
              <a:t>Příkladem pro to co znamená finanční trh je, paní Majorová, která má 50 000Kč volných a chtěla by je zhodnotit.</a:t>
            </a:r>
          </a:p>
          <a:p>
            <a:pPr marL="0" indent="0">
              <a:buNone/>
            </a:pPr>
            <a:r>
              <a:rPr lang="cs-CZ" sz="3600" i="1" dirty="0" smtClean="0">
                <a:solidFill>
                  <a:schemeClr val="tx2">
                    <a:lumMod val="50000"/>
                  </a:schemeClr>
                </a:solidFill>
                <a:latin typeface="Baskerville Old Face" pitchFamily="18" charset="0"/>
              </a:rPr>
              <a:t>Může je vložit do některých bankovních produktů.</a:t>
            </a:r>
          </a:p>
          <a:p>
            <a:pPr marL="0" indent="0">
              <a:buNone/>
            </a:pPr>
            <a:r>
              <a:rPr lang="cs-CZ" sz="3600" i="1" dirty="0" smtClean="0">
                <a:solidFill>
                  <a:srgbClr val="00B0F0"/>
                </a:solidFill>
                <a:latin typeface="Baskerville Old Face" pitchFamily="18" charset="0"/>
              </a:rPr>
              <a:t>Víte kam by paní Majorová mohla své peníze uložit??????</a:t>
            </a:r>
            <a:endParaRPr lang="cs-CZ" sz="3600" i="1" dirty="0">
              <a:solidFill>
                <a:srgbClr val="00B0F0"/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8597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b="1" i="1" dirty="0" smtClean="0">
                <a:solidFill>
                  <a:srgbClr val="00B0F0"/>
                </a:solidFill>
                <a:latin typeface="Baskerville Old Face" pitchFamily="18" charset="0"/>
              </a:rPr>
              <a:t>Finanční trhy</a:t>
            </a:r>
            <a:endParaRPr lang="cs-CZ" sz="5400" b="1" i="1" dirty="0">
              <a:solidFill>
                <a:srgbClr val="00B0F0"/>
              </a:solidFill>
              <a:latin typeface="Baskerville Old Face" pitchFamily="18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i="1" dirty="0" smtClean="0">
                <a:solidFill>
                  <a:srgbClr val="002060"/>
                </a:solidFill>
                <a:latin typeface="Baskerville Old Face" pitchFamily="18" charset="0"/>
              </a:rPr>
              <a:t>Může je dlouhodobě zhodnocovat v rámci</a:t>
            </a:r>
          </a:p>
          <a:p>
            <a:pPr>
              <a:buFontTx/>
              <a:buChar char="-"/>
            </a:pPr>
            <a:r>
              <a:rPr lang="cs-CZ" sz="3600" i="1" dirty="0" smtClean="0">
                <a:solidFill>
                  <a:srgbClr val="002060"/>
                </a:solidFill>
                <a:latin typeface="Baskerville Old Face" pitchFamily="18" charset="0"/>
              </a:rPr>
              <a:t>Stavebního spoření</a:t>
            </a:r>
          </a:p>
          <a:p>
            <a:pPr>
              <a:buFontTx/>
              <a:buChar char="-"/>
            </a:pPr>
            <a:r>
              <a:rPr lang="cs-CZ" sz="3600" i="1" dirty="0" smtClean="0">
                <a:solidFill>
                  <a:srgbClr val="002060"/>
                </a:solidFill>
                <a:latin typeface="Baskerville Old Face" pitchFamily="18" charset="0"/>
              </a:rPr>
              <a:t>Penzijního připojištění</a:t>
            </a:r>
          </a:p>
          <a:p>
            <a:pPr>
              <a:buFontTx/>
              <a:buChar char="-"/>
            </a:pPr>
            <a:r>
              <a:rPr lang="cs-CZ" sz="3600" i="1" dirty="0" smtClean="0">
                <a:solidFill>
                  <a:srgbClr val="002060"/>
                </a:solidFill>
                <a:latin typeface="Baskerville Old Face" pitchFamily="18" charset="0"/>
              </a:rPr>
              <a:t>Nákupu cenných papírů</a:t>
            </a:r>
            <a:endParaRPr lang="cs-CZ" sz="3600" i="1" dirty="0">
              <a:solidFill>
                <a:srgbClr val="002060"/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8446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b="1" i="1" dirty="0" smtClean="0">
                <a:solidFill>
                  <a:srgbClr val="00B0F0"/>
                </a:solidFill>
                <a:latin typeface="Baskerville Old Face" pitchFamily="18" charset="0"/>
              </a:rPr>
              <a:t>Finanční trhy</a:t>
            </a:r>
            <a:endParaRPr lang="cs-CZ" sz="5400" b="1" i="1" dirty="0">
              <a:solidFill>
                <a:srgbClr val="00B0F0"/>
              </a:solidFill>
              <a:latin typeface="Baskerville Old Face" pitchFamily="18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3600" i="1" dirty="0" smtClean="0">
              <a:solidFill>
                <a:srgbClr val="002060"/>
              </a:solidFill>
              <a:latin typeface="Baskerville Old Face" pitchFamily="18" charset="0"/>
            </a:endParaRPr>
          </a:p>
          <a:p>
            <a:pPr marL="0" indent="0">
              <a:buNone/>
            </a:pPr>
            <a:endParaRPr lang="cs-CZ" sz="3600" i="1" dirty="0">
              <a:solidFill>
                <a:srgbClr val="002060"/>
              </a:solidFill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3600" i="1" dirty="0" smtClean="0">
                <a:solidFill>
                  <a:srgbClr val="002060"/>
                </a:solidFill>
                <a:latin typeface="Baskerville Old Face" pitchFamily="18" charset="0"/>
              </a:rPr>
              <a:t>Na finanční trh také vstupuje pan Novák, který si chce pořídit nový automobil, na který ale nemá finanční prostředky. Bude tedy potřebovat úvěr, který bude muset splácet.</a:t>
            </a:r>
            <a:endParaRPr lang="cs-CZ" sz="3600" i="1" dirty="0">
              <a:solidFill>
                <a:srgbClr val="002060"/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7720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b="1" i="1" dirty="0" smtClean="0">
                <a:solidFill>
                  <a:srgbClr val="00B0F0"/>
                </a:solidFill>
                <a:latin typeface="Baskerville Old Face" pitchFamily="18" charset="0"/>
              </a:rPr>
              <a:t>Finanční trhy</a:t>
            </a:r>
            <a:endParaRPr lang="cs-CZ" sz="5400" b="1" i="1" dirty="0">
              <a:solidFill>
                <a:srgbClr val="00B0F0"/>
              </a:solidFill>
              <a:latin typeface="Baskerville Old Face" pitchFamily="18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3600" i="1" dirty="0" smtClean="0">
              <a:solidFill>
                <a:srgbClr val="002060"/>
              </a:solidFill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3600" i="1" dirty="0" smtClean="0">
                <a:solidFill>
                  <a:srgbClr val="002060"/>
                </a:solidFill>
                <a:latin typeface="Baskerville Old Face" pitchFamily="18" charset="0"/>
              </a:rPr>
              <a:t>Stejně jako na finanční trh vstupují jednotlivci, vstupují na něj i podniky. A chovají se úplně stejně jako jednotlivci, zhodnocují své volné finance a také si  je půjčují.</a:t>
            </a:r>
          </a:p>
          <a:p>
            <a:pPr marL="0" indent="0">
              <a:buNone/>
            </a:pPr>
            <a:endParaRPr lang="cs-CZ" sz="3600" i="1" dirty="0" smtClean="0">
              <a:solidFill>
                <a:srgbClr val="002060"/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4556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b="1" i="1" dirty="0" smtClean="0">
                <a:solidFill>
                  <a:srgbClr val="00B0F0"/>
                </a:solidFill>
                <a:latin typeface="Baskerville Old Face" pitchFamily="18" charset="0"/>
              </a:rPr>
              <a:t>Finanční trhy</a:t>
            </a:r>
            <a:endParaRPr lang="cs-CZ" sz="5400" b="1" i="1" dirty="0">
              <a:solidFill>
                <a:srgbClr val="00B0F0"/>
              </a:solidFill>
              <a:latin typeface="Baskerville Old Face" pitchFamily="18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3800" i="1" dirty="0">
                <a:solidFill>
                  <a:srgbClr val="00B0F0"/>
                </a:solidFill>
                <a:latin typeface="Baskerville Old Face" pitchFamily="18" charset="0"/>
              </a:rPr>
              <a:t>Nejzákladnějším rozlišením finančního trhu je podle času </a:t>
            </a:r>
            <a:r>
              <a:rPr lang="cs-CZ" sz="3800" i="1" dirty="0" smtClean="0">
                <a:solidFill>
                  <a:srgbClr val="00B0F0"/>
                </a:solidFill>
                <a:latin typeface="Baskerville Old Face" pitchFamily="18" charset="0"/>
              </a:rPr>
              <a:t>na:</a:t>
            </a:r>
            <a:endParaRPr lang="cs-CZ" sz="3800" dirty="0" smtClean="0"/>
          </a:p>
          <a:p>
            <a:pPr marL="0" indent="0">
              <a:buNone/>
            </a:pPr>
            <a:endParaRPr lang="cs-CZ" sz="3600" i="1" dirty="0" smtClean="0">
              <a:solidFill>
                <a:srgbClr val="002060"/>
              </a:solidFill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3600" i="1" dirty="0" smtClean="0">
                <a:latin typeface="Baskerville Old Face" pitchFamily="18" charset="0"/>
              </a:rPr>
              <a:t>	</a:t>
            </a:r>
            <a:r>
              <a:rPr lang="cs-CZ" sz="3600" b="1" i="1" u="sng" dirty="0" smtClean="0">
                <a:solidFill>
                  <a:srgbClr val="00B0F0"/>
                </a:solidFill>
                <a:latin typeface="Baskerville Old Face" pitchFamily="18" charset="0"/>
              </a:rPr>
              <a:t>a) peněžní </a:t>
            </a:r>
            <a:r>
              <a:rPr lang="cs-CZ" sz="3600" b="1" i="1" u="sng" dirty="0">
                <a:solidFill>
                  <a:srgbClr val="00B0F0"/>
                </a:solidFill>
                <a:latin typeface="Baskerville Old Face" pitchFamily="18" charset="0"/>
              </a:rPr>
              <a:t>trh </a:t>
            </a:r>
            <a:r>
              <a:rPr lang="cs-CZ" sz="3600" i="1" dirty="0">
                <a:latin typeface="Baskerville Old Face" pitchFamily="18" charset="0"/>
              </a:rPr>
              <a:t>– předmětem obchodování jsou krátkodobé finanční nástroje se </a:t>
            </a:r>
            <a:r>
              <a:rPr lang="cs-CZ" sz="3600" i="1" dirty="0" smtClean="0">
                <a:latin typeface="Baskerville Old Face" pitchFamily="18" charset="0"/>
              </a:rPr>
              <a:t>lhůtou splatnosti </a:t>
            </a:r>
            <a:r>
              <a:rPr lang="cs-CZ" sz="3600" i="1" dirty="0">
                <a:latin typeface="Baskerville Old Face" pitchFamily="18" charset="0"/>
              </a:rPr>
              <a:t>do jednoho roku </a:t>
            </a:r>
            <a:r>
              <a:rPr lang="cs-CZ" sz="3600" i="1" dirty="0" smtClean="0">
                <a:latin typeface="Baskerville Old Face" pitchFamily="18" charset="0"/>
              </a:rPr>
              <a:t>(</a:t>
            </a:r>
            <a:r>
              <a:rPr lang="cs-CZ" sz="3600" i="1" dirty="0">
                <a:latin typeface="Baskerville Old Face" pitchFamily="18" charset="0"/>
              </a:rPr>
              <a:t> </a:t>
            </a:r>
            <a:r>
              <a:rPr lang="cs-CZ" sz="3600" i="1" dirty="0" smtClean="0">
                <a:latin typeface="Baskerville Old Face" pitchFamily="18" charset="0"/>
              </a:rPr>
              <a:t>směnky</a:t>
            </a:r>
            <a:r>
              <a:rPr lang="cs-CZ" sz="3600" i="1" dirty="0">
                <a:latin typeface="Baskerville Old Face" pitchFamily="18" charset="0"/>
              </a:rPr>
              <a:t>, depozitní certifikáty</a:t>
            </a:r>
            <a:r>
              <a:rPr lang="cs-CZ" sz="3600" i="1" dirty="0" smtClean="0">
                <a:latin typeface="Baskerville Old Face" pitchFamily="18" charset="0"/>
              </a:rPr>
              <a:t>, krátkodobé </a:t>
            </a:r>
            <a:r>
              <a:rPr lang="cs-CZ" sz="3600" i="1" dirty="0">
                <a:latin typeface="Baskerville Old Face" pitchFamily="18" charset="0"/>
              </a:rPr>
              <a:t>netermínované vklady, krátkodobé termínované vklady, krátkodobé </a:t>
            </a:r>
            <a:r>
              <a:rPr lang="cs-CZ" sz="3600" i="1" dirty="0" smtClean="0">
                <a:latin typeface="Baskerville Old Face" pitchFamily="18" charset="0"/>
              </a:rPr>
              <a:t>úvěry, devizy);</a:t>
            </a:r>
          </a:p>
          <a:p>
            <a:pPr marL="0" indent="0">
              <a:buNone/>
            </a:pPr>
            <a:endParaRPr lang="cs-CZ" sz="3600" i="1" dirty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3600" i="1" dirty="0" smtClean="0">
                <a:latin typeface="Baskerville Old Face" pitchFamily="18" charset="0"/>
              </a:rPr>
              <a:t>	</a:t>
            </a:r>
            <a:r>
              <a:rPr lang="cs-CZ" sz="3600" b="1" i="1" u="sng" dirty="0" smtClean="0">
                <a:solidFill>
                  <a:srgbClr val="00B0F0"/>
                </a:solidFill>
                <a:latin typeface="Baskerville Old Face" pitchFamily="18" charset="0"/>
              </a:rPr>
              <a:t>b</a:t>
            </a:r>
            <a:r>
              <a:rPr lang="cs-CZ" sz="3600" b="1" i="1" u="sng" dirty="0">
                <a:solidFill>
                  <a:srgbClr val="00B0F0"/>
                </a:solidFill>
                <a:latin typeface="Baskerville Old Face" pitchFamily="18" charset="0"/>
              </a:rPr>
              <a:t>) kapitálový trh </a:t>
            </a:r>
            <a:r>
              <a:rPr lang="cs-CZ" sz="3600" i="1" dirty="0">
                <a:latin typeface="Baskerville Old Face" pitchFamily="18" charset="0"/>
              </a:rPr>
              <a:t>– předmětem obchodování jsou střednědobé a dlouhodobé </a:t>
            </a:r>
            <a:r>
              <a:rPr lang="cs-CZ" sz="3600" i="1" dirty="0" smtClean="0">
                <a:latin typeface="Baskerville Old Face" pitchFamily="18" charset="0"/>
              </a:rPr>
              <a:t>finanční nástroje </a:t>
            </a:r>
            <a:r>
              <a:rPr lang="cs-CZ" sz="3600" i="1" dirty="0">
                <a:latin typeface="Baskerville Old Face" pitchFamily="18" charset="0"/>
              </a:rPr>
              <a:t>se lhůtou splatnosti delší než jeden rok </a:t>
            </a:r>
            <a:r>
              <a:rPr lang="cs-CZ" sz="3600" i="1" dirty="0" smtClean="0">
                <a:latin typeface="Baskerville Old Face" pitchFamily="18" charset="0"/>
              </a:rPr>
              <a:t>(obligace</a:t>
            </a:r>
            <a:r>
              <a:rPr lang="cs-CZ" sz="3600" i="1" dirty="0">
                <a:latin typeface="Baskerville Old Face" pitchFamily="18" charset="0"/>
              </a:rPr>
              <a:t>, akcie, </a:t>
            </a:r>
            <a:r>
              <a:rPr lang="cs-CZ" sz="3600" i="1" dirty="0" smtClean="0">
                <a:latin typeface="Baskerville Old Face" pitchFamily="18" charset="0"/>
              </a:rPr>
              <a:t>střednědobé a </a:t>
            </a:r>
            <a:r>
              <a:rPr lang="cs-CZ" sz="3600" i="1" dirty="0">
                <a:latin typeface="Baskerville Old Face" pitchFamily="18" charset="0"/>
              </a:rPr>
              <a:t>dlouhodobé termínované vklady, střednědobé a dlouhodobé úvěry, stavební </a:t>
            </a:r>
            <a:r>
              <a:rPr lang="cs-CZ" sz="3600" i="1" dirty="0" smtClean="0">
                <a:latin typeface="Baskerville Old Face" pitchFamily="18" charset="0"/>
              </a:rPr>
              <a:t>spoření, penzijní </a:t>
            </a:r>
            <a:r>
              <a:rPr lang="cs-CZ" sz="3600" i="1" dirty="0">
                <a:latin typeface="Baskerville Old Face" pitchFamily="18" charset="0"/>
              </a:rPr>
              <a:t>připojištění).</a:t>
            </a:r>
            <a:endParaRPr lang="cs-CZ" sz="3600" i="1" dirty="0">
              <a:solidFill>
                <a:srgbClr val="002060"/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3695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34</TotalTime>
  <Words>266</Words>
  <Application>Microsoft Office PowerPoint</Application>
  <PresentationFormat>Předvádění na obrazovce (4:3)</PresentationFormat>
  <Paragraphs>33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Anotace</vt:lpstr>
      <vt:lpstr>Finanční trhy</vt:lpstr>
      <vt:lpstr>Finanční trhy</vt:lpstr>
      <vt:lpstr>Finanční trhy</vt:lpstr>
      <vt:lpstr>Finanční trhy</vt:lpstr>
      <vt:lpstr>Finanční trhy</vt:lpstr>
      <vt:lpstr>Finanční trhy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9</cp:revision>
  <dcterms:created xsi:type="dcterms:W3CDTF">2013-08-21T15:58:29Z</dcterms:created>
  <dcterms:modified xsi:type="dcterms:W3CDTF">2013-09-11T12:36:24Z</dcterms:modified>
</cp:coreProperties>
</file>