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F186E-8C33-4BE9-B443-D58C02E6BB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03169-E118-49B9-93A2-EBB54AE4994E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764032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VY_62_INOVACE_1002_BANKY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Banky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6.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608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Finanční trh.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finanční trh a jak pracuje.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66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Banky</a:t>
            </a:r>
            <a:endParaRPr lang="cs-CZ" sz="4800" b="1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100" b="1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Centrální (emisní) banka</a:t>
            </a:r>
          </a:p>
          <a:p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Centrální (emisní) banka je státní institucí, která má celou řadu úkolů. Provádí emisi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peněz (tedy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vydávání mincí a bankovek do oběhu), je bankou bank (reguluje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činnost obchodních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, poskytuje bankám úvěry, drží část jejich vkladů), reguluje množství peněz v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oběhu, reguluje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měnový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kurz, provádí bankovní dohled (legálnost bankovních operací,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povoluje zakládání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bank), je bankou vlády (vede účet vlády) a zajišťuje příjmy a výdaje státního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rozpočtu (tzv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. pokladní plnění státního rozpočtu).</a:t>
            </a:r>
          </a:p>
          <a:p>
            <a:r>
              <a:rPr lang="cs-CZ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V ČR tuto úlohu plní Česká národní banka. Ta rovněž spolupracuje s Evropskou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centrální </a:t>
            </a:r>
            <a:r>
              <a:rPr lang="pl-PL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bankou </a:t>
            </a:r>
            <a:r>
              <a:rPr lang="pl-PL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(ECB) ve Frankfurtu nad Mohanem</a:t>
            </a:r>
            <a:r>
              <a:rPr lang="pl-PL" i="1" dirty="0">
                <a:latin typeface="Baskerville Old Face" pitchFamily="18" charset="0"/>
              </a:rPr>
              <a:t>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10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Banky</a:t>
            </a:r>
            <a:endParaRPr lang="cs-CZ" sz="4800" b="1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Obchodní banky</a:t>
            </a:r>
          </a:p>
          <a:p>
            <a:pPr marL="0" indent="0">
              <a:buNone/>
            </a:pPr>
            <a:endParaRPr lang="cs-CZ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Komerční banka, ČSOB, GE Money Bank, </a:t>
            </a:r>
            <a:r>
              <a:rPr lang="cs-CZ" sz="2400" i="1" dirty="0" err="1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UniCredit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Bank,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Raiffeisen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pl-PL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 atd., </a:t>
            </a:r>
            <a:r>
              <a:rPr lang="pl-PL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podnikají na finančním trhu. </a:t>
            </a:r>
            <a:r>
              <a:rPr lang="pl-PL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	Jejich </a:t>
            </a:r>
            <a:r>
              <a:rPr lang="pl-PL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klienty jsou jak občané, tak podniky, </a:t>
            </a:r>
            <a:r>
              <a:rPr lang="pl-PL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pl-PL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i </a:t>
            </a:r>
            <a:r>
              <a:rPr lang="pl-PL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organizace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zřizované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státem, krajem či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obcí.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77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Banky</a:t>
            </a:r>
            <a:endParaRPr lang="cs-CZ" sz="4800" b="1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Banky můžeme označit jako </a:t>
            </a:r>
            <a:r>
              <a:rPr lang="cs-CZ" sz="2800" i="1" dirty="0">
                <a:latin typeface="Baskerville Old Face" pitchFamily="18" charset="0"/>
              </a:rPr>
              <a:t>univerzální správce </a:t>
            </a:r>
            <a:r>
              <a:rPr lang="cs-CZ" sz="2800" i="1" dirty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peněz. Jejich činnost můžeme rozdělit na:</a:t>
            </a:r>
          </a:p>
          <a:p>
            <a:r>
              <a:rPr lang="cs-CZ" sz="2800" i="1" dirty="0">
                <a:latin typeface="Baskerville Old Face" pitchFamily="18" charset="0"/>
              </a:rPr>
              <a:t>aktivní </a:t>
            </a:r>
            <a:r>
              <a:rPr lang="cs-CZ" sz="2800" i="1" dirty="0" smtClean="0">
                <a:latin typeface="Baskerville Old Face" pitchFamily="18" charset="0"/>
              </a:rPr>
              <a:t>operace </a:t>
            </a:r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(přinášejí bankám příjmy z úroků)</a:t>
            </a:r>
            <a:endParaRPr lang="cs-CZ" sz="2800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sz="2800" i="1" dirty="0">
                <a:latin typeface="Baskerville Old Face" pitchFamily="18" charset="0"/>
              </a:rPr>
              <a:t>pasivní </a:t>
            </a:r>
            <a:r>
              <a:rPr lang="cs-CZ" sz="2800" i="1" dirty="0" smtClean="0">
                <a:latin typeface="Baskerville Old Face" pitchFamily="18" charset="0"/>
              </a:rPr>
              <a:t>operace </a:t>
            </a:r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(znamenají výdaje, vyplácení úroků)</a:t>
            </a:r>
            <a:endParaRPr lang="cs-CZ" sz="2800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sz="2800" i="1" dirty="0">
                <a:latin typeface="Baskerville Old Face" pitchFamily="18" charset="0"/>
              </a:rPr>
              <a:t>s</a:t>
            </a:r>
            <a:r>
              <a:rPr lang="cs-CZ" sz="2800" i="1" dirty="0" smtClean="0">
                <a:latin typeface="Baskerville Old Face" pitchFamily="18" charset="0"/>
              </a:rPr>
              <a:t>lužby</a:t>
            </a:r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(vedení účtů, zprostředkování platebního styku, prodej a nákup valut a deviz)</a:t>
            </a:r>
            <a:endParaRPr lang="cs-CZ" sz="2800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45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Banky</a:t>
            </a:r>
            <a:endParaRPr lang="cs-CZ" sz="4800" b="1" i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Činnost bank 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je však ještě daleko rozsáhlejší. Často zakládají další instituce – stavební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spořitelny, penzijní 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fondy, podílové fondy, pojišťovny atd. Tak mohou nabízet 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komplexní služby 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a zároveň garantovat dostatečnou finanční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stabilitu.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92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72084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48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28</TotalTime>
  <Words>311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Anotace</vt:lpstr>
      <vt:lpstr>Banky</vt:lpstr>
      <vt:lpstr>Banky</vt:lpstr>
      <vt:lpstr>Banky</vt:lpstr>
      <vt:lpstr>Banky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2013-08-21T16:40:07Z</dcterms:created>
  <dcterms:modified xsi:type="dcterms:W3CDTF">2013-11-14T09:25:51Z</dcterms:modified>
</cp:coreProperties>
</file>