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AAC8553-BCC7-4CE0-A88F-AC6B8DA256EB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41A6BD0-14F5-4AD9-A1B5-8C697557A858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8374324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: VY_62_INOVACE_1102_STAVEBNÍ SP.</a:t>
                      </a:r>
                      <a:endParaRPr kumimoji="0" lang="cs-CZ" sz="2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Stavební spořitelny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21. 4.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29. 5.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20173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Stavební spořitelny.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na co slouží stavební spořitelny, jak se v nich zhodnocují peněžní prostředky a proč si je založit.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3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Stavební spořitelny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Stavební spořitelna je specifický druh banky a předmětem její činnosti může být </a:t>
            </a:r>
            <a:r>
              <a:rPr lang="cs-CZ" i="1" dirty="0" smtClean="0">
                <a:latin typeface="Baskerville Old Face" pitchFamily="18" charset="0"/>
              </a:rPr>
              <a:t>pouze stavební </a:t>
            </a:r>
            <a:r>
              <a:rPr lang="cs-CZ" i="1" dirty="0">
                <a:latin typeface="Baskerville Old Face" pitchFamily="18" charset="0"/>
              </a:rPr>
              <a:t>spoření. Stavební spoření umožňuje po určitou dobu spořit prostředky se </a:t>
            </a:r>
            <a:r>
              <a:rPr lang="cs-CZ" i="1" dirty="0" smtClean="0">
                <a:latin typeface="Baskerville Old Face" pitchFamily="18" charset="0"/>
              </a:rPr>
              <a:t>státním příspěvkem </a:t>
            </a:r>
            <a:r>
              <a:rPr lang="cs-CZ" i="1" dirty="0">
                <a:latin typeface="Baskerville Old Face" pitchFamily="18" charset="0"/>
              </a:rPr>
              <a:t>(</a:t>
            </a:r>
            <a:r>
              <a:rPr lang="cs-CZ" i="1" dirty="0" smtClean="0">
                <a:latin typeface="Baskerville Old Face" pitchFamily="18" charset="0"/>
              </a:rPr>
              <a:t>v současnosti </a:t>
            </a:r>
            <a:r>
              <a:rPr lang="cs-CZ" i="1" dirty="0">
                <a:latin typeface="Baskerville Old Face" pitchFamily="18" charset="0"/>
              </a:rPr>
              <a:t>minimální doba spoření </a:t>
            </a:r>
            <a:r>
              <a:rPr lang="cs-CZ" i="1" dirty="0" smtClean="0">
                <a:latin typeface="Baskerville Old Face" pitchFamily="18" charset="0"/>
              </a:rPr>
              <a:t> činí </a:t>
            </a:r>
            <a:r>
              <a:rPr lang="cs-CZ" i="1" dirty="0">
                <a:latin typeface="Baskerville Old Face" pitchFamily="18" charset="0"/>
              </a:rPr>
              <a:t>6 let). Po skončení spoření </a:t>
            </a:r>
            <a:r>
              <a:rPr lang="cs-CZ" i="1" dirty="0" smtClean="0">
                <a:latin typeface="Baskerville Old Face" pitchFamily="18" charset="0"/>
              </a:rPr>
              <a:t>má účastník </a:t>
            </a:r>
            <a:r>
              <a:rPr lang="cs-CZ" i="1" dirty="0">
                <a:latin typeface="Baskerville Old Face" pitchFamily="18" charset="0"/>
              </a:rPr>
              <a:t>právo, aby mu stavební spořitelna poskytla úvěr na bydlení, stavební úpravy </a:t>
            </a:r>
            <a:r>
              <a:rPr lang="cs-CZ" i="1" dirty="0" smtClean="0">
                <a:latin typeface="Baskerville Old Face" pitchFamily="18" charset="0"/>
              </a:rPr>
              <a:t>či jiné </a:t>
            </a:r>
            <a:r>
              <a:rPr lang="cs-CZ" i="1" dirty="0">
                <a:latin typeface="Baskerville Old Face" pitchFamily="18" charset="0"/>
              </a:rPr>
              <a:t>zákonem stanovené účely související s </a:t>
            </a:r>
            <a:r>
              <a:rPr lang="cs-CZ" i="1" dirty="0" smtClean="0">
                <a:latin typeface="Baskerville Old Face" pitchFamily="18" charset="0"/>
              </a:rPr>
              <a:t>bydlením, (nově i na studium).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6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Stavební spořitelny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64008" indent="0">
              <a:buNone/>
            </a:pPr>
            <a:r>
              <a:rPr lang="cs-CZ" sz="3200" b="1" i="1" dirty="0">
                <a:latin typeface="Baskerville Old Face" pitchFamily="18" charset="0"/>
              </a:rPr>
              <a:t>Největšími stavebními spořitelnami </a:t>
            </a:r>
            <a:r>
              <a:rPr lang="cs-CZ" sz="3200" b="1" i="1" dirty="0" smtClean="0">
                <a:latin typeface="Baskerville Old Face" pitchFamily="18" charset="0"/>
              </a:rPr>
              <a:t>jsou: </a:t>
            </a:r>
          </a:p>
          <a:p>
            <a:pPr marL="64008" indent="0">
              <a:buNone/>
            </a:pPr>
            <a:endParaRPr lang="cs-CZ" sz="3200" b="1" i="1" dirty="0" smtClean="0">
              <a:latin typeface="Baskerville Old Face" pitchFamily="18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	Českomoravská </a:t>
            </a:r>
            <a:r>
              <a:rPr lang="cs-CZ" i="1" dirty="0">
                <a:latin typeface="Baskerville Old Face" pitchFamily="18" charset="0"/>
              </a:rPr>
              <a:t>(</a:t>
            </a:r>
            <a:r>
              <a:rPr lang="cs-CZ" i="1" dirty="0" smtClean="0">
                <a:latin typeface="Baskerville Old Face" pitchFamily="18" charset="0"/>
              </a:rPr>
              <a:t>spoření „s </a:t>
            </a:r>
            <a:r>
              <a:rPr lang="cs-CZ" i="1" dirty="0">
                <a:latin typeface="Baskerville Old Face" pitchFamily="18" charset="0"/>
              </a:rPr>
              <a:t>liškou“) </a:t>
            </a: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	stavební </a:t>
            </a:r>
            <a:r>
              <a:rPr lang="cs-CZ" i="1" dirty="0">
                <a:latin typeface="Baskerville Old Face" pitchFamily="18" charset="0"/>
              </a:rPr>
              <a:t>spořitelna České spořitelny (spoření </a:t>
            </a:r>
            <a:r>
              <a:rPr lang="cs-CZ" i="1" dirty="0" smtClean="0">
                <a:latin typeface="Baskerville Old Face" pitchFamily="18" charset="0"/>
              </a:rPr>
              <a:t>						„</a:t>
            </a:r>
            <a:r>
              <a:rPr lang="cs-CZ" i="1" dirty="0">
                <a:latin typeface="Baskerville Old Face" pitchFamily="18" charset="0"/>
              </a:rPr>
              <a:t>s buřinkou“).</a:t>
            </a:r>
          </a:p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	</a:t>
            </a:r>
            <a:r>
              <a:rPr lang="cs-CZ" i="1" dirty="0" smtClean="0">
                <a:latin typeface="Baskerville Old Face" pitchFamily="18" charset="0"/>
              </a:rPr>
              <a:t>Modrá pyramida (KB)</a:t>
            </a:r>
          </a:p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	</a:t>
            </a:r>
            <a:r>
              <a:rPr lang="cs-CZ" i="1" dirty="0" smtClean="0">
                <a:latin typeface="Baskerville Old Face" pitchFamily="18" charset="0"/>
              </a:rPr>
              <a:t> </a:t>
            </a:r>
            <a:r>
              <a:rPr lang="cs-CZ" i="1" dirty="0" err="1" smtClean="0">
                <a:latin typeface="Baskerville Old Face" pitchFamily="18" charset="0"/>
              </a:rPr>
              <a:t>Raiffeisen</a:t>
            </a:r>
            <a:r>
              <a:rPr lang="cs-CZ" i="1" dirty="0" smtClean="0">
                <a:latin typeface="Baskerville Old Face" pitchFamily="18" charset="0"/>
              </a:rPr>
              <a:t>,</a:t>
            </a:r>
          </a:p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	</a:t>
            </a:r>
            <a:r>
              <a:rPr lang="cs-CZ" i="1" dirty="0" smtClean="0">
                <a:latin typeface="Baskerville Old Face" pitchFamily="18" charset="0"/>
              </a:rPr>
              <a:t>HYPO </a:t>
            </a:r>
          </a:p>
          <a:p>
            <a:pPr marL="64008" indent="0">
              <a:buNone/>
            </a:pPr>
            <a:r>
              <a:rPr lang="cs-CZ" i="1" dirty="0">
                <a:latin typeface="Baskerville Old Face" pitchFamily="18" charset="0"/>
              </a:rPr>
              <a:t>	</a:t>
            </a:r>
            <a:r>
              <a:rPr lang="cs-CZ" i="1" dirty="0" err="1" smtClean="0">
                <a:latin typeface="Baskerville Old Face" pitchFamily="18" charset="0"/>
              </a:rPr>
              <a:t>Wüstenrot</a:t>
            </a:r>
            <a:r>
              <a:rPr lang="cs-CZ" i="1" dirty="0">
                <a:latin typeface="Baskerville Old Face" pitchFamily="18" charset="0"/>
              </a:rPr>
              <a:t> </a:t>
            </a:r>
            <a:r>
              <a:rPr lang="cs-CZ" i="1" dirty="0" smtClean="0">
                <a:latin typeface="Baskerville Old Face" pitchFamily="18" charset="0"/>
              </a:rPr>
              <a:t> atd.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3410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i="1" dirty="0" smtClean="0">
                <a:latin typeface="Baskerville Old Face" pitchFamily="18" charset="0"/>
              </a:rPr>
              <a:t>Stavební spořitelny</a:t>
            </a:r>
            <a:endParaRPr lang="cs-CZ" sz="4400" b="1" i="1" dirty="0"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Je u nás jedno z nejvíce  frekventovaných spoření.</a:t>
            </a:r>
          </a:p>
          <a:p>
            <a:pPr marL="64008" indent="0">
              <a:buNone/>
            </a:pPr>
            <a:endParaRPr lang="cs-CZ" i="1" dirty="0">
              <a:latin typeface="Baskerville Old Face" pitchFamily="18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Většina spořících vkládá pravidelně každý měsíc stejnou částku.</a:t>
            </a: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Další způsob spoření,  je vložení  koncem roku  celou roční splátku na jednou. </a:t>
            </a:r>
          </a:p>
          <a:p>
            <a:pPr marL="64008" indent="0">
              <a:buNone/>
            </a:pPr>
            <a:r>
              <a:rPr lang="cs-CZ" i="1" dirty="0" smtClean="0">
                <a:latin typeface="Baskerville Old Face" pitchFamily="18" charset="0"/>
              </a:rPr>
              <a:t>Na konci roku stát  připisuje </a:t>
            </a:r>
            <a:r>
              <a:rPr lang="cs-CZ" i="1" dirty="0" smtClean="0">
                <a:solidFill>
                  <a:schemeClr val="accent2"/>
                </a:solidFill>
                <a:latin typeface="Baskerville Old Face" pitchFamily="18" charset="0"/>
              </a:rPr>
              <a:t>státní příspěvek</a:t>
            </a:r>
            <a:r>
              <a:rPr lang="cs-CZ" i="1" dirty="0" smtClean="0">
                <a:latin typeface="Baskerville Old Face" pitchFamily="18" charset="0"/>
              </a:rPr>
              <a:t>, který  má velikost podle uložené částky.</a:t>
            </a:r>
            <a:endParaRPr lang="cs-CZ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01081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172084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i="1" dirty="0"/>
              <a:t>Citace: </a:t>
            </a:r>
            <a:r>
              <a:rPr lang="cs-CZ" i="1"/>
              <a:t/>
            </a:r>
            <a:br>
              <a:rPr lang="cs-CZ" i="1"/>
            </a:br>
            <a:r>
              <a:rPr lang="cs-CZ" i="1" smtClean="0"/>
              <a:t>Petr </a:t>
            </a:r>
            <a:r>
              <a:rPr lang="cs-CZ" i="1" dirty="0" err="1"/>
              <a:t>Klínský</a:t>
            </a:r>
            <a:r>
              <a:rPr lang="cs-CZ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dirty="0"/>
              <a:t> </a:t>
            </a:r>
            <a:r>
              <a:rPr lang="cs-CZ" i="1" dirty="0"/>
              <a:t>ISBN 978‑80‑87063‑13‑2</a:t>
            </a:r>
            <a:br>
              <a:rPr lang="cs-CZ" i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533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</TotalTime>
  <Words>225</Words>
  <Application>Microsoft Office PowerPoint</Application>
  <PresentationFormat>Předvádění na obrazovce (4:3)</PresentationFormat>
  <Paragraphs>27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Talent</vt:lpstr>
      <vt:lpstr>Prezentace aplikace PowerPoint</vt:lpstr>
      <vt:lpstr>Anotace</vt:lpstr>
      <vt:lpstr>Stavební spořitelny</vt:lpstr>
      <vt:lpstr>Stavební spořitelny</vt:lpstr>
      <vt:lpstr>Stavební spořitelny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6</cp:revision>
  <dcterms:created xsi:type="dcterms:W3CDTF">2013-08-21T17:09:31Z</dcterms:created>
  <dcterms:modified xsi:type="dcterms:W3CDTF">2013-11-14T09:58:34Z</dcterms:modified>
</cp:coreProperties>
</file>