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61" r:id="rId5"/>
    <p:sldId id="263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45A9E2-7F8D-4A83-9419-6BA98B30EC7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63028-7722-4F34-B416-4A0F41335E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45A9E2-7F8D-4A83-9419-6BA98B30EC7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63028-7722-4F34-B416-4A0F41335E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45A9E2-7F8D-4A83-9419-6BA98B30EC7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63028-7722-4F34-B416-4A0F41335E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45A9E2-7F8D-4A83-9419-6BA98B30EC7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63028-7722-4F34-B416-4A0F41335E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45A9E2-7F8D-4A83-9419-6BA98B30EC7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63028-7722-4F34-B416-4A0F41335E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45A9E2-7F8D-4A83-9419-6BA98B30EC7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63028-7722-4F34-B416-4A0F41335E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45A9E2-7F8D-4A83-9419-6BA98B30EC7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63028-7722-4F34-B416-4A0F41335E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45A9E2-7F8D-4A83-9419-6BA98B30EC7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63028-7722-4F34-B416-4A0F41335E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45A9E2-7F8D-4A83-9419-6BA98B30EC7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63028-7722-4F34-B416-4A0F41335EE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45A9E2-7F8D-4A83-9419-6BA98B30EC7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63028-7722-4F34-B416-4A0F41335E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45A9E2-7F8D-4A83-9419-6BA98B30EC7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63028-7722-4F34-B416-4A0F41335E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0C45A9E2-7F8D-4A83-9419-6BA98B30EC7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FFB63028-7722-4F34-B416-4A0F41335EE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0436372"/>
              </p:ext>
            </p:extLst>
          </p:nvPr>
        </p:nvGraphicFramePr>
        <p:xfrm>
          <a:off x="571500" y="428625"/>
          <a:ext cx="7929564" cy="435826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VY_62_INOVACE_1302_PENZIJNÍ SP.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F. G._ Penzijní připojištění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21. 4.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29. 5.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61413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274320" y="1298448"/>
            <a:ext cx="8595360" cy="493776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800" i="1" dirty="0">
                <a:latin typeface="Baskerville Old Face" pitchFamily="18" charset="0"/>
              </a:rPr>
              <a:t>Prezentace je 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Penzijní připojištění.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</a:t>
            </a:r>
            <a:r>
              <a:rPr lang="cs-CZ" sz="2800" i="1" dirty="0" smtClean="0">
                <a:latin typeface="Baskerville Old Face" pitchFamily="18" charset="0"/>
              </a:rPr>
              <a:t>seznámit  žáky, proč je důležité spořit si na stáří a jakým způsobem to je možné.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0272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i="1" dirty="0" smtClean="0">
                <a:solidFill>
                  <a:schemeClr val="tx1"/>
                </a:solidFill>
                <a:latin typeface="Baskerville Old Face" pitchFamily="18" charset="0"/>
              </a:rPr>
              <a:t>Penzijní fondy</a:t>
            </a:r>
            <a:endParaRPr lang="cs-CZ" sz="4400" i="1" dirty="0">
              <a:solidFill>
                <a:schemeClr val="tx1"/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i="1" dirty="0">
                <a:solidFill>
                  <a:srgbClr val="FF0000"/>
                </a:solidFill>
                <a:latin typeface="Baskerville Old Face" pitchFamily="18" charset="0"/>
              </a:rPr>
              <a:t>Penzijní fondy </a:t>
            </a:r>
            <a:r>
              <a:rPr lang="cs-CZ" i="1" dirty="0">
                <a:latin typeface="Baskerville Old Face" pitchFamily="18" charset="0"/>
              </a:rPr>
              <a:t>zabezpečují dobrovolné penzijní připojištění pro ty, kteří se nechtějí </a:t>
            </a:r>
            <a:r>
              <a:rPr lang="cs-CZ" i="1" dirty="0" smtClean="0">
                <a:latin typeface="Baskerville Old Face" pitchFamily="18" charset="0"/>
              </a:rPr>
              <a:t> či</a:t>
            </a:r>
            <a:endParaRPr lang="cs-CZ" i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i="1" dirty="0">
                <a:latin typeface="Baskerville Old Face" pitchFamily="18" charset="0"/>
              </a:rPr>
              <a:t>nemohou spokojit s výší starobního či invalidního důchodu, jenž se vyplácí ze </a:t>
            </a:r>
            <a:r>
              <a:rPr lang="cs-CZ" i="1" dirty="0" smtClean="0">
                <a:latin typeface="Baskerville Old Face" pitchFamily="18" charset="0"/>
              </a:rPr>
              <a:t>zákonného pojištění</a:t>
            </a:r>
            <a:r>
              <a:rPr lang="cs-CZ" i="1" dirty="0">
                <a:latin typeface="Baskerville Old Face" pitchFamily="18" charset="0"/>
              </a:rPr>
              <a:t>.</a:t>
            </a:r>
          </a:p>
          <a:p>
            <a:pPr marL="0" indent="0">
              <a:buNone/>
            </a:pPr>
            <a:endParaRPr lang="cs-CZ" i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i="1" dirty="0" smtClean="0">
                <a:latin typeface="Baskerville Old Face" pitchFamily="18" charset="0"/>
              </a:rPr>
              <a:t>Shromažďují </a:t>
            </a:r>
            <a:r>
              <a:rPr lang="cs-CZ" i="1" dirty="0">
                <a:latin typeface="Baskerville Old Face" pitchFamily="18" charset="0"/>
              </a:rPr>
              <a:t>finanční prostředky od účastníků a </a:t>
            </a:r>
            <a:r>
              <a:rPr lang="cs-CZ" i="1" dirty="0" smtClean="0">
                <a:latin typeface="Baskerville Old Face" pitchFamily="18" charset="0"/>
              </a:rPr>
              <a:t>státu,  </a:t>
            </a:r>
            <a:r>
              <a:rPr lang="cs-CZ" i="1" dirty="0">
                <a:latin typeface="Baskerville Old Face" pitchFamily="18" charset="0"/>
              </a:rPr>
              <a:t>spravují je za účelem jejich zhodnocení.</a:t>
            </a:r>
          </a:p>
          <a:p>
            <a:pPr marL="0" indent="0">
              <a:buNone/>
            </a:pPr>
            <a:r>
              <a:rPr lang="cs-CZ" i="1" dirty="0">
                <a:latin typeface="Baskerville Old Face" pitchFamily="18" charset="0"/>
              </a:rPr>
              <a:t>Přitom se řídí penzijním plánem, který upravuje zejména základní druhy </a:t>
            </a:r>
            <a:r>
              <a:rPr lang="cs-CZ" i="1" dirty="0" smtClean="0">
                <a:latin typeface="Baskerville Old Face" pitchFamily="18" charset="0"/>
              </a:rPr>
              <a:t>penzí </a:t>
            </a:r>
            <a:r>
              <a:rPr lang="pl-PL" i="1" dirty="0" smtClean="0">
                <a:latin typeface="Baskerville Old Face" pitchFamily="18" charset="0"/>
              </a:rPr>
              <a:t>a </a:t>
            </a:r>
            <a:r>
              <a:rPr lang="pl-PL" i="1" dirty="0">
                <a:latin typeface="Baskerville Old Face" pitchFamily="18" charset="0"/>
              </a:rPr>
              <a:t>podmínky, za kterých budou vypláceny.</a:t>
            </a:r>
            <a:endParaRPr lang="cs-CZ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3375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i="1" dirty="0" smtClean="0">
                <a:solidFill>
                  <a:schemeClr val="tx1"/>
                </a:solidFill>
                <a:latin typeface="Baskerville Old Face" pitchFamily="18" charset="0"/>
              </a:rPr>
              <a:t>Penzijní fondy</a:t>
            </a:r>
            <a:endParaRPr lang="cs-CZ" sz="4400" i="1" dirty="0">
              <a:solidFill>
                <a:schemeClr val="tx1"/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i="1" dirty="0" smtClean="0">
                <a:latin typeface="Baskerville Old Face" pitchFamily="18" charset="0"/>
              </a:rPr>
              <a:t>Penzijní fondy:</a:t>
            </a:r>
          </a:p>
          <a:p>
            <a:pPr marL="0" indent="0">
              <a:buNone/>
            </a:pPr>
            <a:endParaRPr lang="cs-CZ" i="1" dirty="0" smtClean="0">
              <a:latin typeface="Baskerville Old Face" pitchFamily="18" charset="0"/>
            </a:endParaRPr>
          </a:p>
          <a:p>
            <a:pPr>
              <a:buFontTx/>
              <a:buChar char="-"/>
            </a:pPr>
            <a:r>
              <a:rPr lang="cs-CZ" i="1" dirty="0" smtClean="0">
                <a:latin typeface="Baskerville Old Face" pitchFamily="18" charset="0"/>
              </a:rPr>
              <a:t>Fond České pojišťovny</a:t>
            </a:r>
          </a:p>
          <a:p>
            <a:pPr>
              <a:buFontTx/>
              <a:buChar char="-"/>
            </a:pPr>
            <a:r>
              <a:rPr lang="cs-CZ" i="1" dirty="0" smtClean="0">
                <a:latin typeface="Baskerville Old Face" pitchFamily="18" charset="0"/>
              </a:rPr>
              <a:t>Fond České spořitelny</a:t>
            </a:r>
          </a:p>
          <a:p>
            <a:pPr>
              <a:buFontTx/>
              <a:buChar char="-"/>
            </a:pPr>
            <a:r>
              <a:rPr lang="cs-CZ" i="1" dirty="0" smtClean="0">
                <a:latin typeface="Baskerville Old Face" pitchFamily="18" charset="0"/>
              </a:rPr>
              <a:t>Komerční banky</a:t>
            </a:r>
          </a:p>
          <a:p>
            <a:pPr>
              <a:buFontTx/>
              <a:buChar char="-"/>
            </a:pPr>
            <a:r>
              <a:rPr lang="cs-CZ" i="1" dirty="0" smtClean="0">
                <a:latin typeface="Baskerville Old Face" pitchFamily="18" charset="0"/>
              </a:rPr>
              <a:t>ČSOB atd</a:t>
            </a:r>
            <a:r>
              <a:rPr lang="cs-CZ" i="1" dirty="0">
                <a:latin typeface="Baskerville Old Face" pitchFamily="18" charset="0"/>
              </a:rPr>
              <a:t>.</a:t>
            </a:r>
            <a:endParaRPr lang="cs-CZ" i="1" dirty="0" smtClean="0">
              <a:latin typeface="Baskerville Old Face" pitchFamily="18" charset="0"/>
            </a:endParaRPr>
          </a:p>
          <a:p>
            <a:pPr>
              <a:buFontTx/>
              <a:buChar char="-"/>
            </a:pPr>
            <a:endParaRPr lang="cs-CZ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9933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i="1" dirty="0" smtClean="0">
                <a:solidFill>
                  <a:schemeClr val="tx1"/>
                </a:solidFill>
                <a:latin typeface="Baskerville Old Face" pitchFamily="18" charset="0"/>
              </a:rPr>
              <a:t>Penzijní fondy</a:t>
            </a:r>
            <a:endParaRPr lang="cs-CZ" sz="4400" i="1" dirty="0">
              <a:solidFill>
                <a:schemeClr val="tx1"/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i="1" dirty="0" smtClean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i="1" dirty="0" smtClean="0">
                <a:latin typeface="Baskerville Old Face" pitchFamily="18" charset="0"/>
              </a:rPr>
              <a:t>Aby </a:t>
            </a:r>
            <a:r>
              <a:rPr lang="cs-CZ" i="1" dirty="0">
                <a:latin typeface="Baskerville Old Face" pitchFamily="18" charset="0"/>
              </a:rPr>
              <a:t>byl zachován nárok na státní příspěvek, musí činit doba ukládání minimálně pět </a:t>
            </a:r>
            <a:r>
              <a:rPr lang="cs-CZ" i="1" dirty="0" smtClean="0">
                <a:latin typeface="Baskerville Old Face" pitchFamily="18" charset="0"/>
              </a:rPr>
              <a:t>let a </a:t>
            </a:r>
            <a:r>
              <a:rPr lang="cs-CZ" i="1" dirty="0">
                <a:latin typeface="Baskerville Old Face" pitchFamily="18" charset="0"/>
              </a:rPr>
              <a:t>částka může být vybrána teprve po dosažení určitého věku. Ten činí u starobního </a:t>
            </a:r>
            <a:r>
              <a:rPr lang="cs-CZ" i="1" dirty="0" smtClean="0">
                <a:latin typeface="Baskerville Old Face" pitchFamily="18" charset="0"/>
              </a:rPr>
              <a:t>důchodu šedesát </a:t>
            </a:r>
            <a:r>
              <a:rPr lang="cs-CZ" i="1" dirty="0">
                <a:latin typeface="Baskerville Old Face" pitchFamily="18" charset="0"/>
              </a:rPr>
              <a:t>let, odlišně je sjednán u dalších druhů důchodu.</a:t>
            </a:r>
            <a:endParaRPr lang="cs-CZ" i="1" u="sng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1832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i="1" dirty="0" smtClean="0">
                <a:solidFill>
                  <a:schemeClr val="tx1"/>
                </a:solidFill>
                <a:latin typeface="Baskerville Old Face" pitchFamily="18" charset="0"/>
              </a:rPr>
              <a:t>Penzijní fondy</a:t>
            </a:r>
            <a:endParaRPr lang="cs-CZ" sz="4400" i="1" dirty="0">
              <a:solidFill>
                <a:schemeClr val="tx1"/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i="1" dirty="0">
                <a:latin typeface="Baskerville Old Face" pitchFamily="18" charset="0"/>
              </a:rPr>
              <a:t>Připojištění je založeno na pravidelných (nejčastěji měsíčních) úložkách. K nim stát </a:t>
            </a:r>
            <a:r>
              <a:rPr lang="cs-CZ" i="1" dirty="0" smtClean="0">
                <a:latin typeface="Baskerville Old Face" pitchFamily="18" charset="0"/>
              </a:rPr>
              <a:t>poskytuje příspěvek</a:t>
            </a:r>
            <a:r>
              <a:rPr lang="cs-CZ" i="1" dirty="0">
                <a:latin typeface="Baskerville Old Face" pitchFamily="18" charset="0"/>
              </a:rPr>
              <a:t>. V současnosti je státní příspěvek poskytován ve výši 50 až </a:t>
            </a:r>
            <a:r>
              <a:rPr lang="cs-CZ" i="1" dirty="0" smtClean="0">
                <a:latin typeface="Baskerville Old Face" pitchFamily="18" charset="0"/>
              </a:rPr>
              <a:t>150Kč měsíčně při </a:t>
            </a:r>
            <a:r>
              <a:rPr lang="cs-CZ" i="1" dirty="0">
                <a:latin typeface="Baskerville Old Face" pitchFamily="18" charset="0"/>
              </a:rPr>
              <a:t>úložce 100 až 500 Kč. Lze ukládat i větší částky, ale státní příspěvek se pak již </a:t>
            </a:r>
            <a:r>
              <a:rPr lang="cs-CZ" i="1" dirty="0" smtClean="0">
                <a:latin typeface="Baskerville Old Face" pitchFamily="18" charset="0"/>
              </a:rPr>
              <a:t>nezvyšuje, činí </a:t>
            </a:r>
            <a:r>
              <a:rPr lang="cs-CZ" i="1" dirty="0">
                <a:latin typeface="Baskerville Old Face" pitchFamily="18" charset="0"/>
              </a:rPr>
              <a:t>maximálně uvedených 150 </a:t>
            </a:r>
            <a:r>
              <a:rPr lang="cs-CZ" i="1" dirty="0" smtClean="0">
                <a:latin typeface="Baskerville Old Face" pitchFamily="18" charset="0"/>
              </a:rPr>
              <a:t>Kč. Je‑li </a:t>
            </a:r>
            <a:r>
              <a:rPr lang="cs-CZ" i="1" dirty="0">
                <a:latin typeface="Baskerville Old Face" pitchFamily="18" charset="0"/>
              </a:rPr>
              <a:t>měsíční příspěvek vyšší než 500 korun, můžeme ale získat jinou výhodu, neboť v </a:t>
            </a:r>
            <a:r>
              <a:rPr lang="cs-CZ" i="1" dirty="0" smtClean="0">
                <a:latin typeface="Baskerville Old Face" pitchFamily="18" charset="0"/>
              </a:rPr>
              <a:t>tom případě </a:t>
            </a:r>
            <a:r>
              <a:rPr lang="cs-CZ" i="1" dirty="0">
                <a:latin typeface="Baskerville Old Face" pitchFamily="18" charset="0"/>
              </a:rPr>
              <a:t>se nám částečně snižuje daň z příjmů.</a:t>
            </a:r>
          </a:p>
          <a:p>
            <a:r>
              <a:rPr lang="cs-CZ" i="1" dirty="0">
                <a:latin typeface="Baskerville Old Face" pitchFamily="18" charset="0"/>
              </a:rPr>
              <a:t>Na penzijní připojištění nám také může </a:t>
            </a:r>
            <a:r>
              <a:rPr lang="cs-CZ" i="1" u="sng" dirty="0">
                <a:latin typeface="Baskerville Old Face" pitchFamily="18" charset="0"/>
              </a:rPr>
              <a:t>přispívat zaměstnavatel.</a:t>
            </a:r>
          </a:p>
        </p:txBody>
      </p:sp>
    </p:spTree>
    <p:extLst>
      <p:ext uri="{BB962C8B-B14F-4D97-AF65-F5344CB8AC3E}">
        <p14:creationId xmlns:p14="http://schemas.microsoft.com/office/powerpoint/2010/main" val="41881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1720840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/>
              <a:t>Citace: </a:t>
            </a:r>
            <a:br>
              <a:rPr lang="cs-CZ" i="1" dirty="0"/>
            </a:br>
            <a:r>
              <a:rPr lang="cs-CZ" i="1" dirty="0"/>
              <a:t>STRECKOVÁ, Yvonne – MALÝ, Ivan a kol. Veřejná ekonomie pro školu i praxi. Praha : </a:t>
            </a:r>
            <a:r>
              <a:rPr lang="cs-CZ" i="1" dirty="0" err="1"/>
              <a:t>Computer</a:t>
            </a:r>
            <a:r>
              <a:rPr lang="cs-CZ" i="1" dirty="0"/>
              <a:t> </a:t>
            </a:r>
            <a:r>
              <a:rPr lang="cs-CZ" i="1" dirty="0" err="1"/>
              <a:t>Press</a:t>
            </a:r>
            <a:r>
              <a:rPr lang="cs-CZ" i="1" dirty="0"/>
              <a:t>, 1998. ISBN 80-7226-112-6.</a:t>
            </a:r>
            <a:br>
              <a:rPr lang="cs-CZ" i="1" dirty="0"/>
            </a:br>
            <a:r>
              <a:rPr lang="cs-CZ" i="1" dirty="0"/>
              <a:t>Petr </a:t>
            </a:r>
            <a:r>
              <a:rPr lang="cs-CZ" i="1" dirty="0" err="1"/>
              <a:t>Klínský</a:t>
            </a:r>
            <a:r>
              <a:rPr lang="cs-CZ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dirty="0"/>
              <a:t> </a:t>
            </a:r>
            <a:r>
              <a:rPr lang="cs-CZ" i="1" dirty="0"/>
              <a:t>ISBN 978‑80‑87063‑13‑2</a:t>
            </a:r>
            <a:br>
              <a:rPr lang="cs-CZ" i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5883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15</TotalTime>
  <Words>312</Words>
  <Application>Microsoft Office PowerPoint</Application>
  <PresentationFormat>Předvádění na obrazovce (4:3)</PresentationFormat>
  <Paragraphs>29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Prezentace aplikace PowerPoint</vt:lpstr>
      <vt:lpstr>Anotace</vt:lpstr>
      <vt:lpstr>Penzijní fondy</vt:lpstr>
      <vt:lpstr>Penzijní fondy</vt:lpstr>
      <vt:lpstr>Penzijní fondy</vt:lpstr>
      <vt:lpstr>Penzijní fondy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8</cp:revision>
  <dcterms:created xsi:type="dcterms:W3CDTF">2013-08-21T17:28:05Z</dcterms:created>
  <dcterms:modified xsi:type="dcterms:W3CDTF">2013-11-14T09:59:34Z</dcterms:modified>
</cp:coreProperties>
</file>