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391023"/>
            <a:ext cx="8686800" cy="1470025"/>
          </a:xfrm>
        </p:spPr>
        <p:txBody>
          <a:bodyPr anchor="t" anchorCtr="0">
            <a:normAutofit/>
          </a:bodyPr>
          <a:lstStyle>
            <a:lvl1pPr>
              <a:defRPr sz="48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8864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cap="all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3600" b="1" cap="all" baseline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9507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zpracovaný v rámci projektu</a:t>
            </a:r>
          </a:p>
          <a:p>
            <a:pPr algn="ctr"/>
            <a:r>
              <a:rPr lang="cs-CZ" sz="2400" b="1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Zlepšení podmínek pro vzdělávání na EOA</a:t>
            </a: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679110"/>
              </p:ext>
            </p:extLst>
          </p:nvPr>
        </p:nvGraphicFramePr>
        <p:xfrm>
          <a:off x="431540" y="3589950"/>
          <a:ext cx="8280920" cy="2021840"/>
        </p:xfrm>
        <a:graphic>
          <a:graphicData uri="http://schemas.openxmlformats.org/drawingml/2006/table">
            <a:tbl>
              <a:tblPr firstRow="1" bandRow="1"/>
              <a:tblGrid>
                <a:gridCol w="4140460"/>
                <a:gridCol w="4140460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CZ.1.07/1.5.00/34.0999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Šablona: I/2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Sada: Estetika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3.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tvorby: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8. 9. 2013</a:t>
                      </a:r>
                      <a:endParaRPr lang="cs-CZ" sz="1800" b="1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Datum ověření ve výuce: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27. 11.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2013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Třída: 3.S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Franklin Gothic Book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Číslo materiálu: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VY_12_INOVACE_02_08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077" y="1800000"/>
            <a:ext cx="5893847" cy="1440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297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1700808"/>
            <a:ext cx="9144000" cy="453650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1747178"/>
            <a:ext cx="9144000" cy="4248000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6026194"/>
            <a:ext cx="9144000" cy="180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8975796"/>
              </p:ext>
            </p:extLst>
          </p:nvPr>
        </p:nvGraphicFramePr>
        <p:xfrm>
          <a:off x="467544" y="332656"/>
          <a:ext cx="8244000" cy="10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795728"/>
              </a:tblGrid>
              <a:tr h="108000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cap="all" dirty="0" err="1" smtClean="0"/>
                        <a:t>Bertolt</a:t>
                      </a:r>
                      <a:r>
                        <a:rPr lang="cs-CZ" sz="3200" cap="all" dirty="0" smtClean="0"/>
                        <a:t> </a:t>
                      </a:r>
                      <a:r>
                        <a:rPr lang="cs-CZ" sz="3200" cap="all" dirty="0" err="1" smtClean="0"/>
                        <a:t>brecht</a:t>
                      </a:r>
                      <a:endParaRPr lang="cs-CZ" sz="3200" cap="all" baseline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1814169"/>
              </p:ext>
            </p:extLst>
          </p:nvPr>
        </p:nvGraphicFramePr>
        <p:xfrm>
          <a:off x="431540" y="1916832"/>
          <a:ext cx="8280920" cy="389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8252"/>
                <a:gridCol w="3006334"/>
                <a:gridCol w="3006334"/>
              </a:tblGrid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Předmět: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Estetika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Třetí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dirty="0" smtClean="0">
                        <a:solidFill>
                          <a:schemeClr val="bg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Stručná anotace a metodický pokyn: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000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Prezentace slouží k rozvoji čtenářské gramotnosti. Studenti se učí porozumět textu a vyhledávat v něm informace. Může sloužit i k samostudiu.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Pokud není uvedeno jinak,  použitý materiál je z vlastních zdrojů autora.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Autor: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Martina Tučková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Adresa školy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Evropská obchodní akademie, Děčín I, </a:t>
                      </a:r>
                      <a:b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Komenského náměstí 2, příspěvková organizace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0" t="30916" r="13364" b="13993"/>
          <a:stretch/>
        </p:blipFill>
        <p:spPr bwMode="auto">
          <a:xfrm>
            <a:off x="6876256" y="2060848"/>
            <a:ext cx="1108428" cy="808231"/>
          </a:xfrm>
          <a:prstGeom prst="rect">
            <a:avLst/>
          </a:prstGeom>
          <a:noFill/>
          <a:ln w="190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978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Ot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58775" indent="-358775">
              <a:buSzPct val="100000"/>
              <a:buFont typeface="+mj-lt"/>
              <a:buAutoNum type="arabicPeriod"/>
              <a:defRPr b="1"/>
            </a:lvl1pPr>
            <a:lvl2pPr marL="358775" indent="-358775">
              <a:buClrTx/>
              <a:buFont typeface="Wingdings" pitchFamily="2" charset="2"/>
              <a:buChar char="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142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Kone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b="0"/>
            </a:lvl1pPr>
            <a:lvl2pPr marL="457200" indent="-457200">
              <a:buClrTx/>
              <a:buSzPct val="100000"/>
              <a:buFont typeface="+mj-lt"/>
              <a:buAutoNum type="arabicParenR"/>
              <a:defRPr/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57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Priraze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514350" indent="-514350">
              <a:buSzPct val="100000"/>
              <a:buFont typeface="+mj-lt"/>
              <a:buAutoNum type="arabi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514350" indent="-514350">
              <a:buSzPct val="100000"/>
              <a:buFont typeface="+mj-lt"/>
              <a:buAutoNum type="alphaUcPeriod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149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948264" y="161544"/>
            <a:ext cx="2195736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6423248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20272" y="228600"/>
            <a:ext cx="2047528" cy="100584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 cap="all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72064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6D59610-3A3C-4C08-A804-611D29A21F99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FBA983D-B57B-4CAA-A632-1B1043643B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7"/>
          <p:cNvSpPr/>
          <p:nvPr/>
        </p:nvSpPr>
        <p:spPr>
          <a:xfrm>
            <a:off x="0" y="6813376"/>
            <a:ext cx="9144000" cy="72008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8"/>
          <p:cNvSpPr/>
          <p:nvPr/>
        </p:nvSpPr>
        <p:spPr>
          <a:xfrm>
            <a:off x="0" y="6719370"/>
            <a:ext cx="9144000" cy="72000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3600" b="0" kern="1200" cap="all" spc="0" baseline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Tx/>
        <a:buSzPct val="75000"/>
        <a:buFont typeface="Wingdings" pitchFamily="2" charset="2"/>
        <a:buChar char=""/>
        <a:defRPr sz="24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9716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7769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Bertolt</a:t>
            </a:r>
            <a:r>
              <a:rPr lang="cs-CZ" dirty="0"/>
              <a:t> Brecht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535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vynechané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Začal studovat …………., později ……………..</a:t>
            </a:r>
          </a:p>
          <a:p>
            <a:r>
              <a:rPr lang="cs-CZ" dirty="0" smtClean="0"/>
              <a:t>1933 emigroval do …………………, 1941 do……..</a:t>
            </a:r>
          </a:p>
          <a:p>
            <a:r>
              <a:rPr lang="cs-CZ" dirty="0" smtClean="0"/>
              <a:t>1947 se vrátil do …………….. Berlína.</a:t>
            </a:r>
          </a:p>
          <a:p>
            <a:r>
              <a:rPr lang="cs-CZ" dirty="0" smtClean="0"/>
              <a:t>V jeho tvorbě se projevovala ………………. </a:t>
            </a:r>
            <a:r>
              <a:rPr lang="cs-CZ" dirty="0"/>
              <a:t>o</a:t>
            </a:r>
            <a:r>
              <a:rPr lang="cs-CZ" dirty="0" smtClean="0"/>
              <a:t>rientace.</a:t>
            </a:r>
          </a:p>
          <a:p>
            <a:r>
              <a:rPr lang="cs-CZ" dirty="0" smtClean="0"/>
              <a:t>Obdivoval …………………..</a:t>
            </a:r>
          </a:p>
          <a:p>
            <a:r>
              <a:rPr lang="cs-CZ" b="1" dirty="0" smtClean="0"/>
              <a:t>Výchozí text: učebnice str. 114</a:t>
            </a:r>
          </a:p>
          <a:p>
            <a:r>
              <a:rPr lang="cs-CZ" b="1" dirty="0" smtClean="0"/>
              <a:t>Práce s textem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62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Začal studovat </a:t>
            </a:r>
            <a:r>
              <a:rPr lang="cs-CZ" b="1" i="1" dirty="0" smtClean="0"/>
              <a:t>filozofii</a:t>
            </a:r>
            <a:r>
              <a:rPr lang="cs-CZ" dirty="0" smtClean="0"/>
              <a:t>, později </a:t>
            </a:r>
            <a:r>
              <a:rPr lang="cs-CZ" b="1" i="1" dirty="0" smtClean="0"/>
              <a:t>medicínu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1933 emigroval do </a:t>
            </a:r>
            <a:r>
              <a:rPr lang="cs-CZ" b="1" i="1" dirty="0" smtClean="0"/>
              <a:t>Dánska</a:t>
            </a:r>
            <a:r>
              <a:rPr lang="cs-CZ" dirty="0" smtClean="0"/>
              <a:t>, 1941 do </a:t>
            </a:r>
            <a:r>
              <a:rPr lang="cs-CZ" b="1" i="1" dirty="0" smtClean="0"/>
              <a:t>USA</a:t>
            </a:r>
            <a:r>
              <a:rPr lang="cs-CZ" dirty="0" smtClean="0"/>
              <a:t>.</a:t>
            </a:r>
          </a:p>
          <a:p>
            <a:r>
              <a:rPr lang="cs-CZ" dirty="0" smtClean="0"/>
              <a:t>1947 se vrátil do </a:t>
            </a:r>
            <a:r>
              <a:rPr lang="cs-CZ" b="1" i="1" dirty="0" smtClean="0"/>
              <a:t>východního </a:t>
            </a:r>
            <a:r>
              <a:rPr lang="cs-CZ" dirty="0" smtClean="0"/>
              <a:t>Berlína.</a:t>
            </a:r>
          </a:p>
          <a:p>
            <a:r>
              <a:rPr lang="cs-CZ" dirty="0" smtClean="0"/>
              <a:t>V jeho tvorbě se projevovala </a:t>
            </a:r>
            <a:r>
              <a:rPr lang="cs-CZ" b="1" i="1" dirty="0" smtClean="0"/>
              <a:t>levicová </a:t>
            </a:r>
            <a:r>
              <a:rPr lang="cs-CZ" dirty="0" smtClean="0"/>
              <a:t>orientace.</a:t>
            </a:r>
          </a:p>
          <a:p>
            <a:r>
              <a:rPr lang="cs-CZ" dirty="0" smtClean="0"/>
              <a:t>Obdivoval </a:t>
            </a:r>
            <a:r>
              <a:rPr lang="cs-CZ" b="1" i="1" dirty="0" smtClean="0"/>
              <a:t>SSSR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643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Rozhodněte, zda jsou tato tvrzení pravdivá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B</a:t>
            </a:r>
            <a:r>
              <a:rPr lang="cs-CZ" dirty="0" smtClean="0"/>
              <a:t>erlíně založil divadlo </a:t>
            </a:r>
            <a:r>
              <a:rPr lang="cs-CZ" dirty="0" err="1" smtClean="0"/>
              <a:t>Berliner</a:t>
            </a:r>
            <a:r>
              <a:rPr lang="cs-CZ" dirty="0" smtClean="0"/>
              <a:t> Ensemble.</a:t>
            </a:r>
          </a:p>
          <a:p>
            <a:r>
              <a:rPr lang="cs-CZ" dirty="0" smtClean="0"/>
              <a:t>Ve svých hrách aplikoval princip zcizení – diváci mají děj vnímat s odstupem.</a:t>
            </a:r>
          </a:p>
          <a:p>
            <a:r>
              <a:rPr lang="cs-CZ" dirty="0" smtClean="0"/>
              <a:t>Vstoupil do komunistické strany.</a:t>
            </a:r>
          </a:p>
          <a:p>
            <a:r>
              <a:rPr lang="cs-CZ" dirty="0" smtClean="0"/>
              <a:t>Jarmareční píseň </a:t>
            </a:r>
            <a:r>
              <a:rPr lang="cs-CZ" dirty="0" err="1" smtClean="0"/>
              <a:t>Mackie</a:t>
            </a:r>
            <a:r>
              <a:rPr lang="cs-CZ" dirty="0" smtClean="0"/>
              <a:t> </a:t>
            </a:r>
            <a:r>
              <a:rPr lang="cs-CZ" dirty="0" err="1" smtClean="0"/>
              <a:t>Messer</a:t>
            </a:r>
            <a:r>
              <a:rPr lang="cs-CZ" dirty="0" smtClean="0"/>
              <a:t> byla přebásněna </a:t>
            </a:r>
            <a:br>
              <a:rPr lang="cs-CZ" dirty="0" smtClean="0"/>
            </a:br>
            <a:r>
              <a:rPr lang="cs-CZ" dirty="0" smtClean="0"/>
              <a:t>V. </a:t>
            </a:r>
            <a:r>
              <a:rPr lang="cs-CZ" dirty="0"/>
              <a:t>N</a:t>
            </a:r>
            <a:r>
              <a:rPr lang="cs-CZ" dirty="0" smtClean="0"/>
              <a:t>ezvalem a nazpívána K. Gottem.</a:t>
            </a:r>
          </a:p>
          <a:p>
            <a:r>
              <a:rPr lang="cs-CZ" dirty="0" smtClean="0"/>
              <a:t>Třígrošová, Šestáková, Žebrácká opera tvoří trilogii.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304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</a:t>
            </a:r>
            <a:r>
              <a:rPr lang="cs-CZ" dirty="0"/>
              <a:t>Berlíně založil divadlo </a:t>
            </a:r>
            <a:r>
              <a:rPr lang="cs-CZ" dirty="0" err="1"/>
              <a:t>Berliner</a:t>
            </a:r>
            <a:r>
              <a:rPr lang="cs-CZ" dirty="0"/>
              <a:t> </a:t>
            </a:r>
            <a:r>
              <a:rPr lang="cs-CZ" dirty="0" smtClean="0"/>
              <a:t>Ensemble.</a:t>
            </a:r>
          </a:p>
          <a:p>
            <a:pPr lvl="1"/>
            <a:r>
              <a:rPr lang="cs-CZ" b="1" i="1" dirty="0" smtClean="0"/>
              <a:t>Ano.</a:t>
            </a:r>
          </a:p>
          <a:p>
            <a:r>
              <a:rPr lang="cs-CZ" dirty="0" smtClean="0"/>
              <a:t>Ve </a:t>
            </a:r>
            <a:r>
              <a:rPr lang="cs-CZ" dirty="0"/>
              <a:t>svých hrách aplikoval princip zcizení – diváci mají děj </a:t>
            </a:r>
            <a:r>
              <a:rPr lang="cs-CZ" dirty="0" smtClean="0"/>
              <a:t>vnímat </a:t>
            </a:r>
            <a:r>
              <a:rPr lang="cs-CZ" dirty="0"/>
              <a:t>s </a:t>
            </a:r>
            <a:r>
              <a:rPr lang="cs-CZ" dirty="0" smtClean="0"/>
              <a:t>odstupem.</a:t>
            </a:r>
          </a:p>
          <a:p>
            <a:pPr lvl="1"/>
            <a:r>
              <a:rPr lang="cs-CZ" b="1" i="1" dirty="0" smtClean="0"/>
              <a:t>Ano.</a:t>
            </a:r>
          </a:p>
          <a:p>
            <a:r>
              <a:rPr lang="cs-CZ" dirty="0" smtClean="0"/>
              <a:t>Vstoupil </a:t>
            </a:r>
            <a:r>
              <a:rPr lang="cs-CZ" dirty="0"/>
              <a:t>do komunistické </a:t>
            </a:r>
            <a:r>
              <a:rPr lang="cs-CZ" dirty="0" smtClean="0"/>
              <a:t>strany.</a:t>
            </a:r>
          </a:p>
          <a:p>
            <a:pPr lvl="1"/>
            <a:r>
              <a:rPr lang="cs-CZ" b="1" i="1" dirty="0" smtClean="0"/>
              <a:t>Ne.</a:t>
            </a:r>
          </a:p>
          <a:p>
            <a:r>
              <a:rPr lang="cs-CZ" dirty="0" smtClean="0"/>
              <a:t>Jarmareční </a:t>
            </a:r>
            <a:r>
              <a:rPr lang="cs-CZ" dirty="0"/>
              <a:t>píseň </a:t>
            </a:r>
            <a:r>
              <a:rPr lang="cs-CZ" dirty="0" err="1"/>
              <a:t>Mackie</a:t>
            </a:r>
            <a:r>
              <a:rPr lang="cs-CZ" dirty="0"/>
              <a:t> </a:t>
            </a:r>
            <a:r>
              <a:rPr lang="cs-CZ" dirty="0" err="1"/>
              <a:t>Messer</a:t>
            </a:r>
            <a:r>
              <a:rPr lang="cs-CZ" dirty="0"/>
              <a:t> byla přebásněna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</a:t>
            </a:r>
            <a:r>
              <a:rPr lang="cs-CZ" dirty="0"/>
              <a:t>. </a:t>
            </a:r>
            <a:r>
              <a:rPr lang="cs-CZ" dirty="0" smtClean="0"/>
              <a:t>Nezvalem </a:t>
            </a:r>
            <a:r>
              <a:rPr lang="cs-CZ" dirty="0"/>
              <a:t>a nazpívána K. </a:t>
            </a:r>
            <a:r>
              <a:rPr lang="cs-CZ" dirty="0" smtClean="0"/>
              <a:t>Gottem.</a:t>
            </a:r>
          </a:p>
          <a:p>
            <a:pPr lvl="1"/>
            <a:r>
              <a:rPr lang="cs-CZ" b="1" i="1" dirty="0" smtClean="0"/>
              <a:t>Ne – překlad: J. </a:t>
            </a:r>
            <a:r>
              <a:rPr lang="cs-CZ" b="1" i="1" dirty="0" err="1" smtClean="0"/>
              <a:t>Šlitr</a:t>
            </a:r>
            <a:r>
              <a:rPr lang="cs-CZ" b="1" i="1" dirty="0" smtClean="0"/>
              <a:t>, nazpíval: M. Kopecký.</a:t>
            </a:r>
          </a:p>
          <a:p>
            <a:r>
              <a:rPr lang="cs-CZ" dirty="0" smtClean="0"/>
              <a:t>Třígrošová</a:t>
            </a:r>
            <a:r>
              <a:rPr lang="cs-CZ" dirty="0"/>
              <a:t>, Šestáková, Žebrácká opera tvoří trilogii</a:t>
            </a:r>
            <a:r>
              <a:rPr lang="cs-CZ" dirty="0" smtClean="0"/>
              <a:t>.</a:t>
            </a:r>
          </a:p>
          <a:p>
            <a:pPr lvl="1"/>
            <a:r>
              <a:rPr lang="cs-CZ" b="1" i="1" dirty="0" smtClean="0"/>
              <a:t>Ne – jedná se o jednu divadelní hru – různé překlady.</a:t>
            </a:r>
          </a:p>
        </p:txBody>
      </p:sp>
    </p:spTree>
    <p:extLst>
      <p:ext uri="{BB962C8B-B14F-4D97-AF65-F5344CB8AC3E}">
        <p14:creationId xmlns:p14="http://schemas.microsoft.com/office/powerpoint/2010/main" val="2250212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správné skupiny</a:t>
            </a:r>
            <a:br>
              <a:rPr lang="cs-CZ" dirty="0" smtClean="0"/>
            </a:br>
            <a:r>
              <a:rPr lang="cs-CZ" dirty="0" smtClean="0"/>
              <a:t>Výchozí text: učebnice str. 114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Třígrošová opera</a:t>
            </a:r>
            <a:endParaRPr lang="cs-CZ" dirty="0"/>
          </a:p>
          <a:p>
            <a:r>
              <a:rPr lang="cs-CZ" dirty="0" smtClean="0"/>
              <a:t>Domácí postila</a:t>
            </a:r>
          </a:p>
          <a:p>
            <a:r>
              <a:rPr lang="cs-CZ" dirty="0" smtClean="0"/>
              <a:t>Matka Kuráž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básnická sbírka</a:t>
            </a:r>
          </a:p>
          <a:p>
            <a:r>
              <a:rPr lang="cs-CZ" dirty="0" smtClean="0"/>
              <a:t>z londýnského podsvětí</a:t>
            </a:r>
          </a:p>
          <a:p>
            <a:r>
              <a:rPr lang="cs-CZ" dirty="0" smtClean="0"/>
              <a:t>z období třicetileté války</a:t>
            </a:r>
          </a:p>
          <a:p>
            <a:r>
              <a:rPr lang="cs-CZ" dirty="0" smtClean="0"/>
              <a:t>vyrovnání s 1. sv. v.</a:t>
            </a:r>
          </a:p>
          <a:p>
            <a:r>
              <a:rPr lang="cs-CZ" dirty="0" smtClean="0"/>
              <a:t>autor hudby Kurt </a:t>
            </a:r>
            <a:r>
              <a:rPr lang="cs-CZ" dirty="0" err="1" smtClean="0"/>
              <a:t>Weil</a:t>
            </a:r>
            <a:endParaRPr lang="cs-CZ" dirty="0" smtClean="0"/>
          </a:p>
          <a:p>
            <a:r>
              <a:rPr lang="cs-CZ" dirty="0" smtClean="0"/>
              <a:t>matka přijde </a:t>
            </a:r>
            <a:br>
              <a:rPr lang="cs-CZ" dirty="0" smtClean="0"/>
            </a:br>
            <a:r>
              <a:rPr lang="cs-CZ" dirty="0" smtClean="0"/>
              <a:t>o všechny tři děti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618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B, E</a:t>
            </a:r>
          </a:p>
          <a:p>
            <a:r>
              <a:rPr lang="cs-CZ" dirty="0" smtClean="0"/>
              <a:t>2 A, D</a:t>
            </a:r>
          </a:p>
          <a:p>
            <a:r>
              <a:rPr lang="cs-CZ" dirty="0" smtClean="0"/>
              <a:t>3 C, F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993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Matka Kuráž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jaký literární druh se jedná?</a:t>
            </a:r>
          </a:p>
          <a:p>
            <a:r>
              <a:rPr lang="cs-CZ" dirty="0" smtClean="0"/>
              <a:t>S kým Matka Kuráž putuje?</a:t>
            </a:r>
          </a:p>
          <a:p>
            <a:r>
              <a:rPr lang="cs-CZ" dirty="0" smtClean="0"/>
              <a:t>Čeho je Matka Kuráž symbolem?</a:t>
            </a:r>
          </a:p>
          <a:p>
            <a:r>
              <a:rPr lang="cs-CZ" dirty="0" smtClean="0"/>
              <a:t>Před čím autor v tomto díle varuje?</a:t>
            </a:r>
          </a:p>
          <a:p>
            <a:r>
              <a:rPr lang="cs-CZ" dirty="0" smtClean="0"/>
              <a:t>Co přinášejí války matkám?	</a:t>
            </a:r>
          </a:p>
        </p:txBody>
      </p:sp>
    </p:spTree>
    <p:extLst>
      <p:ext uri="{BB962C8B-B14F-4D97-AF65-F5344CB8AC3E}">
        <p14:creationId xmlns:p14="http://schemas.microsoft.com/office/powerpoint/2010/main" val="77671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Drama.</a:t>
            </a:r>
          </a:p>
          <a:p>
            <a:r>
              <a:rPr lang="cs-CZ" b="1" i="1" dirty="0" smtClean="0"/>
              <a:t>S armádou.</a:t>
            </a:r>
          </a:p>
          <a:p>
            <a:r>
              <a:rPr lang="cs-CZ" b="1" i="1" dirty="0" smtClean="0"/>
              <a:t>Německa.</a:t>
            </a:r>
          </a:p>
          <a:p>
            <a:r>
              <a:rPr lang="cs-CZ" b="1" i="1" dirty="0" smtClean="0"/>
              <a:t>Varuje </a:t>
            </a:r>
            <a:r>
              <a:rPr lang="cs-CZ" b="1" i="1" dirty="0"/>
              <a:t>N</a:t>
            </a:r>
            <a:r>
              <a:rPr lang="cs-CZ" b="1" i="1" dirty="0" smtClean="0"/>
              <a:t>ěmecko před další válkou – ztratí	své děti.</a:t>
            </a:r>
          </a:p>
          <a:p>
            <a:r>
              <a:rPr lang="cs-CZ" b="1" i="1" dirty="0" smtClean="0"/>
              <a:t>Utrpení, strach, obavy o jejich děti.</a:t>
            </a:r>
          </a:p>
        </p:txBody>
      </p:sp>
    </p:spTree>
    <p:extLst>
      <p:ext uri="{BB962C8B-B14F-4D97-AF65-F5344CB8AC3E}">
        <p14:creationId xmlns:p14="http://schemas.microsoft.com/office/powerpoint/2010/main" val="2800295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Microsoft Office – placená školní licence zakoupená </a:t>
            </a:r>
            <a:r>
              <a:rPr lang="cs-CZ" dirty="0" smtClean="0"/>
              <a:t>EOA Děčín</a:t>
            </a:r>
            <a:endParaRPr lang="cs-CZ" dirty="0"/>
          </a:p>
          <a:p>
            <a:pPr lvl="0"/>
            <a:r>
              <a:rPr lang="cs-CZ" dirty="0"/>
              <a:t>Literatura pro 3. ročník středních škol. 1. vyd. Brno: </a:t>
            </a:r>
            <a:r>
              <a:rPr lang="cs-CZ" dirty="0" err="1"/>
              <a:t>Didaktis</a:t>
            </a:r>
            <a:r>
              <a:rPr lang="cs-CZ" dirty="0"/>
              <a:t>, 2009. ISBN 978-80-7358-135-0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6993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rtin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martina</Template>
  <TotalTime>85</TotalTime>
  <Words>283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martina</vt:lpstr>
      <vt:lpstr>Prezentace aplikace PowerPoint</vt:lpstr>
      <vt:lpstr>Prezentace aplikace PowerPoint</vt:lpstr>
      <vt:lpstr>Bertolt Brecht </vt:lpstr>
      <vt:lpstr>Doplňte vynechané údaje</vt:lpstr>
      <vt:lpstr>Řešení</vt:lpstr>
      <vt:lpstr>Rozhodněte, zda jsou tato tvrzení pravdivá</vt:lpstr>
      <vt:lpstr>Řešení</vt:lpstr>
      <vt:lpstr>Vytvořte správné skupiny Výchozí text: učebnice str. 114</vt:lpstr>
      <vt:lpstr>Řešení</vt:lpstr>
      <vt:lpstr>Matka Kuráž</vt:lpstr>
      <vt:lpstr>Řešení</vt:lpstr>
      <vt:lpstr>Použité zdroje</vt:lpstr>
    </vt:vector>
  </TitlesOfParts>
  <Company>EOA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meziválečná literatura</dc:title>
  <dc:creator>Tučková Martina</dc:creator>
  <cp:lastModifiedBy>Tučková Martina</cp:lastModifiedBy>
  <cp:revision>20</cp:revision>
  <dcterms:created xsi:type="dcterms:W3CDTF">2012-12-01T16:48:57Z</dcterms:created>
  <dcterms:modified xsi:type="dcterms:W3CDTF">2013-12-10T13:38:58Z</dcterms:modified>
</cp:coreProperties>
</file>