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sldIdLst>
    <p:sldId id="256" r:id="rId2"/>
    <p:sldId id="283" r:id="rId3"/>
    <p:sldId id="259" r:id="rId4"/>
    <p:sldId id="260" r:id="rId5"/>
    <p:sldId id="261" r:id="rId6"/>
    <p:sldId id="262" r:id="rId7"/>
    <p:sldId id="284" r:id="rId8"/>
    <p:sldId id="263" r:id="rId9"/>
    <p:sldId id="264" r:id="rId10"/>
    <p:sldId id="265" r:id="rId11"/>
    <p:sldId id="267" r:id="rId12"/>
    <p:sldId id="273" r:id="rId13"/>
    <p:sldId id="274" r:id="rId14"/>
    <p:sldId id="275" r:id="rId15"/>
    <p:sldId id="276" r:id="rId16"/>
    <p:sldId id="285" r:id="rId17"/>
    <p:sldId id="277" r:id="rId18"/>
    <p:sldId id="278" r:id="rId19"/>
    <p:sldId id="279" r:id="rId20"/>
    <p:sldId id="280" r:id="rId21"/>
    <p:sldId id="281" r:id="rId22"/>
    <p:sldId id="282" r:id="rId23"/>
    <p:sldId id="272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35" autoAdjust="0"/>
    <p:restoredTop sz="94660"/>
  </p:normalViewPr>
  <p:slideViewPr>
    <p:cSldViewPr snapToGrid="0">
      <p:cViewPr>
        <p:scale>
          <a:sx n="126" d="100"/>
          <a:sy n="126" d="100"/>
        </p:scale>
        <p:origin x="-72" y="13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42F3F-5A3A-463C-9FFA-39C32735D8E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1C6D2-49E3-4E15-A9FA-151A0283B2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3665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13570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3964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2983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2791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4546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90238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09858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3814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25610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75342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94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367D4-85F1-430D-8111-632E529431D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797B-1373-4227-A727-CB05443A6DA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9081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nib.cz/convectors/detail/28" TargetMode="External"/><Relationship Id="rId2" Type="http://schemas.openxmlformats.org/officeDocument/2006/relationships/hyperlink" Target="http://www.tzb-info.cz/3064-otopne-plochy-ii-druhy-otopnych-tele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48252" y="237892"/>
            <a:ext cx="6509893" cy="647263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0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2" name="TextovéPole 9"/>
          <p:cNvSpPr txBox="1"/>
          <p:nvPr/>
        </p:nvSpPr>
        <p:spPr>
          <a:xfrm>
            <a:off x="812214" y="1058093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/>
              <a:t>Otopná tělesa II.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8294" y="1519939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smtClean="0"/>
              <a:t>VY_32_INOVACE_18_347</a:t>
            </a:r>
            <a:endParaRPr lang="cs-CZ" sz="24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19979892"/>
              </p:ext>
            </p:extLst>
          </p:nvPr>
        </p:nvGraphicFramePr>
        <p:xfrm>
          <a:off x="742437" y="2116570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otopnými tělesy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Otopná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tělesa, typy těles, ocelové plechy, slitiny hliníku, články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Vytápění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1.- 3. ročník, žáci 15 – 18 let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03206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Otopná tělesa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Druhy otopných těles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421446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53702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Úvodem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2428" y="2215376"/>
            <a:ext cx="8571571" cy="3934098"/>
          </a:xfrm>
        </p:spPr>
        <p:txBody>
          <a:bodyPr>
            <a:normAutofit/>
          </a:bodyPr>
          <a:lstStyle/>
          <a:p>
            <a:r>
              <a:rPr lang="cs-CZ" sz="2400" dirty="0"/>
              <a:t>Desková otopná tělesa dnes patří mezi nejčastěji používaná </a:t>
            </a:r>
            <a:r>
              <a:rPr lang="cs-CZ" sz="2400" dirty="0" smtClean="0"/>
              <a:t>tělesa.</a:t>
            </a:r>
          </a:p>
          <a:p>
            <a:r>
              <a:rPr lang="cs-CZ" sz="2400" dirty="0" smtClean="0"/>
              <a:t>Za </a:t>
            </a:r>
            <a:r>
              <a:rPr lang="cs-CZ" sz="2400" dirty="0"/>
              <a:t>desková otopná tělesa, pokládáme souvislé hladké desky popř. se zvětšením povrchu zvlněním nebo konvekčním plechem v různém montážním uspořádání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Za </a:t>
            </a:r>
            <a:r>
              <a:rPr lang="cs-CZ" sz="2400" dirty="0"/>
              <a:t>deskové těleso však nelze pokládat těleso vyskládané z jednotlivých článků přesto, že výsledný výrobek vykazuje tvar desky.</a:t>
            </a:r>
          </a:p>
          <a:p>
            <a:pPr lvl="1"/>
            <a:endParaRPr lang="cs-CZ" sz="1600" dirty="0"/>
          </a:p>
          <a:p>
            <a:pPr marL="0" indent="0">
              <a:buNone/>
            </a:pPr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51853"/>
            <a:ext cx="6317368" cy="822074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28408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366" y="2044391"/>
            <a:ext cx="8846634" cy="3952374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/>
              <a:t>Základní částí je horní rozvodná a dolní sběrná komora situovaná ve směru délky tělesa, obvykle stejného neproměnného průřezu. </a:t>
            </a:r>
            <a:endParaRPr lang="cs-CZ" sz="2000" dirty="0" smtClean="0"/>
          </a:p>
          <a:p>
            <a:r>
              <a:rPr lang="cs-CZ" sz="2000" dirty="0" smtClean="0"/>
              <a:t>Obě </a:t>
            </a:r>
            <a:r>
              <a:rPr lang="cs-CZ" sz="2000" dirty="0"/>
              <a:t>komory spojují prolisy tvořící kanálky. </a:t>
            </a:r>
            <a:endParaRPr lang="cs-CZ" sz="2000" dirty="0" smtClean="0"/>
          </a:p>
          <a:p>
            <a:r>
              <a:rPr lang="cs-CZ" sz="2000" dirty="0" smtClean="0"/>
              <a:t>Celé </a:t>
            </a:r>
            <a:r>
              <a:rPr lang="cs-CZ" sz="2000" dirty="0"/>
              <a:t>těleso tak tvoří dvě prolisované desky z ocelového plechu, které jsou po obvodě švově svařeny a mezi jednotlivými kanálky jsou svařeny bodově. </a:t>
            </a:r>
            <a:endParaRPr lang="cs-CZ" sz="2000" dirty="0" smtClean="0"/>
          </a:p>
          <a:p>
            <a:r>
              <a:rPr lang="cs-CZ" sz="2000" dirty="0" smtClean="0"/>
              <a:t>Plech </a:t>
            </a:r>
            <a:r>
              <a:rPr lang="cs-CZ" sz="2000" dirty="0"/>
              <a:t>používaný na výlisky má tloušťku 1,25 až 1,3 mm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Pokud </a:t>
            </a:r>
            <a:r>
              <a:rPr lang="cs-CZ" sz="2000" dirty="0"/>
              <a:t>je čelní deska rovná, zcela hladká, používá se plech o tloušťce 2 mm a dochází tak ke zmenšení průtočného průřezu kanálku na polovinu, či se na deskové těleso standardního tvaru upevňuje lepícím tmelem hladká deska o tloušťce plechu 1,25 mm. </a:t>
            </a:r>
            <a:endParaRPr lang="cs-CZ" sz="2000" dirty="0" smtClean="0"/>
          </a:p>
          <a:p>
            <a:r>
              <a:rPr lang="cs-CZ" sz="2000" dirty="0" smtClean="0"/>
              <a:t>Pro  </a:t>
            </a:r>
            <a:r>
              <a:rPr lang="cs-CZ" sz="2000" dirty="0"/>
              <a:t>připojení  na  potrubní  rozvod  mají  tělesa  buď, osový  nebo  boční výstup se závitem. </a:t>
            </a:r>
            <a:endParaRPr lang="cs-CZ" sz="2000" dirty="0" smtClean="0"/>
          </a:p>
          <a:p>
            <a:r>
              <a:rPr lang="cs-CZ" sz="2000" dirty="0" smtClean="0"/>
              <a:t>V </a:t>
            </a:r>
            <a:r>
              <a:rPr lang="cs-CZ" sz="2000" dirty="0"/>
              <a:t>případě tzv. kompaktního provedení mají tělesa zabudovánu propojovací garnituru s ventilovou vložkou nebo přímo s ventilem s napojením spodem vlevo, vpravo či uprostřed.</a:t>
            </a: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347104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chemeClr val="accent1"/>
                </a:solidFill>
              </a:rPr>
              <a:t>Deskové otopné těleso</a:t>
            </a:r>
          </a:p>
        </p:txBody>
      </p:sp>
    </p:spTree>
    <p:extLst>
      <p:ext uri="{BB962C8B-B14F-4D97-AF65-F5344CB8AC3E}">
        <p14:creationId xmlns="" xmlns:p14="http://schemas.microsoft.com/office/powerpoint/2010/main" val="1336055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683940" y="1033087"/>
            <a:ext cx="8184995" cy="5036633"/>
          </a:xfrm>
        </p:spPr>
        <p:txBody>
          <a:bodyPr>
            <a:normAutofit fontScale="92500" lnSpcReduction="10000"/>
          </a:bodyPr>
          <a:lstStyle/>
          <a:p>
            <a:r>
              <a:rPr lang="cs-CZ" sz="2000" b="1" dirty="0" smtClean="0"/>
              <a:t>Rozdělení deskových otopných těles</a:t>
            </a:r>
          </a:p>
          <a:p>
            <a:pPr lvl="1"/>
            <a:r>
              <a:rPr lang="cs-CZ" sz="1800" dirty="0"/>
              <a:t>jednoduchá</a:t>
            </a:r>
          </a:p>
          <a:p>
            <a:pPr lvl="1"/>
            <a:r>
              <a:rPr lang="cs-CZ" sz="1800" dirty="0"/>
              <a:t>zdvojená</a:t>
            </a:r>
          </a:p>
          <a:p>
            <a:pPr lvl="1"/>
            <a:r>
              <a:rPr lang="cs-CZ" sz="1800" dirty="0" smtClean="0"/>
              <a:t>ztrojená</a:t>
            </a:r>
          </a:p>
          <a:p>
            <a:pPr marL="457200" lvl="1" indent="0">
              <a:buNone/>
            </a:pPr>
            <a:r>
              <a:rPr lang="cs-CZ" sz="1800" dirty="0" smtClean="0"/>
              <a:t>- s </a:t>
            </a:r>
            <a:r>
              <a:rPr lang="cs-CZ" sz="1800" dirty="0"/>
              <a:t>rozšířenou přestupní plochou či bez </a:t>
            </a:r>
            <a:r>
              <a:rPr lang="cs-CZ" sz="1800" dirty="0" smtClean="0"/>
              <a:t>ní</a:t>
            </a:r>
          </a:p>
          <a:p>
            <a:pPr marL="457200" lvl="1" indent="0">
              <a:buNone/>
            </a:pPr>
            <a:endParaRPr lang="cs-CZ" sz="2000" dirty="0"/>
          </a:p>
          <a:p>
            <a:r>
              <a:rPr lang="cs-CZ" sz="2000" dirty="0"/>
              <a:t>Tělesa jsou již z výroby z boku zakryta bočnicí a shora výdechovou mřížkou, což zlepšuje jejich vzhled. </a:t>
            </a:r>
            <a:endParaRPr lang="cs-CZ" sz="2000" dirty="0" smtClean="0"/>
          </a:p>
          <a:p>
            <a:r>
              <a:rPr lang="cs-CZ" sz="2000" dirty="0" smtClean="0"/>
              <a:t>Mají </a:t>
            </a:r>
            <a:r>
              <a:rPr lang="cs-CZ" sz="2000" dirty="0"/>
              <a:t>přestupní plochu rozloženou převážně do délky. </a:t>
            </a:r>
            <a:endParaRPr lang="cs-CZ" sz="2000" dirty="0" smtClean="0"/>
          </a:p>
          <a:p>
            <a:r>
              <a:rPr lang="cs-CZ" sz="2000" dirty="0" smtClean="0"/>
              <a:t>Mají </a:t>
            </a:r>
            <a:r>
              <a:rPr lang="cs-CZ" sz="2000" dirty="0"/>
              <a:t>malý vodní obsah, což umožňuje rychlou reakci na regulační zásah a rovněž tak mají i nižší hmotnost než tělesa článková. </a:t>
            </a:r>
            <a:endParaRPr lang="cs-CZ" sz="2000" dirty="0" smtClean="0"/>
          </a:p>
          <a:p>
            <a:r>
              <a:rPr lang="cs-CZ" sz="2000" dirty="0" smtClean="0"/>
              <a:t>Kanálky </a:t>
            </a:r>
            <a:r>
              <a:rPr lang="cs-CZ" sz="2000" dirty="0"/>
              <a:t>jsou tvořeny vlysy ve tvaru kosodélníků či kruhových úsečí. </a:t>
            </a:r>
          </a:p>
          <a:p>
            <a:r>
              <a:rPr lang="cs-CZ" sz="2000" dirty="0" smtClean="0"/>
              <a:t>Další </a:t>
            </a:r>
            <a:r>
              <a:rPr lang="cs-CZ" sz="2000" dirty="0"/>
              <a:t>variantou, umožňující dokonalé splynutí tělesa s interiérem, je obložení čelní plochy přírodním (např. mramorovým) nebo umělým kamenivem či keramickým materiálem. </a:t>
            </a:r>
            <a:endParaRPr lang="cs-CZ" sz="2000" dirty="0" smtClean="0"/>
          </a:p>
          <a:p>
            <a:r>
              <a:rPr lang="cs-CZ" sz="2000" dirty="0" smtClean="0"/>
              <a:t>Materiál </a:t>
            </a:r>
            <a:r>
              <a:rPr lang="cs-CZ" sz="2000" dirty="0"/>
              <a:t>pro obklad je většinou v kompaktním provedení a je upevňován různými technikami včetně lepení.</a:t>
            </a:r>
          </a:p>
          <a:p>
            <a:pPr marL="457200" lvl="1" indent="0">
              <a:buNone/>
            </a:pPr>
            <a:endParaRPr lang="cs-CZ" sz="1200" dirty="0"/>
          </a:p>
          <a:p>
            <a:pPr lvl="1">
              <a:buFontTx/>
              <a:buChar char="-"/>
            </a:pPr>
            <a:endParaRPr lang="cs-CZ" sz="1200" dirty="0"/>
          </a:p>
          <a:p>
            <a:endParaRPr lang="cs-CZ" sz="2000" dirty="0"/>
          </a:p>
        </p:txBody>
      </p:sp>
      <p:cxnSp>
        <p:nvCxnSpPr>
          <p:cNvPr id="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4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53295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33124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3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2402886" y="200721"/>
            <a:ext cx="6443748" cy="673205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7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-4196" y="979915"/>
            <a:ext cx="9144000" cy="5016848"/>
          </a:xfrm>
        </p:spPr>
        <p:txBody>
          <a:bodyPr>
            <a:normAutofit/>
          </a:bodyPr>
          <a:lstStyle/>
          <a:p>
            <a:r>
              <a:rPr lang="cs-CZ" sz="2000" dirty="0"/>
              <a:t>Základním cílem dosavadního vývoje deskových těles bylo zvýšení jejich tepelného modulu tak, aby se vyrovnal tělesům článkovým. </a:t>
            </a:r>
            <a:endParaRPr lang="cs-CZ" sz="2000" dirty="0" smtClean="0"/>
          </a:p>
          <a:p>
            <a:r>
              <a:rPr lang="cs-CZ" sz="2000" dirty="0" smtClean="0"/>
              <a:t>Původní </a:t>
            </a:r>
            <a:r>
              <a:rPr lang="cs-CZ" sz="2000" dirty="0"/>
              <a:t>desková tělesa bez rozšíření přestupní plochy však nemohla tento požadavek splnit a tak se vývoj deskových těles ubíral cestou rozšíření přestupní plochy. </a:t>
            </a:r>
            <a:endParaRPr lang="cs-CZ" sz="2000" dirty="0" smtClean="0"/>
          </a:p>
          <a:p>
            <a:r>
              <a:rPr lang="cs-CZ" sz="2000" dirty="0" smtClean="0"/>
              <a:t>Ustálené </a:t>
            </a:r>
            <a:r>
              <a:rPr lang="cs-CZ" sz="2000" dirty="0"/>
              <a:t>číselné označení typů deskových ocelových těles, které zároveň, určuje počet konvekčních  plechů  tj. počet rozšířených přestupních ploch  </a:t>
            </a:r>
            <a:r>
              <a:rPr lang="cs-CZ" sz="2000" dirty="0" smtClean="0"/>
              <a:t>ukazuje následující obrázek:</a:t>
            </a:r>
            <a:endParaRPr lang="cs-CZ" sz="2000" dirty="0"/>
          </a:p>
        </p:txBody>
      </p:sp>
      <p:graphicFrame>
        <p:nvGraphicFramePr>
          <p:cNvPr id="23" name="Table 2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47412913"/>
              </p:ext>
            </p:extLst>
          </p:nvPr>
        </p:nvGraphicFramePr>
        <p:xfrm>
          <a:off x="196315" y="3591869"/>
          <a:ext cx="4286250" cy="14142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14375"/>
                <a:gridCol w="714375"/>
                <a:gridCol w="714375"/>
                <a:gridCol w="714375"/>
                <a:gridCol w="714375"/>
                <a:gridCol w="714375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Typ</a:t>
                      </a:r>
                      <a:endParaRPr lang="cs-CZ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Počet desek</a:t>
                      </a:r>
                      <a:endParaRPr lang="cs-CZ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Počet konvekčních plechů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Typ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Počet desek</a:t>
                      </a:r>
                      <a:endParaRPr lang="cs-CZ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Počet konvekčních plechů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10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21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2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11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22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2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2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20</a:t>
                      </a:r>
                      <a:endParaRPr lang="cs-CZ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2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0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33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3</a:t>
                      </a:r>
                      <a:endParaRPr lang="cs-CZ" sz="1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3</a:t>
                      </a:r>
                      <a:endParaRPr lang="cs-CZ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4288" marR="14288" marT="19050" marB="19050"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382057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3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2402886" y="200721"/>
            <a:ext cx="6443748" cy="673205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7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2" name="obrázek 6" descr="http://www.tzb-info.cz/docu/clanky/0030/003064o6.gi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47972" y="1105856"/>
            <a:ext cx="2785362" cy="4775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1823195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260195" y="1152293"/>
            <a:ext cx="8883805" cy="484447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Dnes </a:t>
            </a:r>
            <a:r>
              <a:rPr lang="cs-CZ" sz="2000" dirty="0"/>
              <a:t>se můžeme setkat i s deskovými tělesy s přívodem čerstvého vzduchu z venkovního prostředí. </a:t>
            </a:r>
            <a:endParaRPr lang="cs-CZ" sz="2000" dirty="0" smtClean="0"/>
          </a:p>
          <a:p>
            <a:r>
              <a:rPr lang="cs-CZ" sz="2000" dirty="0" smtClean="0"/>
              <a:t>Toto </a:t>
            </a:r>
            <a:r>
              <a:rPr lang="cs-CZ" sz="2000" dirty="0"/>
              <a:t>řešení umožňuje použít otopné těleso v režimu "teplovodního vytápění" a zajistit přívod čerstvého větracího vzduchu. </a:t>
            </a:r>
            <a:endParaRPr lang="cs-CZ" sz="2000" dirty="0" smtClean="0"/>
          </a:p>
          <a:p>
            <a:r>
              <a:rPr lang="cs-CZ" sz="2000" dirty="0" smtClean="0"/>
              <a:t>Toto </a:t>
            </a:r>
            <a:r>
              <a:rPr lang="cs-CZ" sz="2000" dirty="0"/>
              <a:t>provedení je spíše jakousi anomálií, příslušející do oblasti úpravy vzduchu z parapetních jednotek, neboť vyžaduje těsná okna a dveře nezajišťující příslušnou výměnu vzduchu, speciální připojovací armaturu umožňující spodní napojení a odklopení tělesa od stěny při výměně filtru. </a:t>
            </a:r>
            <a:endParaRPr lang="cs-CZ" sz="2000" dirty="0" smtClean="0"/>
          </a:p>
          <a:p>
            <a:r>
              <a:rPr lang="cs-CZ" sz="2000" dirty="0" smtClean="0"/>
              <a:t>Rovněž </a:t>
            </a:r>
            <a:r>
              <a:rPr lang="cs-CZ" sz="2000" dirty="0"/>
              <a:t>pak připojovací trubku mezi boxem a venkovním prostředím, tudíž i průchodku zdí pod oknem a na konci štěrbinovou vyústku.</a:t>
            </a:r>
          </a:p>
          <a:p>
            <a:r>
              <a:rPr lang="cs-CZ" sz="2000" dirty="0"/>
              <a:t>Pokud je v provozu nucený odvod vzduchu z místnosti, nasává se venkovní vzduch do boxu, prochází filtrem a proudí dolů po vnější straně konvekčního plechu. </a:t>
            </a:r>
            <a:endParaRPr lang="cs-CZ" sz="2000" dirty="0" smtClean="0"/>
          </a:p>
          <a:p>
            <a:r>
              <a:rPr lang="cs-CZ" sz="2000" dirty="0" smtClean="0"/>
              <a:t>Ohřívá </a:t>
            </a:r>
            <a:r>
              <a:rPr lang="cs-CZ" sz="2000" dirty="0"/>
              <a:t>se a stoupá po teplosměnné ploše desky tělesa vzhůru. </a:t>
            </a:r>
            <a:endParaRPr lang="cs-CZ" sz="2000" dirty="0" smtClean="0"/>
          </a:p>
          <a:p>
            <a:r>
              <a:rPr lang="cs-CZ" sz="2000" dirty="0" smtClean="0"/>
              <a:t>Do </a:t>
            </a:r>
            <a:r>
              <a:rPr lang="cs-CZ" sz="2000" dirty="0"/>
              <a:t>místnosti proudí přes regulovatelný výdech tělesa do místnosti.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s-CZ" sz="2000" dirty="0"/>
          </a:p>
          <a:p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4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570129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90901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5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2402885" y="145207"/>
            <a:ext cx="6584997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9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12234" y="1174595"/>
            <a:ext cx="8827570" cy="48221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dirty="0"/>
              <a:t>Trubková otopná tělesa a jejich typy</a:t>
            </a:r>
            <a:endParaRPr lang="cs-CZ" sz="2000" dirty="0"/>
          </a:p>
          <a:p>
            <a:r>
              <a:rPr lang="cs-CZ" sz="2000" dirty="0"/>
              <a:t>Podstatou řešení trubkových těles jsou rozvodné a sběrné komory, navzájem spojené řadou trubek menších průřezů. </a:t>
            </a:r>
            <a:endParaRPr lang="cs-CZ" sz="2000" dirty="0" smtClean="0"/>
          </a:p>
          <a:p>
            <a:r>
              <a:rPr lang="cs-CZ" sz="2000" dirty="0" smtClean="0"/>
              <a:t>Trubky </a:t>
            </a:r>
            <a:r>
              <a:rPr lang="cs-CZ" sz="2000" dirty="0"/>
              <a:t>jsou kruhového, čtvercového, obdélníkového či obecně kombinovaného průřezu. </a:t>
            </a:r>
            <a:endParaRPr lang="cs-CZ" sz="2000" dirty="0" smtClean="0"/>
          </a:p>
          <a:p>
            <a:r>
              <a:rPr lang="cs-CZ" sz="2000" dirty="0" smtClean="0"/>
              <a:t>Trubky </a:t>
            </a:r>
            <a:r>
              <a:rPr lang="cs-CZ" sz="2000" dirty="0"/>
              <a:t>bývají uspořádány různým způsobem. Nejčastěji se vyskytují ve tvaru: </a:t>
            </a:r>
          </a:p>
          <a:p>
            <a:pPr lvl="1"/>
            <a:r>
              <a:rPr lang="cs-CZ" sz="1800" dirty="0"/>
              <a:t>meandru</a:t>
            </a:r>
          </a:p>
          <a:p>
            <a:pPr lvl="1"/>
            <a:r>
              <a:rPr lang="cs-CZ" sz="1800" dirty="0"/>
              <a:t>registru s vodorovnými trubkami</a:t>
            </a:r>
          </a:p>
          <a:p>
            <a:pPr lvl="1"/>
            <a:r>
              <a:rPr lang="cs-CZ" sz="1800" dirty="0"/>
              <a:t>registru se svislými </a:t>
            </a:r>
            <a:r>
              <a:rPr lang="cs-CZ" sz="1800" dirty="0" smtClean="0"/>
              <a:t>trubkami.</a:t>
            </a:r>
          </a:p>
          <a:p>
            <a:pPr lvl="1"/>
            <a:endParaRPr lang="cs-CZ" sz="1800" dirty="0"/>
          </a:p>
          <a:p>
            <a:pPr marL="285750" lvl="1" indent="-285750"/>
            <a:r>
              <a:rPr lang="cs-CZ" sz="1800" dirty="0" smtClean="0"/>
              <a:t>Registr </a:t>
            </a:r>
            <a:r>
              <a:rPr lang="cs-CZ" sz="1800" dirty="0"/>
              <a:t>se svislými trubkami se uspořádáním svého vnitřního prostoru podobá tělesům článkovým a deskovým. </a:t>
            </a:r>
            <a:endParaRPr lang="cs-CZ" sz="1800" dirty="0" smtClean="0"/>
          </a:p>
          <a:p>
            <a:pPr marL="285750" lvl="1" indent="-285750"/>
            <a:r>
              <a:rPr lang="cs-CZ" sz="1800" dirty="0" smtClean="0"/>
              <a:t>Přestupní </a:t>
            </a:r>
            <a:r>
              <a:rPr lang="cs-CZ" sz="1800" dirty="0"/>
              <a:t>plocha registru s vodorovnými trubkami může být optimálně využita teprve tehdy, je-li průtok teplonosné látky vhodným způsobem usměrněn buďto optimálním napojením tělesa nebo vnitřními přepážkami. </a:t>
            </a:r>
            <a:endParaRPr lang="cs-CZ" sz="1800" dirty="0" smtClean="0"/>
          </a:p>
          <a:p>
            <a:pPr marL="285750" lvl="1" indent="-285750"/>
            <a:r>
              <a:rPr lang="cs-CZ" sz="1800" dirty="0" smtClean="0"/>
              <a:t>Trubky</a:t>
            </a:r>
            <a:r>
              <a:rPr lang="cs-CZ" sz="1800" dirty="0"/>
              <a:t>, nejčastěji ocelové či měděné mohou být hladké, profilované do nejrůznějších tvarů či na vnější straně opatřeny rozšířenou přestupní plochou.</a:t>
            </a:r>
          </a:p>
          <a:p>
            <a:pPr lvl="1"/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7168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2402886" y="145207"/>
            <a:ext cx="6451182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297366" y="1048215"/>
            <a:ext cx="876485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/>
              <a:t>Za trubková tělesa dnes většinou nepovažujeme tělesa sestavená z tažených hliníkových nebo ocelových profilů složitějších tvarů. </a:t>
            </a:r>
            <a:endParaRPr lang="cs-CZ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Tělesa </a:t>
            </a:r>
            <a:r>
              <a:rPr lang="cs-CZ" dirty="0"/>
              <a:t>ze slitin hliníku jsou tvořena taženým profilem, ke kterému se část horní rozvodné a dolní sběrné komory připevňuje nalisováním či zděří a těsněním nebo svařováním. </a:t>
            </a:r>
            <a:endParaRPr lang="cs-CZ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Takto </a:t>
            </a:r>
            <a:r>
              <a:rPr lang="cs-CZ" dirty="0"/>
              <a:t>vytvořené články se spojují obvyklým způsobem přes vsuvku či přes zděře a těsnění. </a:t>
            </a:r>
            <a:endParaRPr lang="cs-CZ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Je </a:t>
            </a:r>
            <a:r>
              <a:rPr lang="cs-CZ" dirty="0"/>
              <a:t>tedy zřejmé, že tato skupina hliníkových těles je na pomezí těles článkových a trubkových</a:t>
            </a:r>
            <a:r>
              <a:rPr lang="cs-CZ" dirty="0" smtClean="0"/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/>
              <a:t>V posledních letech si vydobyla jakousi vlastní samostatnou pozici trubková koupelnová otopná tělesa. </a:t>
            </a:r>
            <a:endParaRPr lang="cs-CZ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Jsou </a:t>
            </a:r>
            <a:r>
              <a:rPr lang="cs-CZ" dirty="0"/>
              <a:t>určena k vytápění a současnému sušení textilií převážně v koupelnách, ale i šatnách, umývárnách apod. </a:t>
            </a:r>
            <a:endParaRPr lang="cs-CZ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Ve </a:t>
            </a:r>
            <a:r>
              <a:rPr lang="cs-CZ" dirty="0"/>
              <a:t>většině případů je jejich řešení prakticky shodné s registry s vodorovnými trubkami. </a:t>
            </a:r>
            <a:endParaRPr lang="cs-CZ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Mnoho </a:t>
            </a:r>
            <a:r>
              <a:rPr lang="cs-CZ" dirty="0"/>
              <a:t>typů se však liší různým prohnutím trubek ve vodorovné, ale i svislé rovině. </a:t>
            </a:r>
            <a:endParaRPr lang="cs-CZ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dirty="0" smtClean="0"/>
              <a:t>Z </a:t>
            </a:r>
            <a:r>
              <a:rPr lang="cs-CZ" dirty="0"/>
              <a:t>důvodů estetických a praktických jsou tato tělesa doplňována zrcadly a různými držáky na </a:t>
            </a:r>
            <a:r>
              <a:rPr lang="cs-CZ" sz="1600" dirty="0"/>
              <a:t>užitné předměty. </a:t>
            </a:r>
          </a:p>
        </p:txBody>
      </p:sp>
    </p:spTree>
    <p:extLst>
      <p:ext uri="{BB962C8B-B14F-4D97-AF65-F5344CB8AC3E}">
        <p14:creationId xmlns="" xmlns:p14="http://schemas.microsoft.com/office/powerpoint/2010/main" val="173172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7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402886" y="145207"/>
            <a:ext cx="6555260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964265"/>
            <a:ext cx="9144000" cy="5032497"/>
          </a:xfrm>
        </p:spPr>
        <p:txBody>
          <a:bodyPr>
            <a:normAutofit/>
          </a:bodyPr>
          <a:lstStyle/>
          <a:p>
            <a:r>
              <a:rPr lang="cs-CZ" sz="2000" dirty="0"/>
              <a:t>U trubkových koupelnových těles má jedna boční svislá komora plnit úlohu rozdělovače, druhá sběrače.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838893" y="3271275"/>
            <a:ext cx="3535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Koupelnové trubkové otopné těleso</a:t>
            </a:r>
          </a:p>
        </p:txBody>
      </p:sp>
      <p:pic>
        <p:nvPicPr>
          <p:cNvPr id="15" name="obrázek 7" descr="http://www.tzb-info.cz/docu/clanky/0030/003064o7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5873" y="1708749"/>
            <a:ext cx="2152669" cy="3853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795087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60" y="979915"/>
            <a:ext cx="9129244" cy="5016848"/>
          </a:xfrm>
        </p:spPr>
        <p:txBody>
          <a:bodyPr>
            <a:noAutofit/>
          </a:bodyPr>
          <a:lstStyle/>
          <a:p>
            <a:r>
              <a:rPr lang="cs-CZ" sz="1600" dirty="0"/>
              <a:t>Vývodky pro připojení potrubí však bývají umístěny obvykle ve všech čtyřech rozích tělesa. </a:t>
            </a:r>
            <a:endParaRPr lang="cs-CZ" sz="1600" dirty="0" smtClean="0"/>
          </a:p>
          <a:p>
            <a:r>
              <a:rPr lang="cs-CZ" sz="1600" dirty="0" smtClean="0"/>
              <a:t>Umožňují </a:t>
            </a:r>
            <a:r>
              <a:rPr lang="cs-CZ" sz="1600" dirty="0"/>
              <a:t>tak více způsobů připojení, která může projektant využít. </a:t>
            </a:r>
            <a:endParaRPr lang="cs-CZ" sz="1600" dirty="0" smtClean="0"/>
          </a:p>
          <a:p>
            <a:r>
              <a:rPr lang="cs-CZ" sz="1600" dirty="0" smtClean="0"/>
              <a:t>Nejběžnější </a:t>
            </a:r>
            <a:r>
              <a:rPr lang="cs-CZ" sz="1600" dirty="0"/>
              <a:t>způsob připojení je v místech A - C a B - C. </a:t>
            </a:r>
            <a:endParaRPr lang="cs-CZ" sz="1600" dirty="0" smtClean="0"/>
          </a:p>
          <a:p>
            <a:r>
              <a:rPr lang="cs-CZ" sz="1600" dirty="0" smtClean="0"/>
              <a:t>Méně </a:t>
            </a:r>
            <a:r>
              <a:rPr lang="cs-CZ" sz="1600" dirty="0"/>
              <a:t>obvyklé jsou ostatní, ale vyskytují se rovněž. </a:t>
            </a:r>
            <a:endParaRPr lang="cs-CZ" sz="1600" dirty="0" smtClean="0"/>
          </a:p>
          <a:p>
            <a:r>
              <a:rPr lang="cs-CZ" sz="1600" dirty="0" smtClean="0"/>
              <a:t>Zde </a:t>
            </a:r>
            <a:r>
              <a:rPr lang="cs-CZ" sz="1600" dirty="0"/>
              <a:t>však musíme dbát toho, že různá připojení vykazují též různé tepelné výkony téhož tělesa. </a:t>
            </a:r>
            <a:endParaRPr lang="cs-CZ" sz="1600" dirty="0" smtClean="0"/>
          </a:p>
          <a:p>
            <a:r>
              <a:rPr lang="cs-CZ" sz="1600" dirty="0" smtClean="0"/>
              <a:t>Výrobce </a:t>
            </a:r>
            <a:r>
              <a:rPr lang="cs-CZ" sz="1600" dirty="0"/>
              <a:t>bohužel vždy neuvádí správné opravné součinitele na způsob připojení tělesa a některé obecně uváděné součinitele nelze použít ani v případě, že tvar těles porovnatelných typů je navenek stejný. </a:t>
            </a:r>
            <a:endParaRPr lang="cs-CZ" sz="1600" dirty="0" smtClean="0"/>
          </a:p>
          <a:p>
            <a:r>
              <a:rPr lang="cs-CZ" sz="1600" dirty="0" smtClean="0"/>
              <a:t>Není </a:t>
            </a:r>
            <a:r>
              <a:rPr lang="cs-CZ" sz="1600" dirty="0"/>
              <a:t>zaručeno, že vnitřní hydraulické poměry se neliší. </a:t>
            </a:r>
            <a:endParaRPr lang="cs-CZ" sz="1600" dirty="0" smtClean="0"/>
          </a:p>
          <a:p>
            <a:r>
              <a:rPr lang="cs-CZ" sz="1600" dirty="0" smtClean="0"/>
              <a:t>Nelze </a:t>
            </a:r>
            <a:r>
              <a:rPr lang="cs-CZ" sz="1600" dirty="0"/>
              <a:t>proto uvést obecně platné hodnoty opravných součinitelů. </a:t>
            </a:r>
          </a:p>
          <a:p>
            <a:r>
              <a:rPr lang="cs-CZ" sz="1600" dirty="0" smtClean="0"/>
              <a:t>V </a:t>
            </a:r>
            <a:r>
              <a:rPr lang="cs-CZ" sz="1600" dirty="0"/>
              <a:t>dnešní době doznává velkého rozšíření použití trubkových koupelnových otopných těles, opatřených elektrickým topným tělesem. </a:t>
            </a:r>
            <a:endParaRPr lang="cs-CZ" sz="1600" dirty="0" smtClean="0"/>
          </a:p>
          <a:p>
            <a:r>
              <a:rPr lang="cs-CZ" sz="1600" dirty="0" smtClean="0"/>
              <a:t>Koupelnové </a:t>
            </a:r>
            <a:r>
              <a:rPr lang="cs-CZ" sz="1600" dirty="0"/>
              <a:t>trubkové otopné těleso je zajímavé svou malou stavební hloubkou zrovna tak jako i konstrukcí vhodně doplňující prostor koupelny jak po stránce estetické, tak i po stránce praktického využití. </a:t>
            </a:r>
            <a:endParaRPr lang="cs-CZ" sz="1600" dirty="0" smtClean="0"/>
          </a:p>
          <a:p>
            <a:r>
              <a:rPr lang="cs-CZ" sz="1600" dirty="0" smtClean="0"/>
              <a:t>V </a:t>
            </a:r>
            <a:r>
              <a:rPr lang="cs-CZ" sz="1600" dirty="0"/>
              <a:t>případě, že je otopné těleso opatřeno elektrickým topným tělesem, pak v letním období je otopná plocha nezávislá na provozu centrálního zdroje, avšak otopné těleso musí být stále spojeno s otopnou soustavou.</a:t>
            </a:r>
          </a:p>
          <a:p>
            <a:endParaRPr lang="cs-CZ" sz="16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02886" y="145207"/>
            <a:ext cx="6518090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6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28025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60" y="979915"/>
            <a:ext cx="9129244" cy="5016848"/>
          </a:xfrm>
        </p:spPr>
        <p:txBody>
          <a:bodyPr>
            <a:normAutofit/>
          </a:bodyPr>
          <a:lstStyle/>
          <a:p>
            <a:r>
              <a:rPr lang="cs-CZ" sz="2000" dirty="0"/>
              <a:t>V příslušenství se elektrické topné těleso dodává s výkonem např. 300, 600 nebo 900 W (220 V). </a:t>
            </a:r>
            <a:endParaRPr lang="cs-CZ" sz="2000" dirty="0" smtClean="0"/>
          </a:p>
          <a:p>
            <a:r>
              <a:rPr lang="cs-CZ" sz="2000" dirty="0" smtClean="0"/>
              <a:t>"</a:t>
            </a:r>
            <a:r>
              <a:rPr lang="cs-CZ" sz="2000" dirty="0"/>
              <a:t>Normální" provedení sestává z topné tyče s připojovacím kabelem. </a:t>
            </a:r>
            <a:endParaRPr lang="cs-CZ" sz="2000" dirty="0" smtClean="0"/>
          </a:p>
          <a:p>
            <a:r>
              <a:rPr lang="cs-CZ" sz="2000" dirty="0" smtClean="0"/>
              <a:t>Koupelnové </a:t>
            </a:r>
            <a:r>
              <a:rPr lang="cs-CZ" sz="2000" dirty="0"/>
              <a:t>otopné těleso může být ohřáto prostřednictvím topné tyče na provozní teplotu až 70 °C. </a:t>
            </a:r>
            <a:endParaRPr lang="cs-CZ" sz="2000" dirty="0" smtClean="0"/>
          </a:p>
          <a:p>
            <a:r>
              <a:rPr lang="cs-CZ" sz="2000" dirty="0" smtClean="0"/>
              <a:t>Kontrola </a:t>
            </a:r>
            <a:r>
              <a:rPr lang="cs-CZ" sz="2000" dirty="0"/>
              <a:t>této teploty je zajištěna prostřednictvím vestavěného termostatu. </a:t>
            </a:r>
            <a:endParaRPr lang="cs-CZ" sz="2000" dirty="0" smtClean="0"/>
          </a:p>
          <a:p>
            <a:r>
              <a:rPr lang="cs-CZ" sz="2000" dirty="0" smtClean="0"/>
              <a:t>Elektrické </a:t>
            </a:r>
            <a:r>
              <a:rPr lang="cs-CZ" sz="2000" dirty="0"/>
              <a:t>topné těleso se nemusí namontovat hned při umisťování otopné plochy, ale může být zabudováno dodatečně (nutno dbát na výšku osazení otopného tělesa od podlahy).</a:t>
            </a:r>
          </a:p>
          <a:p>
            <a:r>
              <a:rPr lang="cs-CZ" sz="2000" dirty="0"/>
              <a:t>Potřebný výkon elektrického topného tělesa se volí podle výkonu koupelnového otopného trubkového tělesa v dané řadě výkonů o jeden stupeň nižší.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02886" y="145207"/>
            <a:ext cx="6540392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6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54072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60" y="979915"/>
            <a:ext cx="9129244" cy="50168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dirty="0"/>
              <a:t>Konvektory a jejich typy</a:t>
            </a:r>
            <a:endParaRPr lang="cs-CZ" sz="2000" dirty="0"/>
          </a:p>
          <a:p>
            <a:r>
              <a:rPr lang="cs-CZ" sz="2000" dirty="0"/>
              <a:t>Konvektor je otopné těleso, které sdílí teplo do vytápěného prostoru převážně konvekcí. </a:t>
            </a:r>
            <a:endParaRPr lang="cs-CZ" sz="2000" dirty="0" smtClean="0"/>
          </a:p>
          <a:p>
            <a:r>
              <a:rPr lang="cs-CZ" sz="2000" dirty="0" smtClean="0"/>
              <a:t>Skládá </a:t>
            </a:r>
            <a:r>
              <a:rPr lang="cs-CZ" sz="2000" dirty="0"/>
              <a:t>se obvykle z výměníku tepla a skříně, opatřené v horní části výdechovou mřížkou. </a:t>
            </a:r>
            <a:endParaRPr lang="cs-CZ" sz="2000" dirty="0" smtClean="0"/>
          </a:p>
          <a:p>
            <a:r>
              <a:rPr lang="cs-CZ" sz="2000" dirty="0" smtClean="0"/>
              <a:t>Konvektory </a:t>
            </a:r>
            <a:r>
              <a:rPr lang="cs-CZ" sz="2000" dirty="0"/>
              <a:t>jsou pojmenovány podle toho, kde je umístěn otopný článek (výměník tepla). </a:t>
            </a:r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Konvektory tak lze rozdělit </a:t>
            </a:r>
            <a:r>
              <a:rPr lang="cs-CZ" sz="2000" b="1" dirty="0" smtClean="0"/>
              <a:t>na</a:t>
            </a:r>
            <a:endParaRPr lang="cs-CZ" sz="2000" b="1" dirty="0"/>
          </a:p>
          <a:p>
            <a:pPr lvl="0"/>
            <a:r>
              <a:rPr lang="cs-CZ" sz="2000" b="1" dirty="0" smtClean="0"/>
              <a:t>Skříňové</a:t>
            </a:r>
            <a:endParaRPr lang="cs-CZ" sz="2000" dirty="0" smtClean="0"/>
          </a:p>
          <a:p>
            <a:pPr lvl="1"/>
            <a:r>
              <a:rPr lang="cs-CZ" sz="1800" dirty="0" smtClean="0"/>
              <a:t>Ty </a:t>
            </a:r>
            <a:r>
              <a:rPr lang="cs-CZ" sz="1800" dirty="0"/>
              <a:t>jsou dodávány jako celek, část jejich skříně může tvořit stěna stavební konstrukce nebo zařízení interiéru.</a:t>
            </a:r>
          </a:p>
          <a:p>
            <a:pPr lvl="0"/>
            <a:r>
              <a:rPr lang="cs-CZ" sz="2000" b="1" dirty="0" smtClean="0"/>
              <a:t>Soklové</a:t>
            </a:r>
            <a:endParaRPr lang="cs-CZ" sz="2000" dirty="0" smtClean="0"/>
          </a:p>
          <a:p>
            <a:pPr lvl="1"/>
            <a:r>
              <a:rPr lang="cs-CZ" sz="1800" dirty="0" smtClean="0"/>
              <a:t>Které </a:t>
            </a:r>
            <a:r>
              <a:rPr lang="cs-CZ" sz="1800" dirty="0"/>
              <a:t>jsou situovány ve vytápěném prostoru u podlahy s nízkou skříní. </a:t>
            </a:r>
            <a:endParaRPr lang="cs-CZ" sz="1800" dirty="0" smtClean="0"/>
          </a:p>
          <a:p>
            <a:pPr lvl="1"/>
            <a:r>
              <a:rPr lang="cs-CZ" sz="1800" dirty="0" smtClean="0"/>
              <a:t>Jelikož </a:t>
            </a:r>
            <a:r>
              <a:rPr lang="cs-CZ" sz="1800" dirty="0"/>
              <a:t>jsou umísťovány pod nízký parapet průběžně v jeho plné délce, jsou často nazývány jako pod parapetní.</a:t>
            </a:r>
          </a:p>
          <a:p>
            <a:endParaRPr lang="cs-CZ" sz="2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02885" y="145207"/>
            <a:ext cx="6510655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6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9829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4537" y="1092820"/>
            <a:ext cx="8497230" cy="4903942"/>
          </a:xfrm>
        </p:spPr>
        <p:txBody>
          <a:bodyPr>
            <a:normAutofit/>
          </a:bodyPr>
          <a:lstStyle/>
          <a:p>
            <a:pPr lvl="0"/>
            <a:r>
              <a:rPr lang="cs-CZ" sz="2000" b="1" dirty="0" smtClean="0"/>
              <a:t>Zapuštěné</a:t>
            </a:r>
          </a:p>
          <a:p>
            <a:pPr lvl="1"/>
            <a:r>
              <a:rPr lang="cs-CZ" sz="1800" dirty="0" smtClean="0"/>
              <a:t>Mají skříně v podobě součásti stavby. </a:t>
            </a:r>
          </a:p>
          <a:p>
            <a:pPr lvl="1"/>
            <a:r>
              <a:rPr lang="cs-CZ" sz="1800" dirty="0" smtClean="0"/>
              <a:t>Je to většinou podlaha, kdy je žebrovka uložena v kanálu v podlaze pod oknem a zakrytá nášlapnou krycí rohoží. </a:t>
            </a:r>
          </a:p>
          <a:p>
            <a:pPr lvl="1"/>
            <a:r>
              <a:rPr lang="cs-CZ" sz="1800" dirty="0" smtClean="0"/>
              <a:t>V tomto případě se jedná o podlahový konvektor. </a:t>
            </a:r>
          </a:p>
          <a:p>
            <a:pPr lvl="1"/>
            <a:r>
              <a:rPr lang="cs-CZ" sz="1800" dirty="0" smtClean="0"/>
              <a:t>Stejně tak rozeznáváme i konvektor stropní. </a:t>
            </a:r>
          </a:p>
          <a:p>
            <a:pPr lvl="1"/>
            <a:r>
              <a:rPr lang="cs-CZ" sz="1800" dirty="0" smtClean="0"/>
              <a:t>Tyto konvektory jsou často, vzhledem ke zvětšení jejich malého tepelného výkonu, opatřeny nuceným vybíjením tepla pomocí ventilátoru.</a:t>
            </a:r>
          </a:p>
          <a:p>
            <a:endParaRPr lang="cs-CZ" sz="2000" dirty="0" smtClean="0"/>
          </a:p>
          <a:p>
            <a:r>
              <a:rPr lang="cs-CZ" sz="2000" dirty="0"/>
              <a:t>Jak je z popisu a rozdělení jednotlivých typů patrné, mohou být konvektory podle svého řešení osazovány buď těsně na obvodovou stěnu, nebo v její blízkosti na stojánky. </a:t>
            </a:r>
            <a:endParaRPr lang="cs-CZ" sz="2000" dirty="0" smtClean="0"/>
          </a:p>
          <a:p>
            <a:r>
              <a:rPr lang="cs-CZ" sz="2000" dirty="0" smtClean="0"/>
              <a:t>Některé </a:t>
            </a:r>
            <a:r>
              <a:rPr lang="cs-CZ" sz="2000" dirty="0"/>
              <a:t>typy se umísťují i přímo do stavební konstrukce, např. do zdi a do podlahy.</a:t>
            </a:r>
          </a:p>
          <a:p>
            <a:endParaRPr lang="cs-CZ" sz="2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02885" y="145207"/>
            <a:ext cx="6406577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6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101810" y="5436224"/>
            <a:ext cx="33403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Podlahový konvektor s nuceným vybíjením tepla</a:t>
            </a:r>
          </a:p>
        </p:txBody>
      </p:sp>
    </p:spTree>
    <p:extLst>
      <p:ext uri="{BB962C8B-B14F-4D97-AF65-F5344CB8AC3E}">
        <p14:creationId xmlns="" xmlns:p14="http://schemas.microsoft.com/office/powerpoint/2010/main" val="4269809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402885" y="145207"/>
            <a:ext cx="6406577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6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pic>
        <p:nvPicPr>
          <p:cNvPr id="9" name="obrázek 8" descr="http://www.tzb-info.cz/docu/clanky/0030/003064o8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1273" y="2025283"/>
            <a:ext cx="2191538" cy="2176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1261580" y="4789308"/>
            <a:ext cx="33403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Podlahový konvektor s nuceným vybíjením tepla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25664" y="2156271"/>
            <a:ext cx="2857500" cy="259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680488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949841"/>
            <a:ext cx="8835004" cy="5046922"/>
          </a:xfrm>
        </p:spPr>
        <p:txBody>
          <a:bodyPr>
            <a:normAutofit/>
          </a:bodyPr>
          <a:lstStyle/>
          <a:p>
            <a:r>
              <a:rPr lang="cs-CZ" sz="2000" dirty="0"/>
              <a:t>Úkolem výměníku je převést dodané teplo teplonosnou látkou do vytápěného prostoru přes okolo proudící vzduch. </a:t>
            </a:r>
            <a:endParaRPr lang="cs-CZ" sz="2000" dirty="0" smtClean="0"/>
          </a:p>
          <a:p>
            <a:r>
              <a:rPr lang="cs-CZ" sz="2000" dirty="0" smtClean="0"/>
              <a:t>Pohyb </a:t>
            </a:r>
            <a:r>
              <a:rPr lang="cs-CZ" sz="2000" dirty="0"/>
              <a:t>vzduchu probíhá buď díky přirozenému vztlaku či díky práci ventilátoru. </a:t>
            </a:r>
            <a:endParaRPr lang="cs-CZ" sz="2000" dirty="0" smtClean="0"/>
          </a:p>
          <a:p>
            <a:r>
              <a:rPr lang="cs-CZ" sz="2000" dirty="0" smtClean="0"/>
              <a:t>Konstrukční </a:t>
            </a:r>
            <a:r>
              <a:rPr lang="cs-CZ" sz="2000" dirty="0"/>
              <a:t>řešení výměníku tak bývá různé. </a:t>
            </a:r>
            <a:endParaRPr lang="cs-CZ" sz="2000" dirty="0" smtClean="0"/>
          </a:p>
          <a:p>
            <a:r>
              <a:rPr lang="cs-CZ" sz="2000" dirty="0" smtClean="0"/>
              <a:t>Většinou </a:t>
            </a:r>
            <a:r>
              <a:rPr lang="cs-CZ" sz="2000" dirty="0"/>
              <a:t>se vyskytují výměníky tepla trubkové, kde trubky jsou převážně kruhového průřezu. </a:t>
            </a:r>
            <a:endParaRPr lang="cs-CZ" sz="2000" dirty="0" smtClean="0"/>
          </a:p>
          <a:p>
            <a:r>
              <a:rPr lang="cs-CZ" sz="2000" dirty="0" smtClean="0"/>
              <a:t>Používají </a:t>
            </a:r>
            <a:r>
              <a:rPr lang="cs-CZ" sz="2000" dirty="0"/>
              <a:t>se však i trubky eliptické či zploštělé. </a:t>
            </a:r>
            <a:endParaRPr lang="cs-CZ" sz="2000" dirty="0" smtClean="0"/>
          </a:p>
          <a:p>
            <a:r>
              <a:rPr lang="cs-CZ" sz="2000" dirty="0" smtClean="0"/>
              <a:t>Materiál </a:t>
            </a:r>
            <a:r>
              <a:rPr lang="cs-CZ" sz="2000" dirty="0"/>
              <a:t>trubek je nejen ocel, ale i měď či slitiny hliníku. </a:t>
            </a:r>
            <a:endParaRPr lang="cs-CZ" sz="2000" dirty="0" smtClean="0"/>
          </a:p>
          <a:p>
            <a:r>
              <a:rPr lang="cs-CZ" sz="2000" dirty="0" smtClean="0"/>
              <a:t>Tloušťka </a:t>
            </a:r>
            <a:r>
              <a:rPr lang="cs-CZ" sz="2000" dirty="0"/>
              <a:t>stěny žebrované trubky nesmí být menší než 0, trubkami 8 mm.</a:t>
            </a:r>
          </a:p>
          <a:p>
            <a:pPr marL="0" indent="0">
              <a:buNone/>
            </a:pPr>
            <a:endParaRPr lang="cs-CZ" sz="2000" dirty="0"/>
          </a:p>
          <a:p>
            <a:r>
              <a:rPr lang="cs-CZ" sz="2000" dirty="0"/>
              <a:t>Trubkové výměníky mohou mít různé řešení průtoků teplonosné látky. </a:t>
            </a:r>
            <a:endParaRPr lang="cs-CZ" sz="2000" dirty="0" smtClean="0"/>
          </a:p>
          <a:p>
            <a:r>
              <a:rPr lang="cs-CZ" sz="2000" dirty="0" smtClean="0"/>
              <a:t>V </a:t>
            </a:r>
            <a:r>
              <a:rPr lang="cs-CZ" sz="2000" dirty="0"/>
              <a:t>minulosti u nás převládaly výměníky s ocelovými, na něž byla navlékána či navinována žebra z ocelového plechu či navlékány lamely z plechu hliníkového. </a:t>
            </a:r>
            <a:endParaRPr lang="cs-CZ" sz="2000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02885" y="145207"/>
            <a:ext cx="6406577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6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44206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930" y="1353015"/>
            <a:ext cx="8782965" cy="494854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Dnes se nejvíce používají měděné trubky s hliníkovými lamelami. </a:t>
            </a:r>
          </a:p>
          <a:p>
            <a:r>
              <a:rPr lang="cs-CZ" sz="2000" dirty="0" smtClean="0"/>
              <a:t>Od měděných trubek právem očekáváme delší životnost a jednodušší montáž a zpracování. </a:t>
            </a:r>
          </a:p>
          <a:p>
            <a:r>
              <a:rPr lang="cs-CZ" sz="2000" dirty="0" smtClean="0"/>
              <a:t>Tvar žeber může být obdélníkový, čtvercový, kosodélníkový či kruhový vinutý. </a:t>
            </a:r>
          </a:p>
          <a:p>
            <a:r>
              <a:rPr lang="cs-CZ" sz="2000" dirty="0" smtClean="0"/>
              <a:t>Počet trubek v žebru může být rovněž různý a jejich umístění centrické či excentrické. </a:t>
            </a:r>
          </a:p>
          <a:p>
            <a:r>
              <a:rPr lang="cs-CZ" sz="2000" dirty="0" smtClean="0"/>
              <a:t>Rovněž tak je různé sestavování žebrovek do otopných článků. </a:t>
            </a:r>
          </a:p>
          <a:p>
            <a:r>
              <a:rPr lang="cs-CZ" sz="2000" dirty="0" smtClean="0"/>
              <a:t>Jedním z rozhodujících vlivů je jakost spojení mezi povrchem trubek výměníku a návlekem lamel.</a:t>
            </a:r>
            <a:endParaRPr lang="cs-CZ" sz="2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02885" y="145207"/>
            <a:ext cx="6302499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6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55623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5062" y="949841"/>
            <a:ext cx="8864741" cy="5046922"/>
          </a:xfrm>
        </p:spPr>
        <p:txBody>
          <a:bodyPr>
            <a:normAutofit/>
          </a:bodyPr>
          <a:lstStyle/>
          <a:p>
            <a:r>
              <a:rPr lang="cs-CZ" sz="2000" dirty="0"/>
              <a:t>Skříň konvektoru plní dvě hlavní funkce: </a:t>
            </a:r>
            <a:endParaRPr lang="cs-CZ" sz="2000" dirty="0" smtClean="0"/>
          </a:p>
          <a:p>
            <a:pPr lvl="1"/>
            <a:r>
              <a:rPr lang="cs-CZ" sz="1800" b="1" dirty="0" smtClean="0"/>
              <a:t>provozně </a:t>
            </a:r>
            <a:r>
              <a:rPr lang="cs-CZ" sz="1800" b="1" dirty="0"/>
              <a:t>technickou </a:t>
            </a:r>
            <a:r>
              <a:rPr lang="cs-CZ" sz="1800" dirty="0"/>
              <a:t>a </a:t>
            </a:r>
            <a:r>
              <a:rPr lang="cs-CZ" sz="1800" b="1" dirty="0"/>
              <a:t>estetickou</a:t>
            </a:r>
            <a:r>
              <a:rPr lang="cs-CZ" sz="1800" dirty="0"/>
              <a:t>. </a:t>
            </a:r>
          </a:p>
          <a:p>
            <a:pPr marL="228600" lvl="1">
              <a:spcBef>
                <a:spcPts val="1000"/>
              </a:spcBef>
            </a:pPr>
            <a:r>
              <a:rPr lang="cs-CZ" sz="2000" dirty="0" smtClean="0"/>
              <a:t>Rozeznáváme tak </a:t>
            </a:r>
            <a:r>
              <a:rPr lang="cs-CZ" sz="2000" b="1" dirty="0" smtClean="0"/>
              <a:t>samostatné skříně</a:t>
            </a:r>
            <a:r>
              <a:rPr lang="cs-CZ" sz="2000" dirty="0" smtClean="0"/>
              <a:t>, které jsou nedílnou součástí konvektoru a jsou dodávány s namontovaným otopným článkem jako komplet. </a:t>
            </a:r>
          </a:p>
          <a:p>
            <a:pPr marL="228600" lvl="1">
              <a:spcBef>
                <a:spcPts val="1000"/>
              </a:spcBef>
            </a:pPr>
            <a:r>
              <a:rPr lang="cs-CZ" sz="2000" dirty="0" smtClean="0"/>
              <a:t>Dále pak jsou to </a:t>
            </a:r>
            <a:r>
              <a:rPr lang="cs-CZ" sz="2000" b="1" dirty="0" smtClean="0"/>
              <a:t>dělené skříně</a:t>
            </a:r>
            <a:r>
              <a:rPr lang="cs-CZ" sz="2000" dirty="0" smtClean="0"/>
              <a:t>, které jsou situovány např. jako doplněk k nice, kde přední stěnu skříně tvoří krycí deska většinou ze dřeva či lavice apod. </a:t>
            </a:r>
          </a:p>
          <a:p>
            <a:pPr marL="228600" lvl="1">
              <a:spcBef>
                <a:spcPts val="1000"/>
              </a:spcBef>
            </a:pPr>
            <a:r>
              <a:rPr lang="cs-CZ" sz="2000" dirty="0" smtClean="0"/>
              <a:t>Poslední jsou </a:t>
            </a:r>
            <a:r>
              <a:rPr lang="cs-CZ" sz="2000" b="1" dirty="0" smtClean="0"/>
              <a:t>skříně jako součást stavby</a:t>
            </a:r>
            <a:r>
              <a:rPr lang="cs-CZ" sz="2000" dirty="0" smtClean="0"/>
              <a:t>. </a:t>
            </a:r>
          </a:p>
          <a:p>
            <a:pPr marL="228600" lvl="1">
              <a:spcBef>
                <a:spcPts val="1000"/>
              </a:spcBef>
            </a:pPr>
            <a:r>
              <a:rPr lang="cs-CZ" sz="2000" dirty="0" smtClean="0"/>
              <a:t>Skříň tedy tvoří stavební konstrukce a patří sem především podlahové a stropní konvektory.</a:t>
            </a:r>
          </a:p>
          <a:p>
            <a:pPr marL="228600" lvl="1">
              <a:spcBef>
                <a:spcPts val="1000"/>
              </a:spcBef>
            </a:pPr>
            <a:endParaRPr lang="cs-CZ" sz="2000" dirty="0" smtClean="0"/>
          </a:p>
          <a:p>
            <a:r>
              <a:rPr lang="cs-CZ" sz="2000" dirty="0" smtClean="0"/>
              <a:t>Skříň </a:t>
            </a:r>
            <a:r>
              <a:rPr lang="cs-CZ" sz="2000" dirty="0"/>
              <a:t>má mít hladký povrch a má být řešena tak, aby na vnitřní straně kladla co nejmenší odpor proudění vzduchu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 </a:t>
            </a:r>
            <a:r>
              <a:rPr lang="cs-CZ" sz="2000" dirty="0"/>
              <a:t>K otopnému článku má přiléhat pokud možno těsně, aby nedocházelo k obtékání výměníku namísto jeho protékání vzduchem.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02885" y="145207"/>
            <a:ext cx="6205855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6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02386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024" y="1129989"/>
            <a:ext cx="8916780" cy="4866773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/>
              <a:t>Skříň je vyráběna nejčastěji z hliníkového či ocelového plechu. </a:t>
            </a:r>
            <a:endParaRPr lang="cs-CZ" sz="2000" dirty="0" smtClean="0"/>
          </a:p>
          <a:p>
            <a:r>
              <a:rPr lang="cs-CZ" sz="2000" dirty="0" smtClean="0"/>
              <a:t>Hliníkový </a:t>
            </a:r>
            <a:r>
              <a:rPr lang="cs-CZ" sz="2000" dirty="0"/>
              <a:t>plech je vhodnější jak s ohledem na nižší hmotnost tak s ohledem na jeho větší tepelnou vodivost. </a:t>
            </a:r>
            <a:endParaRPr lang="cs-CZ" sz="2000" dirty="0" smtClean="0"/>
          </a:p>
          <a:p>
            <a:r>
              <a:rPr lang="cs-CZ" sz="2000" dirty="0" smtClean="0"/>
              <a:t>Konstrukční </a:t>
            </a:r>
            <a:r>
              <a:rPr lang="cs-CZ" sz="2000" dirty="0"/>
              <a:t>řešení má umožnit odnímání přední stěny či krytu horního výdechového otvoru, případně sejmutí celé skříně. </a:t>
            </a:r>
            <a:endParaRPr lang="cs-CZ" sz="2000" dirty="0" smtClean="0"/>
          </a:p>
          <a:p>
            <a:r>
              <a:rPr lang="cs-CZ" sz="2000" dirty="0" smtClean="0"/>
              <a:t>Je </a:t>
            </a:r>
            <a:r>
              <a:rPr lang="cs-CZ" sz="2000" dirty="0"/>
              <a:t>to značně důležité vzhledem k odstraňování prachu, který se usazuje na výměníku a vnitřních plochách skříně.</a:t>
            </a:r>
          </a:p>
          <a:p>
            <a:r>
              <a:rPr lang="cs-CZ" sz="2000" dirty="0"/>
              <a:t>Výdechový otvor může být proveden jako horní vodorovný, boční s usměrňováním proudu směrem dolů či nahoru, nebo horní šikmý. </a:t>
            </a:r>
            <a:endParaRPr lang="cs-CZ" sz="2000" dirty="0" smtClean="0"/>
          </a:p>
          <a:p>
            <a:r>
              <a:rPr lang="cs-CZ" sz="2000" dirty="0" smtClean="0"/>
              <a:t>Boční </a:t>
            </a:r>
            <a:r>
              <a:rPr lang="cs-CZ" sz="2000" dirty="0"/>
              <a:t>nebo šikmé umístění se využívá spíše výjimečně, např. při umístění konvektoru pod parapetní deskou nebo v nice ve zdi. </a:t>
            </a:r>
            <a:endParaRPr lang="cs-CZ" sz="2000" dirty="0" smtClean="0"/>
          </a:p>
          <a:p>
            <a:r>
              <a:rPr lang="cs-CZ" sz="2000" dirty="0" smtClean="0"/>
              <a:t>Při </a:t>
            </a:r>
            <a:r>
              <a:rPr lang="cs-CZ" sz="2000" dirty="0"/>
              <a:t>bočním umístění výdechové mřížky dochází také ke zmenšení účinné výšky </a:t>
            </a:r>
            <a:r>
              <a:rPr lang="cs-CZ" sz="2000" dirty="0" smtClean="0"/>
              <a:t>skříně.</a:t>
            </a:r>
          </a:p>
          <a:p>
            <a:r>
              <a:rPr lang="cs-CZ" sz="2000" dirty="0" smtClean="0"/>
              <a:t>Výdechová </a:t>
            </a:r>
            <a:r>
              <a:rPr lang="cs-CZ" sz="2000" dirty="0"/>
              <a:t>mřížka by měla být řešena tak, aby její odpor při proudění vzduchu byl co nejmenší. </a:t>
            </a:r>
            <a:endParaRPr lang="cs-CZ" sz="2000" dirty="0" smtClean="0"/>
          </a:p>
          <a:p>
            <a:r>
              <a:rPr lang="cs-CZ" sz="2000" dirty="0" smtClean="0"/>
              <a:t>Mřížka </a:t>
            </a:r>
            <a:r>
              <a:rPr lang="cs-CZ" sz="2000" dirty="0"/>
              <a:t>bývá obvykle vyskládána z pevných nebo otáčivých žaluzií, vedených v příčném nebo podélném směru. </a:t>
            </a:r>
            <a:endParaRPr lang="cs-CZ" sz="2000" dirty="0" smtClean="0"/>
          </a:p>
          <a:p>
            <a:r>
              <a:rPr lang="cs-CZ" sz="2000" dirty="0" smtClean="0"/>
              <a:t>Rovněž </a:t>
            </a:r>
            <a:r>
              <a:rPr lang="cs-CZ" sz="2000" dirty="0"/>
              <a:t>může být provedena z děrovaného plechu či individuálně navrhovaných mříží. </a:t>
            </a:r>
            <a:endParaRPr lang="cs-CZ" sz="2000" dirty="0" smtClean="0"/>
          </a:p>
          <a:p>
            <a:r>
              <a:rPr lang="cs-CZ" sz="2000" dirty="0" smtClean="0"/>
              <a:t>U </a:t>
            </a:r>
            <a:r>
              <a:rPr lang="cs-CZ" sz="2000" dirty="0"/>
              <a:t>podlahových konvektorů je to pak nosná krycí rohož. </a:t>
            </a:r>
          </a:p>
          <a:p>
            <a:endParaRPr lang="cs-CZ" sz="2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02886" y="145207"/>
            <a:ext cx="6339670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6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36487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434" y="1360449"/>
            <a:ext cx="9049369" cy="4636314"/>
          </a:xfrm>
        </p:spPr>
        <p:txBody>
          <a:bodyPr>
            <a:normAutofit/>
          </a:bodyPr>
          <a:lstStyle/>
          <a:p>
            <a:r>
              <a:rPr lang="cs-CZ" sz="2000" dirty="0"/>
              <a:t>Konvektory mají své provozní výhody i nevýhody. </a:t>
            </a:r>
            <a:endParaRPr lang="cs-CZ" sz="2000" dirty="0" smtClean="0"/>
          </a:p>
          <a:p>
            <a:r>
              <a:rPr lang="cs-CZ" sz="2000" dirty="0" smtClean="0"/>
              <a:t>Mezi </a:t>
            </a:r>
            <a:r>
              <a:rPr lang="cs-CZ" sz="2000" b="1" dirty="0"/>
              <a:t>výhody</a:t>
            </a:r>
            <a:r>
              <a:rPr lang="cs-CZ" sz="2000" dirty="0"/>
              <a:t> patří </a:t>
            </a:r>
            <a:endParaRPr lang="cs-CZ" sz="2000" dirty="0" smtClean="0"/>
          </a:p>
          <a:p>
            <a:pPr lvl="1"/>
            <a:r>
              <a:rPr lang="cs-CZ" sz="1800" dirty="0" smtClean="0"/>
              <a:t>Malý vodní obsah a nízká hmotnost.</a:t>
            </a:r>
          </a:p>
          <a:p>
            <a:pPr lvl="1"/>
            <a:r>
              <a:rPr lang="cs-CZ" sz="1800" dirty="0" smtClean="0"/>
              <a:t>Rychlá reakce na zátop a odezva na regulační zásah.</a:t>
            </a:r>
          </a:p>
          <a:p>
            <a:pPr lvl="1"/>
            <a:r>
              <a:rPr lang="cs-CZ" sz="1800" dirty="0" smtClean="0"/>
              <a:t>Malá akumulační schopnost a estetický vzhled.</a:t>
            </a:r>
          </a:p>
          <a:p>
            <a:pPr marL="228600" lvl="1">
              <a:spcBef>
                <a:spcPts val="1000"/>
              </a:spcBef>
            </a:pPr>
            <a:r>
              <a:rPr lang="cs-CZ" sz="2000" dirty="0" smtClean="0"/>
              <a:t>Za </a:t>
            </a:r>
            <a:r>
              <a:rPr lang="cs-CZ" sz="2000" b="1" dirty="0" smtClean="0"/>
              <a:t>nevýhodu</a:t>
            </a:r>
            <a:r>
              <a:rPr lang="cs-CZ" sz="2000" dirty="0" smtClean="0"/>
              <a:t> můžeme pokládat</a:t>
            </a:r>
          </a:p>
          <a:p>
            <a:pPr marL="685800" lvl="2">
              <a:spcBef>
                <a:spcPts val="1000"/>
              </a:spcBef>
            </a:pPr>
            <a:r>
              <a:rPr lang="cs-CZ" sz="1800" dirty="0" smtClean="0"/>
              <a:t>Malý podíl tepla sdíleného sáláním.</a:t>
            </a:r>
          </a:p>
          <a:p>
            <a:pPr marL="685800" lvl="2">
              <a:spcBef>
                <a:spcPts val="1000"/>
              </a:spcBef>
            </a:pPr>
            <a:r>
              <a:rPr lang="cs-CZ" sz="1800" dirty="0" smtClean="0"/>
              <a:t>Zvýšené nároky kladené na čištění výměníku i skříně konvektoru.</a:t>
            </a:r>
          </a:p>
          <a:p>
            <a:pPr marL="685800" lvl="2">
              <a:spcBef>
                <a:spcPts val="1000"/>
              </a:spcBef>
            </a:pPr>
            <a:r>
              <a:rPr lang="cs-CZ" sz="1800" dirty="0" smtClean="0"/>
              <a:t>Konvektory není rovněž vhodné používat v jedné stejně regulované hydraulické větvi společně s jinými druhy otopných těles, které mají nižší teplotní exponent.</a:t>
            </a:r>
          </a:p>
          <a:p>
            <a:pPr lvl="1"/>
            <a:endParaRPr lang="cs-CZ" sz="1600" dirty="0" smtClean="0"/>
          </a:p>
          <a:p>
            <a:pPr marL="457200" lvl="1" indent="0">
              <a:buNone/>
            </a:pPr>
            <a:endParaRPr lang="cs-CZ" sz="1600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02885" y="145207"/>
            <a:ext cx="6302499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6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170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2399251"/>
            <a:ext cx="7886700" cy="3777712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Popiš otopné těleso a jeho funkce.</a:t>
            </a:r>
          </a:p>
          <a:p>
            <a:pPr marL="514350" indent="-514350">
              <a:buAutoNum type="arabicPeriod"/>
            </a:pPr>
            <a:r>
              <a:rPr lang="cs-CZ" dirty="0" smtClean="0"/>
              <a:t>Popiš umístění otopného tělesa.</a:t>
            </a:r>
          </a:p>
          <a:p>
            <a:pPr marL="514350" indent="-514350">
              <a:buAutoNum type="arabicPeriod"/>
            </a:pPr>
            <a:r>
              <a:rPr lang="cs-CZ" dirty="0" smtClean="0"/>
              <a:t>Umístění skříňového radiátoru.</a:t>
            </a:r>
            <a:endParaRPr lang="cs-CZ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Otázky k opakování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84102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676" y="1148668"/>
            <a:ext cx="2578890" cy="5899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Zdroje: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923" y="2040076"/>
            <a:ext cx="6447501" cy="3880773"/>
          </a:xfrm>
        </p:spPr>
        <p:txBody>
          <a:bodyPr/>
          <a:lstStyle/>
          <a:p>
            <a:r>
              <a:rPr lang="cs-CZ" sz="2000" dirty="0"/>
              <a:t>TAJBR, Stanislav. </a:t>
            </a:r>
            <a:r>
              <a:rPr lang="cs-CZ" sz="2000" i="1" dirty="0"/>
              <a:t>Vytápění</a:t>
            </a:r>
            <a:r>
              <a:rPr lang="cs-CZ" sz="2000" dirty="0"/>
              <a:t>. Mostecká 9 Praha </a:t>
            </a:r>
            <a:r>
              <a:rPr lang="cs-CZ" sz="2000" dirty="0" smtClean="0"/>
              <a:t>1:Sobotáles</a:t>
            </a:r>
            <a:r>
              <a:rPr lang="cs-CZ" sz="2000" dirty="0"/>
              <a:t>, 1998, ISBN </a:t>
            </a:r>
            <a:r>
              <a:rPr lang="cs-CZ" sz="2000" dirty="0" smtClean="0"/>
              <a:t>80-85920-53-0</a:t>
            </a:r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 smtClean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</a:t>
            </a:r>
            <a:r>
              <a:rPr lang="cs-CZ" sz="2000" dirty="0" err="1" smtClean="0">
                <a:hlinkClick r:id="rId2"/>
              </a:rPr>
              <a:t>tzb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info.cz</a:t>
            </a:r>
            <a:r>
              <a:rPr lang="cs-CZ" sz="2000" dirty="0" smtClean="0">
                <a:hlinkClick r:id="rId2"/>
              </a:rPr>
              <a:t>/3064-</a:t>
            </a:r>
            <a:r>
              <a:rPr lang="cs-CZ" sz="2000" dirty="0" err="1" smtClean="0">
                <a:hlinkClick r:id="rId2"/>
              </a:rPr>
              <a:t>otopne</a:t>
            </a:r>
            <a:r>
              <a:rPr lang="cs-CZ" sz="2000" dirty="0" smtClean="0">
                <a:hlinkClick r:id="rId2"/>
              </a:rPr>
              <a:t>-plochy-</a:t>
            </a:r>
            <a:r>
              <a:rPr lang="cs-CZ" sz="2000" dirty="0" err="1" smtClean="0">
                <a:hlinkClick r:id="rId2"/>
              </a:rPr>
              <a:t>ii</a:t>
            </a:r>
            <a:r>
              <a:rPr lang="cs-CZ" sz="2000" dirty="0" smtClean="0">
                <a:hlinkClick r:id="rId2"/>
              </a:rPr>
              <a:t>-druhy-</a:t>
            </a:r>
            <a:r>
              <a:rPr lang="cs-CZ" sz="2000" dirty="0" err="1" smtClean="0">
                <a:hlinkClick r:id="rId2"/>
              </a:rPr>
              <a:t>otopnych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teles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</a:t>
            </a:r>
            <a:r>
              <a:rPr lang="cs-CZ" sz="2000" dirty="0" err="1" smtClean="0">
                <a:hlinkClick r:id="rId3"/>
              </a:rPr>
              <a:t>minib.cz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convectors</a:t>
            </a:r>
            <a:r>
              <a:rPr lang="cs-CZ" sz="2000" dirty="0" smtClean="0">
                <a:hlinkClick r:id="rId3"/>
              </a:rPr>
              <a:t>/detail/28</a:t>
            </a:r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510655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52820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</TotalTime>
  <Words>2232</Words>
  <Application>Microsoft Office PowerPoint</Application>
  <PresentationFormat>Předvádění na obrazovce (4:3)</PresentationFormat>
  <Paragraphs>235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Office Theme</vt:lpstr>
      <vt:lpstr>Snímek 1</vt:lpstr>
      <vt:lpstr>Otopná tělesa</vt:lpstr>
      <vt:lpstr>Úvodem</vt:lpstr>
      <vt:lpstr>Deskové otopné těleso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Otázky k opakování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vytápění</dc:title>
  <dc:creator>Acanthophis</dc:creator>
  <cp:lastModifiedBy>Pavel</cp:lastModifiedBy>
  <cp:revision>35</cp:revision>
  <dcterms:created xsi:type="dcterms:W3CDTF">2013-03-29T17:42:25Z</dcterms:created>
  <dcterms:modified xsi:type="dcterms:W3CDTF">2013-12-10T20:26:24Z</dcterms:modified>
</cp:coreProperties>
</file>