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ACB8B-3621-40CA-99ED-F67BC132C254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47ED49-2B1C-4E11-8304-A30F01E568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ACB8B-3621-40CA-99ED-F67BC132C254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147ED49-2B1C-4E11-8304-A30F01E568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ACB8B-3621-40CA-99ED-F67BC132C254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47ED49-2B1C-4E11-8304-A30F01E5689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40ACB8B-3621-40CA-99ED-F67BC132C254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7ED49-2B1C-4E11-8304-A30F01E568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ACB8B-3621-40CA-99ED-F67BC132C254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147ED49-2B1C-4E11-8304-A30F01E5689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ACB8B-3621-40CA-99ED-F67BC132C254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147ED49-2B1C-4E11-8304-A30F01E568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ACB8B-3621-40CA-99ED-F67BC132C254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147ED49-2B1C-4E11-8304-A30F01E568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47ED49-2B1C-4E11-8304-A30F01E5689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ACB8B-3621-40CA-99ED-F67BC132C254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147ED49-2B1C-4E11-8304-A30F01E5689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40ACB8B-3621-40CA-99ED-F67BC132C254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ACB8B-3621-40CA-99ED-F67BC132C254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7ED49-2B1C-4E11-8304-A30F01E568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147ED49-2B1C-4E11-8304-A30F01E568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ACB8B-3621-40CA-99ED-F67BC132C254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40ACB8B-3621-40CA-99ED-F67BC132C254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47ED49-2B1C-4E11-8304-A30F01E5689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2942431"/>
              </p:ext>
            </p:extLst>
          </p:nvPr>
        </p:nvGraphicFramePr>
        <p:xfrm>
          <a:off x="571500" y="428625"/>
          <a:ext cx="7929564" cy="435826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VY_62_INOVACE_1402_INVESTIČNÍ F.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F. G._ Investiční fondy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22. 4.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29. 5. 2013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853249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74320" y="1298448"/>
            <a:ext cx="8595360" cy="493776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sz="2800" i="1" dirty="0">
                <a:latin typeface="Baskerville Old Face" pitchFamily="18" charset="0"/>
              </a:rPr>
              <a:t>Prezentace je určena pro žáky 6. – 9. ročníku., vzdělávací oblast finanční gramotnost, tematický okruh </a:t>
            </a:r>
            <a:r>
              <a:rPr lang="cs-CZ" sz="2800" i="1" dirty="0" smtClean="0">
                <a:latin typeface="Baskerville Old Face" pitchFamily="18" charset="0"/>
              </a:rPr>
              <a:t>Investiční fondy. </a:t>
            </a:r>
            <a:r>
              <a:rPr lang="cs-CZ" sz="2800" i="1" dirty="0">
                <a:latin typeface="Baskerville Old Face" pitchFamily="18" charset="0"/>
              </a:rPr>
              <a:t>Cílem </a:t>
            </a:r>
            <a:r>
              <a:rPr lang="cs-CZ" sz="2800" i="1" dirty="0" smtClean="0">
                <a:latin typeface="Baskerville Old Face" pitchFamily="18" charset="0"/>
              </a:rPr>
              <a:t>prezentace </a:t>
            </a:r>
            <a:r>
              <a:rPr lang="cs-CZ" sz="2800" i="1" dirty="0">
                <a:latin typeface="Baskerville Old Face" pitchFamily="18" charset="0"/>
              </a:rPr>
              <a:t>je, </a:t>
            </a:r>
            <a:r>
              <a:rPr lang="cs-CZ" sz="2800" i="1" dirty="0" smtClean="0">
                <a:latin typeface="Baskerville Old Face" pitchFamily="18" charset="0"/>
              </a:rPr>
              <a:t>seznámit  žáky jak investiční fondy pracují a jak tam mohou investovat.</a:t>
            </a:r>
            <a:endParaRPr lang="cs-CZ" sz="2800" dirty="0" smtClean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2467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Investiční fondy</a:t>
            </a:r>
            <a:endParaRPr lang="cs-CZ" sz="4000" b="1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251520" y="1700808"/>
            <a:ext cx="8503920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>
                <a:latin typeface="Baskerville Old Face" pitchFamily="18" charset="0"/>
              </a:rPr>
              <a:t>Jedná </a:t>
            </a:r>
            <a:r>
              <a:rPr lang="cs-CZ" i="1" dirty="0" smtClean="0">
                <a:latin typeface="Baskerville Old Face" pitchFamily="18" charset="0"/>
              </a:rPr>
              <a:t>se o </a:t>
            </a:r>
            <a:r>
              <a:rPr lang="cs-CZ" i="1" dirty="0">
                <a:latin typeface="Baskerville Old Face" pitchFamily="18" charset="0"/>
              </a:rPr>
              <a:t>akciové společnosti, které shromažďují prostředky drobných </a:t>
            </a:r>
            <a:r>
              <a:rPr lang="cs-CZ" i="1" dirty="0" smtClean="0">
                <a:latin typeface="Baskerville Old Face" pitchFamily="18" charset="0"/>
              </a:rPr>
              <a:t>investorů.</a:t>
            </a:r>
          </a:p>
          <a:p>
            <a:pPr marL="0" indent="0">
              <a:buNone/>
            </a:pPr>
            <a:r>
              <a:rPr lang="cs-CZ" i="1" dirty="0" smtClean="0">
                <a:latin typeface="Baskerville Old Face" pitchFamily="18" charset="0"/>
              </a:rPr>
              <a:t>Tak </a:t>
            </a:r>
            <a:r>
              <a:rPr lang="cs-CZ" i="1" dirty="0">
                <a:latin typeface="Baskerville Old Face" pitchFamily="18" charset="0"/>
              </a:rPr>
              <a:t>je možné, aby se i běžný občan podílel na větších investicích a mohl z </a:t>
            </a:r>
            <a:r>
              <a:rPr lang="cs-CZ" i="1" dirty="0" smtClean="0">
                <a:latin typeface="Baskerville Old Face" pitchFamily="18" charset="0"/>
              </a:rPr>
              <a:t>nich získat </a:t>
            </a:r>
            <a:r>
              <a:rPr lang="cs-CZ" i="1" dirty="0">
                <a:latin typeface="Baskerville Old Face" pitchFamily="18" charset="0"/>
              </a:rPr>
              <a:t>výnosy</a:t>
            </a:r>
            <a:r>
              <a:rPr lang="cs-CZ" i="1" dirty="0" smtClean="0">
                <a:latin typeface="Baskerville Old Face" pitchFamily="18" charset="0"/>
              </a:rPr>
              <a:t>.</a:t>
            </a:r>
          </a:p>
          <a:p>
            <a:pPr marL="0" indent="0">
              <a:buNone/>
            </a:pPr>
            <a:endParaRPr lang="cs-CZ" i="1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i="1" dirty="0">
                <a:latin typeface="Baskerville Old Face" pitchFamily="18" charset="0"/>
              </a:rPr>
              <a:t>Investiční společnosti pro tyto účely obvykle zakládají </a:t>
            </a:r>
            <a:r>
              <a:rPr lang="cs-CZ" i="1" dirty="0">
                <a:solidFill>
                  <a:srgbClr val="FF0000"/>
                </a:solidFill>
                <a:latin typeface="Baskerville Old Face" pitchFamily="18" charset="0"/>
              </a:rPr>
              <a:t>podílové fondy. </a:t>
            </a:r>
            <a:endParaRPr lang="cs-CZ" i="1" dirty="0" smtClean="0">
              <a:solidFill>
                <a:srgbClr val="FF0000"/>
              </a:solidFill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i="1" dirty="0" smtClean="0">
                <a:latin typeface="Baskerville Old Face" pitchFamily="18" charset="0"/>
              </a:rPr>
              <a:t>Fond </a:t>
            </a:r>
            <a:r>
              <a:rPr lang="cs-CZ" i="1" dirty="0">
                <a:latin typeface="Baskerville Old Face" pitchFamily="18" charset="0"/>
              </a:rPr>
              <a:t>si </a:t>
            </a:r>
            <a:r>
              <a:rPr lang="cs-CZ" i="1" dirty="0" smtClean="0">
                <a:latin typeface="Baskerville Old Face" pitchFamily="18" charset="0"/>
              </a:rPr>
              <a:t>můžeme představit </a:t>
            </a:r>
            <a:r>
              <a:rPr lang="cs-CZ" i="1" dirty="0">
                <a:latin typeface="Baskerville Old Face" pitchFamily="18" charset="0"/>
              </a:rPr>
              <a:t>jako určité množství peněz, jež je investováno do různých produktů </a:t>
            </a:r>
            <a:r>
              <a:rPr lang="cs-CZ" i="1" dirty="0" smtClean="0">
                <a:latin typeface="Baskerville Old Face" pitchFamily="18" charset="0"/>
              </a:rPr>
              <a:t>finančního trhu</a:t>
            </a:r>
            <a:r>
              <a:rPr lang="cs-CZ" i="1" dirty="0">
                <a:latin typeface="Baskerville Old Face" pitchFamily="18" charset="0"/>
              </a:rPr>
              <a:t>, které přinášejí </a:t>
            </a:r>
            <a:r>
              <a:rPr lang="cs-CZ" i="1" dirty="0">
                <a:solidFill>
                  <a:srgbClr val="FF0000"/>
                </a:solidFill>
                <a:latin typeface="Baskerville Old Face" pitchFamily="18" charset="0"/>
              </a:rPr>
              <a:t>výnos</a:t>
            </a:r>
            <a:r>
              <a:rPr lang="cs-CZ" i="1" dirty="0" smtClean="0">
                <a:solidFill>
                  <a:srgbClr val="FF0000"/>
                </a:solidFill>
                <a:latin typeface="Baskerville Old Face" pitchFamily="18" charset="0"/>
              </a:rPr>
              <a:t>.</a:t>
            </a:r>
            <a:endParaRPr lang="cs-CZ" i="1" dirty="0">
              <a:solidFill>
                <a:srgbClr val="FF0000"/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0452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Investiční fondy</a:t>
            </a:r>
            <a:endParaRPr lang="cs-CZ" sz="4000" b="1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251520" y="1700808"/>
            <a:ext cx="8503920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>
                <a:latin typeface="Baskerville Old Face" pitchFamily="18" charset="0"/>
              </a:rPr>
              <a:t>Investiční společnosti spravují a investují prostředky fondů do různých </a:t>
            </a:r>
            <a:r>
              <a:rPr lang="cs-CZ" i="1" dirty="0">
                <a:solidFill>
                  <a:srgbClr val="FF0000"/>
                </a:solidFill>
                <a:latin typeface="Baskerville Old Face" pitchFamily="18" charset="0"/>
              </a:rPr>
              <a:t>cenných </a:t>
            </a:r>
            <a:r>
              <a:rPr lang="cs-CZ" i="1" dirty="0" smtClean="0">
                <a:solidFill>
                  <a:srgbClr val="FF0000"/>
                </a:solidFill>
                <a:latin typeface="Baskerville Old Face" pitchFamily="18" charset="0"/>
              </a:rPr>
              <a:t>papírů </a:t>
            </a:r>
            <a:r>
              <a:rPr lang="cs-CZ" i="1" dirty="0" smtClean="0">
                <a:latin typeface="Baskerville Old Face" pitchFamily="18" charset="0"/>
              </a:rPr>
              <a:t>podle </a:t>
            </a:r>
            <a:r>
              <a:rPr lang="cs-CZ" i="1" dirty="0">
                <a:latin typeface="Baskerville Old Face" pitchFamily="18" charset="0"/>
              </a:rPr>
              <a:t>zaměření konkrétního fondu. </a:t>
            </a:r>
            <a:endParaRPr lang="cs-CZ" i="1" dirty="0" smtClean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i="1" dirty="0" smtClean="0">
                <a:latin typeface="Baskerville Old Face" pitchFamily="18" charset="0"/>
              </a:rPr>
              <a:t>Investor</a:t>
            </a:r>
            <a:r>
              <a:rPr lang="cs-CZ" i="1" dirty="0">
                <a:latin typeface="Baskerville Old Face" pitchFamily="18" charset="0"/>
              </a:rPr>
              <a:t>, který si koupí podílové listy určitého fondu,</a:t>
            </a:r>
          </a:p>
          <a:p>
            <a:pPr marL="0" indent="0">
              <a:buNone/>
            </a:pPr>
            <a:r>
              <a:rPr lang="pt-BR" i="1" dirty="0">
                <a:latin typeface="Baskerville Old Face" pitchFamily="18" charset="0"/>
              </a:rPr>
              <a:t>se stává </a:t>
            </a:r>
            <a:r>
              <a:rPr lang="pt-BR" i="1" dirty="0">
                <a:solidFill>
                  <a:srgbClr val="FF0000"/>
                </a:solidFill>
                <a:latin typeface="Baskerville Old Face" pitchFamily="18" charset="0"/>
              </a:rPr>
              <a:t>podílníkem fondu </a:t>
            </a:r>
            <a:r>
              <a:rPr lang="pt-BR" i="1" dirty="0">
                <a:latin typeface="Baskerville Old Face" pitchFamily="18" charset="0"/>
              </a:rPr>
              <a:t>(s nárokem na podíl na majetku fondu a na výnos z </a:t>
            </a:r>
            <a:r>
              <a:rPr lang="pt-BR" i="1" dirty="0" smtClean="0">
                <a:latin typeface="Baskerville Old Face" pitchFamily="18" charset="0"/>
              </a:rPr>
              <a:t>tohoto</a:t>
            </a:r>
            <a:r>
              <a:rPr lang="cs-CZ" i="1" dirty="0" smtClean="0">
                <a:latin typeface="Baskerville Old Face" pitchFamily="18" charset="0"/>
              </a:rPr>
              <a:t> majetku</a:t>
            </a:r>
            <a:r>
              <a:rPr lang="cs-CZ" i="1" dirty="0">
                <a:latin typeface="Baskerville Old Face" pitchFamily="18" charset="0"/>
              </a:rPr>
              <a:t>), nikoli akcionářem investiční společnosti.</a:t>
            </a:r>
            <a:endParaRPr lang="cs-CZ" i="1" dirty="0">
              <a:solidFill>
                <a:srgbClr val="FF0000"/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9617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Investiční fondy</a:t>
            </a:r>
            <a:endParaRPr lang="cs-CZ" sz="4000" b="1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251520" y="1700808"/>
            <a:ext cx="8503920" cy="4572000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cs-CZ" sz="4400" b="1" i="1" dirty="0">
                <a:latin typeface="Baskerville Old Face" pitchFamily="18" charset="0"/>
              </a:rPr>
              <a:t>Podle toho, kam se prostředky investují, rozlišujeme několik fondů</a:t>
            </a:r>
            <a:r>
              <a:rPr lang="cs-CZ" sz="4400" b="1" i="1" dirty="0" smtClean="0">
                <a:latin typeface="Baskerville Old Face" pitchFamily="18" charset="0"/>
              </a:rPr>
              <a:t>.</a:t>
            </a:r>
          </a:p>
          <a:p>
            <a:pPr marL="0" indent="0">
              <a:buNone/>
            </a:pPr>
            <a:endParaRPr lang="cs-CZ" sz="4400" b="1" i="1" dirty="0">
              <a:latin typeface="Baskerville Old Face" pitchFamily="18" charset="0"/>
            </a:endParaRPr>
          </a:p>
          <a:p>
            <a:r>
              <a:rPr lang="cs-CZ" sz="4000" b="1" i="1" u="sng" dirty="0">
                <a:latin typeface="Baskerville Old Face" pitchFamily="18" charset="0"/>
              </a:rPr>
              <a:t>Akciové fondy </a:t>
            </a:r>
            <a:r>
              <a:rPr lang="cs-CZ" sz="4000" i="1" dirty="0">
                <a:latin typeface="Baskerville Old Face" pitchFamily="18" charset="0"/>
              </a:rPr>
              <a:t>investují podstatnou část prostředků do akcií. Protože výnosy těchto fondů</a:t>
            </a:r>
          </a:p>
          <a:p>
            <a:pPr marL="0" indent="0">
              <a:buNone/>
            </a:pPr>
            <a:r>
              <a:rPr lang="cs-CZ" sz="4000" i="1" dirty="0" smtClean="0">
                <a:latin typeface="Baskerville Old Face" pitchFamily="18" charset="0"/>
              </a:rPr>
              <a:t>	silně </a:t>
            </a:r>
            <a:r>
              <a:rPr lang="cs-CZ" sz="4000" i="1" dirty="0">
                <a:latin typeface="Baskerville Old Face" pitchFamily="18" charset="0"/>
              </a:rPr>
              <a:t>závisejí na dění na akciových trzích, jsou často nerovnoměrné. Vložené prostředky se</a:t>
            </a:r>
          </a:p>
          <a:p>
            <a:pPr marL="0" indent="0">
              <a:buNone/>
            </a:pPr>
            <a:r>
              <a:rPr lang="cs-CZ" sz="4000" i="1" dirty="0" smtClean="0">
                <a:latin typeface="Baskerville Old Face" pitchFamily="18" charset="0"/>
              </a:rPr>
              <a:t>	zpravidla </a:t>
            </a:r>
            <a:r>
              <a:rPr lang="cs-CZ" sz="4000" i="1" dirty="0">
                <a:latin typeface="Baskerville Old Face" pitchFamily="18" charset="0"/>
              </a:rPr>
              <a:t>velmi dobře zhodnotí, avšak je třeba investovat na delší dobu (cca 5 let).</a:t>
            </a:r>
          </a:p>
          <a:p>
            <a:r>
              <a:rPr lang="cs-CZ" sz="4000" b="1" i="1" u="sng" dirty="0">
                <a:latin typeface="Baskerville Old Face" pitchFamily="18" charset="0"/>
              </a:rPr>
              <a:t>Dluhopisové fondy </a:t>
            </a:r>
            <a:r>
              <a:rPr lang="cs-CZ" sz="4000" i="1" dirty="0">
                <a:latin typeface="Baskerville Old Face" pitchFamily="18" charset="0"/>
              </a:rPr>
              <a:t>vkládají své prostředky především do dluhopisů. Jsou vhodné pro střednědobé</a:t>
            </a:r>
          </a:p>
          <a:p>
            <a:pPr marL="0" indent="0">
              <a:buNone/>
            </a:pPr>
            <a:r>
              <a:rPr lang="cs-CZ" sz="4000" i="1" dirty="0" smtClean="0">
                <a:latin typeface="Baskerville Old Face" pitchFamily="18" charset="0"/>
              </a:rPr>
              <a:t>	až </a:t>
            </a:r>
            <a:r>
              <a:rPr lang="cs-CZ" sz="4000" i="1" dirty="0">
                <a:latin typeface="Baskerville Old Face" pitchFamily="18" charset="0"/>
              </a:rPr>
              <a:t>dlouhodobé investice.</a:t>
            </a:r>
          </a:p>
          <a:p>
            <a:r>
              <a:rPr lang="cs-CZ" sz="4000" b="1" i="1" u="sng" dirty="0">
                <a:latin typeface="Baskerville Old Face" pitchFamily="18" charset="0"/>
              </a:rPr>
              <a:t>Fondy peněžního trhu </a:t>
            </a:r>
            <a:r>
              <a:rPr lang="cs-CZ" sz="4000" i="1" dirty="0">
                <a:latin typeface="Baskerville Old Face" pitchFamily="18" charset="0"/>
              </a:rPr>
              <a:t>investují především do krátkodobých vkladů a termínovaných účtů</a:t>
            </a:r>
          </a:p>
          <a:p>
            <a:pPr marL="0" indent="0">
              <a:buNone/>
            </a:pPr>
            <a:r>
              <a:rPr lang="cs-CZ" sz="4000" i="1" dirty="0" smtClean="0">
                <a:latin typeface="Baskerville Old Face" pitchFamily="18" charset="0"/>
              </a:rPr>
              <a:t>	u </a:t>
            </a:r>
            <a:r>
              <a:rPr lang="cs-CZ" sz="4000" i="1" dirty="0">
                <a:latin typeface="Baskerville Old Face" pitchFamily="18" charset="0"/>
              </a:rPr>
              <a:t>bank. Jejich správa není tak náročná, proto zpravidla bývají i nižší poplatky než u </a:t>
            </a:r>
            <a:r>
              <a:rPr lang="cs-CZ" sz="4000" i="1" dirty="0" smtClean="0">
                <a:latin typeface="Baskerville Old Face" pitchFamily="18" charset="0"/>
              </a:rPr>
              <a:t>	akciových</a:t>
            </a:r>
            <a:r>
              <a:rPr lang="cs-CZ" sz="4000" i="1" dirty="0">
                <a:latin typeface="Baskerville Old Face" pitchFamily="18" charset="0"/>
              </a:rPr>
              <a:t> </a:t>
            </a:r>
            <a:r>
              <a:rPr lang="cs-CZ" sz="4000" i="1" dirty="0" smtClean="0">
                <a:latin typeface="Baskerville Old Face" pitchFamily="18" charset="0"/>
              </a:rPr>
              <a:t>fondů</a:t>
            </a:r>
            <a:r>
              <a:rPr lang="cs-CZ" sz="4000" i="1" dirty="0">
                <a:latin typeface="Baskerville Old Face" pitchFamily="18" charset="0"/>
              </a:rPr>
              <a:t>. Výnos těchto fondů závisí zejména na výši úrokových sazeb. V krátkém </a:t>
            </a:r>
            <a:r>
              <a:rPr lang="cs-CZ" sz="4000" i="1" dirty="0" smtClean="0">
                <a:latin typeface="Baskerville Old Face" pitchFamily="18" charset="0"/>
              </a:rPr>
              <a:t>	období</a:t>
            </a:r>
            <a:r>
              <a:rPr lang="cs-CZ" sz="4000" i="1" dirty="0">
                <a:latin typeface="Baskerville Old Face" pitchFamily="18" charset="0"/>
              </a:rPr>
              <a:t> </a:t>
            </a:r>
            <a:r>
              <a:rPr lang="cs-CZ" sz="4000" i="1" dirty="0" smtClean="0">
                <a:latin typeface="Baskerville Old Face" pitchFamily="18" charset="0"/>
              </a:rPr>
              <a:t>je </a:t>
            </a:r>
            <a:r>
              <a:rPr lang="cs-CZ" sz="4000" i="1" dirty="0">
                <a:latin typeface="Baskerville Old Face" pitchFamily="18" charset="0"/>
              </a:rPr>
              <a:t>výnos relativně stabilní a riziko spojené s těmito investicemi </a:t>
            </a:r>
            <a:r>
              <a:rPr lang="cs-CZ" sz="4000" i="1" dirty="0" smtClean="0">
                <a:latin typeface="Baskerville Old Face" pitchFamily="18" charset="0"/>
              </a:rPr>
              <a:t>je </a:t>
            </a:r>
            <a:r>
              <a:rPr lang="cs-CZ" sz="4000" i="1" dirty="0">
                <a:latin typeface="Baskerville Old Face" pitchFamily="18" charset="0"/>
              </a:rPr>
              <a:t>nízké.</a:t>
            </a:r>
          </a:p>
          <a:p>
            <a:r>
              <a:rPr lang="cs-CZ" sz="4000" b="1" i="1" u="sng" dirty="0">
                <a:latin typeface="Baskerville Old Face" pitchFamily="18" charset="0"/>
              </a:rPr>
              <a:t>Smíšené fondy </a:t>
            </a:r>
            <a:r>
              <a:rPr lang="cs-CZ" sz="4000" i="1" dirty="0">
                <a:latin typeface="Baskerville Old Face" pitchFamily="18" charset="0"/>
              </a:rPr>
              <a:t>investují do akcií, dluhopisů i finančních nástrojů peněžního trhu. Výnos</a:t>
            </a:r>
          </a:p>
          <a:p>
            <a:pPr marL="0" indent="0">
              <a:buNone/>
            </a:pPr>
            <a:r>
              <a:rPr lang="cs-CZ" sz="4000" i="1" dirty="0" smtClean="0">
                <a:latin typeface="Baskerville Old Face" pitchFamily="18" charset="0"/>
              </a:rPr>
              <a:t>	velmi </a:t>
            </a:r>
            <a:r>
              <a:rPr lang="cs-CZ" sz="4000" i="1" dirty="0">
                <a:latin typeface="Baskerville Old Face" pitchFamily="18" charset="0"/>
              </a:rPr>
              <a:t>závisí na zkušenostech správce fondu.</a:t>
            </a:r>
          </a:p>
          <a:p>
            <a:r>
              <a:rPr lang="cs-CZ" sz="4000" b="1" i="1" u="sng" dirty="0" smtClean="0">
                <a:latin typeface="Baskerville Old Face" pitchFamily="18" charset="0"/>
              </a:rPr>
              <a:t>Fondy </a:t>
            </a:r>
            <a:r>
              <a:rPr lang="cs-CZ" sz="4000" b="1" i="1" u="sng" dirty="0">
                <a:latin typeface="Baskerville Old Face" pitchFamily="18" charset="0"/>
              </a:rPr>
              <a:t>fondů </a:t>
            </a:r>
            <a:r>
              <a:rPr lang="cs-CZ" sz="4000" i="1" dirty="0">
                <a:latin typeface="Baskerville Old Face" pitchFamily="18" charset="0"/>
              </a:rPr>
              <a:t>jsou zvláštním typem fondů, nakupují podílové listy jiných fondů. Investor</a:t>
            </a:r>
          </a:p>
          <a:p>
            <a:pPr marL="0" indent="0">
              <a:buNone/>
            </a:pPr>
            <a:r>
              <a:rPr lang="cs-CZ" sz="4000" i="1" dirty="0" smtClean="0">
                <a:latin typeface="Baskerville Old Face" pitchFamily="18" charset="0"/>
              </a:rPr>
              <a:t>	tak </a:t>
            </a:r>
            <a:r>
              <a:rPr lang="cs-CZ" sz="4000" i="1" dirty="0">
                <a:latin typeface="Baskerville Old Face" pitchFamily="18" charset="0"/>
              </a:rPr>
              <a:t>může nakoupit celou řadu fondů, ke kterým by jinak neměl přístup. Určitou nevýhodou</a:t>
            </a:r>
          </a:p>
          <a:p>
            <a:pPr marL="0" indent="0">
              <a:buNone/>
            </a:pPr>
            <a:r>
              <a:rPr lang="cs-CZ" sz="4000" i="1" dirty="0" smtClean="0">
                <a:latin typeface="Baskerville Old Face" pitchFamily="18" charset="0"/>
              </a:rPr>
              <a:t>	však </a:t>
            </a:r>
            <a:r>
              <a:rPr lang="cs-CZ" sz="4000" i="1" dirty="0">
                <a:latin typeface="Baskerville Old Face" pitchFamily="18" charset="0"/>
              </a:rPr>
              <a:t>je, že minimální vstupní investice se často pohybuje v řádu statisíců korun</a:t>
            </a:r>
            <a:endParaRPr lang="cs-CZ" sz="4000" i="1" dirty="0">
              <a:solidFill>
                <a:srgbClr val="FF0000"/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0388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1720840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i="1" dirty="0"/>
              <a:t>Citace: </a:t>
            </a:r>
            <a:br>
              <a:rPr lang="cs-CZ" i="1" dirty="0"/>
            </a:br>
            <a:r>
              <a:rPr lang="cs-CZ" i="1" dirty="0" smtClean="0"/>
              <a:t>Petr </a:t>
            </a:r>
            <a:r>
              <a:rPr lang="cs-CZ" i="1" dirty="0" err="1"/>
              <a:t>Klínský</a:t>
            </a:r>
            <a:r>
              <a:rPr lang="cs-CZ" i="1" dirty="0"/>
              <a:t>, Danuše Chromá, Svatava Tesařová, Michal Janák – Finanční gramotnost obsah a příklady z praxe škol. Praha: Národní ústav odborného vzdělávání, 2008.</a:t>
            </a:r>
            <a:r>
              <a:rPr lang="cs-CZ" dirty="0"/>
              <a:t> </a:t>
            </a:r>
            <a:r>
              <a:rPr lang="cs-CZ" i="1" dirty="0"/>
              <a:t>ISBN 978‑80‑87063‑13‑2</a:t>
            </a:r>
            <a:br>
              <a:rPr lang="cs-CZ" i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0453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18</TotalTime>
  <Words>233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Administrativní</vt:lpstr>
      <vt:lpstr>Prezentace aplikace PowerPoint</vt:lpstr>
      <vt:lpstr>Anotace</vt:lpstr>
      <vt:lpstr>Investiční fondy</vt:lpstr>
      <vt:lpstr>Investiční fondy</vt:lpstr>
      <vt:lpstr>Investiční fondy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6</cp:revision>
  <dcterms:created xsi:type="dcterms:W3CDTF">2013-08-22T18:35:04Z</dcterms:created>
  <dcterms:modified xsi:type="dcterms:W3CDTF">2013-11-14T10:00:34Z</dcterms:modified>
</cp:coreProperties>
</file>