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8" r:id="rId3"/>
    <p:sldId id="256" r:id="rId4"/>
    <p:sldId id="265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34560CD-E0C9-45E9-84F4-16CBCF41E7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26C046FB-8775-474D-BE74-06E529C6EBC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56126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VY_62_INOVACE_1502_BURZA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Obchodování s cennými papíry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14.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153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Obchodování s cennými papíry.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, kde všude se s cennými papíry obchoduje a jak tyto obchody probíhají.</a:t>
            </a:r>
            <a:endParaRPr lang="cs-CZ" sz="2800" dirty="0" smtClean="0">
              <a:latin typeface="Baskerville Old Face" pitchFamily="18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9511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685801"/>
            <a:ext cx="6096000" cy="4183359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pl-PL" sz="2400" i="1" dirty="0">
                <a:latin typeface="Baskerville Old Face" pitchFamily="18" charset="0"/>
              </a:rPr>
              <a:t>S cennými papíry se obchoduje na </a:t>
            </a:r>
            <a:r>
              <a:rPr lang="pl-PL" sz="2400" i="1" dirty="0">
                <a:solidFill>
                  <a:srgbClr val="FF0000"/>
                </a:solidFill>
                <a:latin typeface="Baskerville Old Face" pitchFamily="18" charset="0"/>
              </a:rPr>
              <a:t>regulovaném</a:t>
            </a:r>
            <a:r>
              <a:rPr lang="pl-PL" sz="2400" i="1" dirty="0">
                <a:latin typeface="Baskerville Old Face" pitchFamily="18" charset="0"/>
              </a:rPr>
              <a:t> a </a:t>
            </a:r>
            <a:r>
              <a:rPr lang="pl-PL" sz="2400" i="1" dirty="0">
                <a:solidFill>
                  <a:srgbClr val="FF0000"/>
                </a:solidFill>
                <a:latin typeface="Baskerville Old Face" pitchFamily="18" charset="0"/>
              </a:rPr>
              <a:t>neregulovaném</a:t>
            </a:r>
            <a:r>
              <a:rPr lang="pl-PL" sz="2400" i="1" dirty="0">
                <a:latin typeface="Baskerville Old Face" pitchFamily="18" charset="0"/>
              </a:rPr>
              <a:t> trhu.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FF0000"/>
                </a:solidFill>
                <a:latin typeface="Baskerville Old Face" pitchFamily="18" charset="0"/>
              </a:rPr>
              <a:t>Regulovaný </a:t>
            </a:r>
            <a:r>
              <a:rPr lang="cs-CZ" sz="2400" i="1" dirty="0">
                <a:solidFill>
                  <a:srgbClr val="FF0000"/>
                </a:solidFill>
                <a:latin typeface="Baskerville Old Face" pitchFamily="18" charset="0"/>
              </a:rPr>
              <a:t>trh </a:t>
            </a:r>
            <a:r>
              <a:rPr lang="cs-CZ" sz="2400" i="1" dirty="0">
                <a:latin typeface="Baskerville Old Face" pitchFamily="18" charset="0"/>
              </a:rPr>
              <a:t>má stanovena pravidla obchodování a obchoduje se pravidelně, </a:t>
            </a:r>
            <a:r>
              <a:rPr lang="cs-CZ" sz="2400" i="1" dirty="0" smtClean="0">
                <a:latin typeface="Baskerville Old Face" pitchFamily="18" charset="0"/>
              </a:rPr>
              <a:t>zpravidla na </a:t>
            </a:r>
            <a:r>
              <a:rPr lang="cs-CZ" sz="2400" i="1" dirty="0">
                <a:latin typeface="Baskerville Old Face" pitchFamily="18" charset="0"/>
              </a:rPr>
              <a:t>burze nebo jinde, u nás například v tzv. RM systému (viz dále).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>
                <a:solidFill>
                  <a:srgbClr val="FF0000"/>
                </a:solidFill>
                <a:latin typeface="Baskerville Old Face" pitchFamily="18" charset="0"/>
              </a:rPr>
              <a:t>Neregulovaný trh </a:t>
            </a:r>
            <a:r>
              <a:rPr lang="cs-CZ" sz="2400" i="1" dirty="0">
                <a:latin typeface="Baskerville Old Face" pitchFamily="18" charset="0"/>
              </a:rPr>
              <a:t>je obdobou běžného obchodování. Kupující a prodávající </a:t>
            </a:r>
            <a:r>
              <a:rPr lang="cs-CZ" sz="2400" i="1" dirty="0" smtClean="0">
                <a:latin typeface="Baskerville Old Face" pitchFamily="18" charset="0"/>
              </a:rPr>
              <a:t>cenných papírů </a:t>
            </a:r>
            <a:r>
              <a:rPr lang="cs-CZ" sz="2400" i="1" dirty="0">
                <a:latin typeface="Baskerville Old Face" pitchFamily="18" charset="0"/>
              </a:rPr>
              <a:t>se navzájem dohodnou na ceně a dalších podmínkách. U nás na tomto trhu </a:t>
            </a:r>
            <a:r>
              <a:rPr lang="cs-CZ" sz="2400" i="1" dirty="0" smtClean="0">
                <a:latin typeface="Baskerville Old Face" pitchFamily="18" charset="0"/>
              </a:rPr>
              <a:t>vystupují obchodníci </a:t>
            </a:r>
            <a:r>
              <a:rPr lang="cs-CZ" sz="2400" i="1" dirty="0">
                <a:latin typeface="Baskerville Old Face" pitchFamily="18" charset="0"/>
              </a:rPr>
              <a:t>s cennými papíry.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55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10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685801"/>
            <a:ext cx="6096000" cy="4471391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3200" b="1" i="1" dirty="0" smtClean="0">
                <a:solidFill>
                  <a:srgbClr val="FF0000"/>
                </a:solidFill>
                <a:latin typeface="Baskerville Old Face" pitchFamily="18" charset="0"/>
              </a:rPr>
              <a:t>		Burza</a:t>
            </a:r>
            <a:endParaRPr lang="cs-CZ" sz="3200" b="1" i="1" dirty="0">
              <a:solidFill>
                <a:srgbClr val="FF0000"/>
              </a:solidFill>
              <a:latin typeface="Baskerville Old Face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800" i="1" dirty="0">
                <a:latin typeface="Baskerville Old Face" pitchFamily="18" charset="0"/>
              </a:rPr>
              <a:t>S cennými papíry ve velkém se nejčastěji obchoduje na </a:t>
            </a:r>
            <a:r>
              <a:rPr lang="cs-CZ" sz="2800" b="1" i="1" dirty="0">
                <a:solidFill>
                  <a:srgbClr val="FF0000"/>
                </a:solidFill>
                <a:latin typeface="Baskerville Old Face" pitchFamily="18" charset="0"/>
              </a:rPr>
              <a:t>burze</a:t>
            </a:r>
            <a:r>
              <a:rPr lang="cs-CZ" sz="2800" b="1" i="1" dirty="0">
                <a:latin typeface="Baskerville Old Face" pitchFamily="18" charset="0"/>
              </a:rPr>
              <a:t>. </a:t>
            </a:r>
            <a:r>
              <a:rPr lang="cs-CZ" sz="2800" i="1" dirty="0">
                <a:latin typeface="Baskerville Old Face" pitchFamily="18" charset="0"/>
              </a:rPr>
              <a:t>Burza je místo, kde se </a:t>
            </a:r>
            <a:r>
              <a:rPr lang="cs-CZ" sz="2800" i="1" dirty="0" smtClean="0">
                <a:latin typeface="Baskerville Old Face" pitchFamily="18" charset="0"/>
              </a:rPr>
              <a:t>shromažďují obchodníci</a:t>
            </a:r>
            <a:r>
              <a:rPr lang="cs-CZ" sz="2800" i="1" dirty="0">
                <a:latin typeface="Baskerville Old Face" pitchFamily="18" charset="0"/>
              </a:rPr>
              <a:t>, aby uzavírali obchody </a:t>
            </a:r>
            <a:r>
              <a:rPr lang="cs-CZ" sz="2800" i="1" dirty="0" smtClean="0">
                <a:latin typeface="Baskerville Old Face" pitchFamily="18" charset="0"/>
              </a:rPr>
              <a:t>podle stanovených </a:t>
            </a:r>
            <a:r>
              <a:rPr lang="cs-CZ" sz="2800" i="1" dirty="0">
                <a:latin typeface="Baskerville Old Face" pitchFamily="18" charset="0"/>
              </a:rPr>
              <a:t>pravidel. Burzy dnes </a:t>
            </a:r>
            <a:r>
              <a:rPr lang="cs-CZ" sz="2800" i="1" dirty="0" smtClean="0">
                <a:latin typeface="Baskerville Old Face" pitchFamily="18" charset="0"/>
              </a:rPr>
              <a:t>většinou představují </a:t>
            </a:r>
            <a:r>
              <a:rPr lang="cs-CZ" sz="2800" i="1" dirty="0">
                <a:latin typeface="Baskerville Old Face" pitchFamily="18" charset="0"/>
              </a:rPr>
              <a:t>pouze symbolicky místo, kde se obchoduje, protože řada obchodů </a:t>
            </a:r>
            <a:r>
              <a:rPr lang="cs-CZ" sz="2800" i="1" dirty="0" smtClean="0">
                <a:latin typeface="Baskerville Old Face" pitchFamily="18" charset="0"/>
              </a:rPr>
              <a:t>se provádí </a:t>
            </a:r>
            <a:r>
              <a:rPr lang="cs-CZ" sz="2800" i="1" dirty="0">
                <a:latin typeface="Baskerville Old Face" pitchFamily="18" charset="0"/>
              </a:rPr>
              <a:t>na dálku pomocí počítačových sítí.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10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685801"/>
            <a:ext cx="6096000" cy="418335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i="1" dirty="0">
                <a:latin typeface="Baskerville Old Face" pitchFamily="18" charset="0"/>
              </a:rPr>
              <a:t>Na burze se setkává nabídka cenných papírů za určitou cenu (kurz) a poptávka po nich</a:t>
            </a:r>
            <a:r>
              <a:rPr lang="cs-CZ" sz="2800" i="1" dirty="0" smtClean="0">
                <a:latin typeface="Baskerville Old Face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cs-CZ" sz="2800" i="1" dirty="0">
              <a:latin typeface="Baskerville Old Face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800" i="1" dirty="0" smtClean="0">
                <a:latin typeface="Baskerville Old Face" pitchFamily="18" charset="0"/>
              </a:rPr>
              <a:t>   </a:t>
            </a:r>
            <a:r>
              <a:rPr lang="pt-BR" sz="2800" i="1" dirty="0" smtClean="0">
                <a:latin typeface="Baskerville Old Face" pitchFamily="18" charset="0"/>
              </a:rPr>
              <a:t>Denně </a:t>
            </a:r>
            <a:r>
              <a:rPr lang="pt-BR" sz="2800" i="1" dirty="0">
                <a:latin typeface="Baskerville Old Face" pitchFamily="18" charset="0"/>
              </a:rPr>
              <a:t>se tu vytváří </a:t>
            </a:r>
            <a:r>
              <a:rPr lang="pt-BR" sz="2800" i="1" dirty="0" smtClean="0">
                <a:latin typeface="Baskerville Old Face" pitchFamily="18" charset="0"/>
              </a:rPr>
              <a:t>rovnovážná</a:t>
            </a:r>
            <a:r>
              <a:rPr lang="cs-CZ" sz="2800" i="1" dirty="0" smtClean="0">
                <a:latin typeface="Baskerville Old Face" pitchFamily="18" charset="0"/>
              </a:rPr>
              <a:t> </a:t>
            </a:r>
            <a:r>
              <a:rPr lang="pt-BR" sz="2800" i="1" dirty="0" smtClean="0">
                <a:latin typeface="Baskerville Old Face" pitchFamily="18" charset="0"/>
              </a:rPr>
              <a:t>cena </a:t>
            </a:r>
            <a:r>
              <a:rPr lang="cs-CZ" sz="2800" i="1" dirty="0">
                <a:latin typeface="Baskerville Old Face" pitchFamily="18" charset="0"/>
              </a:rPr>
              <a:t> </a:t>
            </a:r>
            <a:r>
              <a:rPr lang="cs-CZ" sz="2800" i="1" dirty="0" smtClean="0">
                <a:latin typeface="Baskerville Old Face" pitchFamily="18" charset="0"/>
              </a:rPr>
              <a:t>       </a:t>
            </a:r>
            <a:r>
              <a:rPr lang="pt-BR" sz="2800" i="1" dirty="0" smtClean="0">
                <a:latin typeface="Baskerville Old Face" pitchFamily="18" charset="0"/>
              </a:rPr>
              <a:t>(kurz)</a:t>
            </a:r>
            <a:r>
              <a:rPr lang="cs-CZ" sz="2800" i="1" dirty="0" smtClean="0">
                <a:latin typeface="Baskerville Old Face" pitchFamily="18" charset="0"/>
              </a:rPr>
              <a:t>.</a:t>
            </a: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13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548681"/>
            <a:ext cx="6096000" cy="4536504"/>
          </a:xfrm>
        </p:spPr>
        <p:txBody>
          <a:bodyPr>
            <a:noAutofit/>
          </a:bodyPr>
          <a:lstStyle/>
          <a:p>
            <a:r>
              <a:rPr lang="cs-CZ" sz="2800" b="1" i="1" dirty="0">
                <a:latin typeface="Baskerville Old Face" pitchFamily="18" charset="0"/>
              </a:rPr>
              <a:t>Mezi nejznámější světové burzy cenných </a:t>
            </a:r>
            <a:r>
              <a:rPr lang="cs-CZ" sz="2800" b="1" i="1" dirty="0" smtClean="0">
                <a:latin typeface="Baskerville Old Face" pitchFamily="18" charset="0"/>
              </a:rPr>
              <a:t>papírů </a:t>
            </a:r>
            <a:r>
              <a:rPr lang="en-US" sz="2800" b="1" i="1" dirty="0" err="1" smtClean="0">
                <a:latin typeface="Baskerville Old Face" pitchFamily="18" charset="0"/>
              </a:rPr>
              <a:t>patří</a:t>
            </a:r>
            <a:r>
              <a:rPr lang="en-US" sz="2800" b="1" i="1" dirty="0" smtClean="0">
                <a:latin typeface="Baskerville Old Face" pitchFamily="18" charset="0"/>
              </a:rPr>
              <a:t> </a:t>
            </a:r>
            <a:r>
              <a:rPr lang="cs-CZ" sz="2800" b="1" i="1" dirty="0">
                <a:latin typeface="Baskerville Old Face" pitchFamily="18" charset="0"/>
              </a:rPr>
              <a:t>:</a:t>
            </a:r>
            <a:endParaRPr lang="cs-CZ" sz="2800" b="1" i="1" dirty="0" smtClean="0">
              <a:latin typeface="Baskerville Old Face" pitchFamily="18" charset="0"/>
            </a:endParaRPr>
          </a:p>
          <a:p>
            <a:endParaRPr lang="cs-CZ" sz="2800" b="1" i="1" dirty="0" smtClean="0">
              <a:latin typeface="Baskerville Old Face" pitchFamily="18" charset="0"/>
            </a:endParaRPr>
          </a:p>
          <a:p>
            <a:pPr marL="18288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	Praha </a:t>
            </a:r>
            <a:r>
              <a:rPr lang="cs-CZ" sz="2800" i="1" dirty="0">
                <a:latin typeface="Baskerville Old Face" pitchFamily="18" charset="0"/>
              </a:rPr>
              <a:t>(Prague </a:t>
            </a:r>
            <a:r>
              <a:rPr lang="cs-CZ" sz="2800" i="1" dirty="0" err="1">
                <a:latin typeface="Baskerville Old Face" pitchFamily="18" charset="0"/>
              </a:rPr>
              <a:t>Stock</a:t>
            </a:r>
            <a:r>
              <a:rPr lang="cs-CZ" sz="2800" i="1" dirty="0">
                <a:latin typeface="Baskerville Old Face" pitchFamily="18" charset="0"/>
              </a:rPr>
              <a:t> Exchange).</a:t>
            </a:r>
            <a:endParaRPr lang="cs-CZ" sz="2800" b="1" i="1" dirty="0" smtClean="0">
              <a:latin typeface="Baskerville Old Face" pitchFamily="18" charset="0"/>
            </a:endParaRPr>
          </a:p>
          <a:p>
            <a:pPr marL="18288" indent="0">
              <a:buNone/>
            </a:pPr>
            <a:r>
              <a:rPr lang="cs-CZ" sz="2400" i="1" dirty="0">
                <a:latin typeface="Baskerville Old Face" pitchFamily="18" charset="0"/>
              </a:rPr>
              <a:t>	</a:t>
            </a:r>
            <a:r>
              <a:rPr lang="en-US" sz="2400" i="1" dirty="0" smtClean="0">
                <a:latin typeface="Baskerville Old Face" pitchFamily="18" charset="0"/>
              </a:rPr>
              <a:t>New </a:t>
            </a:r>
            <a:r>
              <a:rPr lang="en-US" sz="2400" i="1" dirty="0">
                <a:latin typeface="Baskerville Old Face" pitchFamily="18" charset="0"/>
              </a:rPr>
              <a:t>York Stock Exchange (NYSE), </a:t>
            </a:r>
            <a:r>
              <a:rPr lang="cs-CZ" sz="2400" i="1" dirty="0" smtClean="0">
                <a:latin typeface="Baskerville Old Face" pitchFamily="18" charset="0"/>
              </a:rPr>
              <a:t>	</a:t>
            </a:r>
            <a:r>
              <a:rPr lang="en-US" sz="2400" i="1" dirty="0" smtClean="0">
                <a:latin typeface="Baskerville Old Face" pitchFamily="18" charset="0"/>
              </a:rPr>
              <a:t>London </a:t>
            </a:r>
            <a:r>
              <a:rPr lang="en-US" sz="2400" i="1" dirty="0">
                <a:latin typeface="Baskerville Old Face" pitchFamily="18" charset="0"/>
              </a:rPr>
              <a:t>Stock Exchange (LSE), </a:t>
            </a:r>
            <a:r>
              <a:rPr lang="cs-CZ" sz="2400" i="1" dirty="0">
                <a:latin typeface="Baskerville Old Face" pitchFamily="18" charset="0"/>
              </a:rPr>
              <a:t>	</a:t>
            </a:r>
            <a:r>
              <a:rPr lang="en-US" sz="2400" i="1" dirty="0" smtClean="0">
                <a:latin typeface="Baskerville Old Face" pitchFamily="18" charset="0"/>
              </a:rPr>
              <a:t>Tokyo</a:t>
            </a:r>
            <a:r>
              <a:rPr lang="cs-CZ" sz="2400" i="1" dirty="0" smtClean="0">
                <a:latin typeface="Baskerville Old Face" pitchFamily="18" charset="0"/>
              </a:rPr>
              <a:t> </a:t>
            </a:r>
            <a:r>
              <a:rPr lang="cs-CZ" sz="2400" i="1" dirty="0" err="1" smtClean="0">
                <a:latin typeface="Baskerville Old Face" pitchFamily="18" charset="0"/>
              </a:rPr>
              <a:t>Stock</a:t>
            </a:r>
            <a:r>
              <a:rPr lang="cs-CZ" sz="2400" i="1" dirty="0" smtClean="0">
                <a:latin typeface="Baskerville Old Face" pitchFamily="18" charset="0"/>
              </a:rPr>
              <a:t> </a:t>
            </a:r>
            <a:r>
              <a:rPr lang="cs-CZ" sz="2400" i="1" dirty="0">
                <a:latin typeface="Baskerville Old Face" pitchFamily="18" charset="0"/>
              </a:rPr>
              <a:t>Exchange (TSE). </a:t>
            </a:r>
            <a:r>
              <a:rPr lang="cs-CZ" sz="2400" i="1" dirty="0" smtClean="0">
                <a:latin typeface="Baskerville Old Face" pitchFamily="18" charset="0"/>
              </a:rPr>
              <a:t>	</a:t>
            </a:r>
          </a:p>
          <a:p>
            <a:pPr marL="18288" indent="0">
              <a:buNone/>
            </a:pPr>
            <a:endParaRPr lang="cs-CZ" sz="2400" i="1" dirty="0" smtClean="0">
              <a:latin typeface="Baskerville Old Face" pitchFamily="18" charset="0"/>
            </a:endParaRPr>
          </a:p>
          <a:p>
            <a:pPr marL="18288" indent="0">
              <a:buNone/>
            </a:pPr>
            <a:r>
              <a:rPr lang="cs-CZ" sz="2400" i="1" dirty="0" smtClean="0">
                <a:latin typeface="Baskerville Old Face" pitchFamily="18" charset="0"/>
              </a:rPr>
              <a:t>Kromě </a:t>
            </a:r>
            <a:r>
              <a:rPr lang="cs-CZ" sz="2400" i="1" dirty="0">
                <a:latin typeface="Baskerville Old Face" pitchFamily="18" charset="0"/>
              </a:rPr>
              <a:t>burz cenných papírů existují i další burzy, např. </a:t>
            </a:r>
            <a:r>
              <a:rPr lang="cs-CZ" sz="2400" i="1" u="sng" dirty="0" smtClean="0">
                <a:solidFill>
                  <a:srgbClr val="FF0000"/>
                </a:solidFill>
                <a:latin typeface="Baskerville Old Face" pitchFamily="18" charset="0"/>
              </a:rPr>
              <a:t>komoditní</a:t>
            </a:r>
            <a:r>
              <a:rPr lang="cs-CZ" sz="2400" i="1" dirty="0" smtClean="0">
                <a:latin typeface="Baskerville Old Face" pitchFamily="18" charset="0"/>
              </a:rPr>
              <a:t>, kde </a:t>
            </a:r>
            <a:r>
              <a:rPr lang="cs-CZ" sz="2400" i="1" dirty="0">
                <a:latin typeface="Baskerville Old Face" pitchFamily="18" charset="0"/>
              </a:rPr>
              <a:t>se obchoduje se </a:t>
            </a:r>
            <a:r>
              <a:rPr lang="cs-CZ" sz="2400" i="1" dirty="0">
                <a:solidFill>
                  <a:srgbClr val="FF0000"/>
                </a:solidFill>
                <a:latin typeface="Baskerville Old Face" pitchFamily="18" charset="0"/>
              </a:rPr>
              <a:t>surovinami či plodinami.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80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548681"/>
            <a:ext cx="6096000" cy="4536504"/>
          </a:xfrm>
        </p:spPr>
        <p:txBody>
          <a:bodyPr>
            <a:noAutofit/>
          </a:bodyPr>
          <a:lstStyle/>
          <a:p>
            <a:r>
              <a:rPr lang="cs-CZ" sz="2400" i="1" u="sng" dirty="0">
                <a:solidFill>
                  <a:srgbClr val="FF0000"/>
                </a:solidFill>
                <a:latin typeface="Baskerville Old Face" pitchFamily="18" charset="0"/>
              </a:rPr>
              <a:t>Obchodník s cennými papíry </a:t>
            </a:r>
            <a:r>
              <a:rPr lang="cs-CZ" sz="2400" i="1" dirty="0">
                <a:latin typeface="Baskerville Old Face" pitchFamily="18" charset="0"/>
              </a:rPr>
              <a:t>může být i vlastníkem daných cenných papírů, může je </a:t>
            </a:r>
            <a:r>
              <a:rPr lang="cs-CZ" sz="2400" i="1" dirty="0" smtClean="0">
                <a:latin typeface="Baskerville Old Face" pitchFamily="18" charset="0"/>
              </a:rPr>
              <a:t>pro sebe </a:t>
            </a:r>
            <a:r>
              <a:rPr lang="cs-CZ" sz="2400" i="1" dirty="0">
                <a:latin typeface="Baskerville Old Face" pitchFamily="18" charset="0"/>
              </a:rPr>
              <a:t>nakupovat i prodávat za své vlastní finanční prostředky. Může však i obchody </a:t>
            </a:r>
            <a:r>
              <a:rPr lang="cs-CZ" sz="2400" i="1" dirty="0" smtClean="0">
                <a:latin typeface="Baskerville Old Face" pitchFamily="18" charset="0"/>
              </a:rPr>
              <a:t>pouze zprostředkovat</a:t>
            </a:r>
            <a:r>
              <a:rPr lang="cs-CZ" sz="2400" i="1" dirty="0">
                <a:latin typeface="Baskerville Old Face" pitchFamily="18" charset="0"/>
              </a:rPr>
              <a:t>, obdobně jako makléř</a:t>
            </a:r>
            <a:r>
              <a:rPr lang="cs-CZ" sz="2400" i="1" dirty="0" smtClean="0">
                <a:latin typeface="Baskerville Old Face" pitchFamily="18" charset="0"/>
              </a:rPr>
              <a:t>.</a:t>
            </a:r>
          </a:p>
          <a:p>
            <a:endParaRPr lang="cs-CZ" sz="2400" i="1" dirty="0">
              <a:latin typeface="Baskerville Old Face" pitchFamily="18" charset="0"/>
            </a:endParaRPr>
          </a:p>
          <a:p>
            <a:r>
              <a:rPr lang="cs-CZ" sz="2400" i="1" u="sng" dirty="0">
                <a:solidFill>
                  <a:srgbClr val="FF0000"/>
                </a:solidFill>
                <a:latin typeface="Baskerville Old Face" pitchFamily="18" charset="0"/>
              </a:rPr>
              <a:t>Zprostředkovatel (makléř) </a:t>
            </a:r>
            <a:r>
              <a:rPr lang="cs-CZ" sz="2400" i="1" dirty="0">
                <a:latin typeface="Baskerville Old Face" pitchFamily="18" charset="0"/>
              </a:rPr>
              <a:t>není vlastníkem cenných papírů, pouze kupuje nebo </a:t>
            </a:r>
            <a:r>
              <a:rPr lang="cs-CZ" sz="2400" i="1" dirty="0" smtClean="0">
                <a:latin typeface="Baskerville Old Face" pitchFamily="18" charset="0"/>
              </a:rPr>
              <a:t>prodává </a:t>
            </a:r>
            <a:r>
              <a:rPr lang="pl-PL" sz="2400" i="1" dirty="0" smtClean="0">
                <a:latin typeface="Baskerville Old Face" pitchFamily="18" charset="0"/>
              </a:rPr>
              <a:t>na </a:t>
            </a:r>
            <a:r>
              <a:rPr lang="pl-PL" sz="2400" i="1" dirty="0">
                <a:latin typeface="Baskerville Old Face" pitchFamily="18" charset="0"/>
              </a:rPr>
              <a:t>příkaz klienta a za jeho </a:t>
            </a:r>
            <a:r>
              <a:rPr lang="pl-PL" sz="2400" i="1" dirty="0" smtClean="0">
                <a:latin typeface="Baskerville Old Face" pitchFamily="18" charset="0"/>
              </a:rPr>
              <a:t>finanční prostředky</a:t>
            </a:r>
            <a:r>
              <a:rPr lang="pl-PL" sz="2400" i="1" dirty="0">
                <a:latin typeface="Baskerville Old Face" pitchFamily="18" charset="0"/>
              </a:rPr>
              <a:t>.</a:t>
            </a:r>
            <a:endParaRPr lang="cs-CZ" sz="24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70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33600" y="548681"/>
            <a:ext cx="6096000" cy="4536504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2800" b="1" i="1" u="sng" dirty="0">
                <a:latin typeface="Baskerville Old Face" pitchFamily="18" charset="0"/>
              </a:rPr>
              <a:t>Příklad</a:t>
            </a:r>
            <a:r>
              <a:rPr lang="cs-CZ" sz="2800" b="1" i="1" u="sng" dirty="0" smtClean="0">
                <a:latin typeface="Baskerville Old Face" pitchFamily="18" charset="0"/>
              </a:rPr>
              <a:t>:</a:t>
            </a:r>
          </a:p>
          <a:p>
            <a:pPr marL="18288" indent="0">
              <a:buNone/>
            </a:pPr>
            <a:r>
              <a:rPr lang="cs-CZ" sz="2800" b="1" i="1" dirty="0" smtClean="0">
                <a:latin typeface="Baskerville Old Face" pitchFamily="18" charset="0"/>
              </a:rPr>
              <a:t> </a:t>
            </a:r>
            <a:r>
              <a:rPr lang="cs-CZ" sz="2800" i="1" dirty="0">
                <a:latin typeface="Baskerville Old Face" pitchFamily="18" charset="0"/>
              </a:rPr>
              <a:t>Klient zadal makléři požadavek koupit na burze </a:t>
            </a:r>
            <a:r>
              <a:rPr lang="cs-CZ" sz="2800" i="1" dirty="0" smtClean="0">
                <a:latin typeface="Baskerville Old Face" pitchFamily="18" charset="0"/>
              </a:rPr>
              <a:t>akcie, limitní příkaz </a:t>
            </a:r>
            <a:r>
              <a:rPr lang="pl-PL" sz="2800" i="1" dirty="0">
                <a:solidFill>
                  <a:srgbClr val="FF0000"/>
                </a:solidFill>
                <a:latin typeface="Baskerville Old Face" pitchFamily="18" charset="0"/>
              </a:rPr>
              <a:t>4</a:t>
            </a:r>
            <a:r>
              <a:rPr lang="pl-PL" sz="2800" i="1" dirty="0" smtClean="0">
                <a:solidFill>
                  <a:srgbClr val="FF0000"/>
                </a:solidFill>
                <a:latin typeface="Baskerville Old Face" pitchFamily="18" charset="0"/>
              </a:rPr>
              <a:t>00</a:t>
            </a:r>
            <a:r>
              <a:rPr lang="pl-PL" sz="2800" i="1" dirty="0" smtClean="0">
                <a:latin typeface="Baskerville Old Face" pitchFamily="18" charset="0"/>
              </a:rPr>
              <a:t> </a:t>
            </a:r>
            <a:r>
              <a:rPr lang="pl-PL" sz="2800" i="1" dirty="0">
                <a:latin typeface="Baskerville Old Face" pitchFamily="18" charset="0"/>
              </a:rPr>
              <a:t>Kč za kus. Kurz akcie je Kč </a:t>
            </a:r>
            <a:r>
              <a:rPr lang="pl-PL" sz="2800" i="1" dirty="0" smtClean="0">
                <a:solidFill>
                  <a:srgbClr val="FF0000"/>
                </a:solidFill>
                <a:latin typeface="Baskerville Old Face" pitchFamily="18" charset="0"/>
              </a:rPr>
              <a:t>398</a:t>
            </a:r>
            <a:r>
              <a:rPr lang="pl-PL" sz="2800" i="1" dirty="0" smtClean="0">
                <a:latin typeface="Baskerville Old Face" pitchFamily="18" charset="0"/>
              </a:rPr>
              <a:t> </a:t>
            </a:r>
            <a:r>
              <a:rPr lang="pl-PL" sz="2800" i="1" dirty="0">
                <a:latin typeface="Baskerville Old Face" pitchFamily="18" charset="0"/>
              </a:rPr>
              <a:t>za kus. Makléř za této situace pro </a:t>
            </a:r>
            <a:r>
              <a:rPr lang="pl-PL" sz="2800" i="1" dirty="0" smtClean="0">
                <a:latin typeface="Baskerville Old Face" pitchFamily="18" charset="0"/>
              </a:rPr>
              <a:t>klienta </a:t>
            </a:r>
            <a:r>
              <a:rPr lang="cs-CZ" sz="2800" i="1" dirty="0" smtClean="0">
                <a:latin typeface="Baskerville Old Face" pitchFamily="18" charset="0"/>
              </a:rPr>
              <a:t>akcie </a:t>
            </a:r>
            <a:r>
              <a:rPr lang="cs-CZ" sz="2800" i="1" dirty="0">
                <a:latin typeface="Baskerville Old Face" pitchFamily="18" charset="0"/>
              </a:rPr>
              <a:t>zakoupí, protože jejich cena je nižší než limitní příkaz.</a:t>
            </a:r>
            <a:endParaRPr lang="cs-CZ" sz="28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Baskerville Old Face" pitchFamily="18" charset="0"/>
              </a:rPr>
              <a:t>Obchodování s cennými papíry</a:t>
            </a:r>
            <a:endParaRPr lang="cs-CZ" sz="40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21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32</TotalTime>
  <Words>330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Živly</vt:lpstr>
      <vt:lpstr>Prezentace aplikace PowerPoint</vt:lpstr>
      <vt:lpstr>Anotace</vt:lpstr>
      <vt:lpstr>Obchodování s cennými papíry</vt:lpstr>
      <vt:lpstr>Prezentace aplikace PowerPoint</vt:lpstr>
      <vt:lpstr>Obchodování s cennými papíry</vt:lpstr>
      <vt:lpstr>Obchodování s cennými papíry</vt:lpstr>
      <vt:lpstr>Obchodování s cennými papíry</vt:lpstr>
      <vt:lpstr>Obchodování s cennými papíry</vt:lpstr>
      <vt:lpstr>Obchodování s cennými papíry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2013-08-22T18:53:48Z</dcterms:created>
  <dcterms:modified xsi:type="dcterms:W3CDTF">2013-11-14T09:36:14Z</dcterms:modified>
</cp:coreProperties>
</file>