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2B01C74-65F0-49DC-BB7C-4E2730D5954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7DEE632-679C-4A34-BF13-D459471E7EF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1083943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VY_62_INOVACE_1602_RM SYSTÉM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RM SYSTÉM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24. 4.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15.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1483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RM systém.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RM systém je a na jakém principu pracuje.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24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latin typeface="Baskerville Old Face" pitchFamily="18" charset="0"/>
              </a:rPr>
              <a:t>RM SYSTÉM</a:t>
            </a:r>
            <a:endParaRPr lang="cs-CZ" sz="4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>
                <a:latin typeface="Baskerville Old Face" pitchFamily="18" charset="0"/>
              </a:rPr>
              <a:t>RM systém je trh, který ještě v roce 2008  </a:t>
            </a:r>
            <a:r>
              <a:rPr lang="cs-CZ" sz="3200" i="1" dirty="0" smtClean="0">
                <a:latin typeface="Baskerville Old Face" pitchFamily="18" charset="0"/>
              </a:rPr>
              <a:t>byl volně </a:t>
            </a:r>
            <a:r>
              <a:rPr lang="cs-CZ" sz="3200" i="1" dirty="0">
                <a:latin typeface="Baskerville Old Face" pitchFamily="18" charset="0"/>
              </a:rPr>
              <a:t>přístupný všem zájemcům – na rozdíl </a:t>
            </a:r>
            <a:r>
              <a:rPr lang="cs-CZ" sz="3200" i="1" dirty="0" smtClean="0">
                <a:latin typeface="Baskerville Old Face" pitchFamily="18" charset="0"/>
              </a:rPr>
              <a:t>od burzy</a:t>
            </a:r>
            <a:r>
              <a:rPr lang="cs-CZ" sz="3200" i="1" dirty="0">
                <a:latin typeface="Baskerville Old Face" pitchFamily="18" charset="0"/>
              </a:rPr>
              <a:t>. Poté, co se zájemce o obchodování zaregistruje, může dávat sám pokyny k </a:t>
            </a:r>
            <a:r>
              <a:rPr lang="cs-CZ" sz="3200" i="1" dirty="0" smtClean="0">
                <a:latin typeface="Baskerville Old Face" pitchFamily="18" charset="0"/>
              </a:rPr>
              <a:t>nákupu či </a:t>
            </a:r>
            <a:r>
              <a:rPr lang="cs-CZ" sz="3200" i="1" dirty="0">
                <a:latin typeface="Baskerville Old Face" pitchFamily="18" charset="0"/>
              </a:rPr>
              <a:t>prodeji na obchodních místech. </a:t>
            </a:r>
            <a:r>
              <a:rPr lang="cs-CZ" sz="3200" i="1" dirty="0" smtClean="0">
                <a:latin typeface="Baskerville Old Face" pitchFamily="18" charset="0"/>
              </a:rPr>
              <a:t> </a:t>
            </a:r>
            <a:r>
              <a:rPr lang="cs-CZ" sz="3200" i="1" dirty="0">
                <a:latin typeface="Baskerville Old Face" pitchFamily="18" charset="0"/>
              </a:rPr>
              <a:t>J</a:t>
            </a:r>
            <a:r>
              <a:rPr lang="cs-CZ" sz="3200" i="1" dirty="0" smtClean="0">
                <a:latin typeface="Baskerville Old Face" pitchFamily="18" charset="0"/>
              </a:rPr>
              <a:t>e </a:t>
            </a:r>
            <a:r>
              <a:rPr lang="cs-CZ" sz="3200" i="1" dirty="0">
                <a:latin typeface="Baskerville Old Face" pitchFamily="18" charset="0"/>
              </a:rPr>
              <a:t>možné podávat tyto příkazy i na </a:t>
            </a:r>
            <a:r>
              <a:rPr lang="cs-CZ" sz="3200" i="1" dirty="0" smtClean="0">
                <a:latin typeface="Baskerville Old Face" pitchFamily="18" charset="0"/>
              </a:rPr>
              <a:t>dálku prostřednictvím </a:t>
            </a:r>
            <a:r>
              <a:rPr lang="cs-CZ" sz="3200" i="1" dirty="0">
                <a:latin typeface="Baskerville Old Face" pitchFamily="18" charset="0"/>
              </a:rPr>
              <a:t>internetu.</a:t>
            </a:r>
          </a:p>
        </p:txBody>
      </p:sp>
    </p:spTree>
    <p:extLst>
      <p:ext uri="{BB962C8B-B14F-4D97-AF65-F5344CB8AC3E}">
        <p14:creationId xmlns:p14="http://schemas.microsoft.com/office/powerpoint/2010/main" val="61859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latin typeface="Baskerville Old Face" pitchFamily="18" charset="0"/>
              </a:rPr>
              <a:t>RM SYSTÉM</a:t>
            </a:r>
            <a:endParaRPr lang="cs-CZ" sz="4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200" i="1" dirty="0">
                <a:latin typeface="Baskerville Old Face" pitchFamily="18" charset="0"/>
              </a:rPr>
              <a:t>Pokud by </a:t>
            </a:r>
            <a:r>
              <a:rPr lang="cs-CZ" sz="3200" i="1" dirty="0" smtClean="0">
                <a:latin typeface="Baskerville Old Face" pitchFamily="18" charset="0"/>
              </a:rPr>
              <a:t>váš tatínek </a:t>
            </a:r>
            <a:r>
              <a:rPr lang="cs-CZ" sz="3200" i="1" dirty="0">
                <a:latin typeface="Baskerville Old Face" pitchFamily="18" charset="0"/>
              </a:rPr>
              <a:t>měl zájem o </a:t>
            </a:r>
            <a:r>
              <a:rPr lang="cs-CZ" sz="3200" i="1" dirty="0" smtClean="0">
                <a:latin typeface="Baskerville Old Face" pitchFamily="18" charset="0"/>
              </a:rPr>
              <a:t>300 </a:t>
            </a:r>
            <a:r>
              <a:rPr lang="cs-CZ" sz="3200" i="1" dirty="0">
                <a:latin typeface="Baskerville Old Face" pitchFamily="18" charset="0"/>
              </a:rPr>
              <a:t>akcií určité společnosti, má </a:t>
            </a:r>
            <a:r>
              <a:rPr lang="cs-CZ" sz="3200" i="1" dirty="0" smtClean="0">
                <a:latin typeface="Baskerville Old Face" pitchFamily="18" charset="0"/>
              </a:rPr>
              <a:t>tedy tři </a:t>
            </a:r>
            <a:r>
              <a:rPr lang="cs-CZ" sz="3200" i="1" dirty="0">
                <a:latin typeface="Baskerville Old Face" pitchFamily="18" charset="0"/>
              </a:rPr>
              <a:t>možnosti:</a:t>
            </a:r>
          </a:p>
          <a:p>
            <a:r>
              <a:rPr lang="pl-PL" sz="3200" i="1" dirty="0">
                <a:solidFill>
                  <a:srgbClr val="FF0000"/>
                </a:solidFill>
                <a:latin typeface="Baskerville Old Face" pitchFamily="18" charset="0"/>
              </a:rPr>
              <a:t>a)</a:t>
            </a:r>
            <a:r>
              <a:rPr lang="pl-PL" sz="3200" i="1" dirty="0">
                <a:latin typeface="Baskerville Old Face" pitchFamily="18" charset="0"/>
              </a:rPr>
              <a:t> prostřednictvím makléře je koupit na burze – regulovaný trh</a:t>
            </a:r>
            <a:r>
              <a:rPr lang="pl-PL" sz="3200" i="1" dirty="0" smtClean="0">
                <a:latin typeface="Baskerville Old Face" pitchFamily="18" charset="0"/>
              </a:rPr>
              <a:t>,</a:t>
            </a:r>
          </a:p>
          <a:p>
            <a:endParaRPr lang="pl-PL" sz="3200" i="1" dirty="0">
              <a:latin typeface="Baskerville Old Face" pitchFamily="18" charset="0"/>
            </a:endParaRPr>
          </a:p>
          <a:p>
            <a:r>
              <a:rPr lang="cs-CZ" sz="3200" i="1" dirty="0">
                <a:solidFill>
                  <a:srgbClr val="FF0000"/>
                </a:solidFill>
                <a:latin typeface="Baskerville Old Face" pitchFamily="18" charset="0"/>
              </a:rPr>
              <a:t>b)</a:t>
            </a:r>
            <a:r>
              <a:rPr lang="cs-CZ" sz="3200" i="1" dirty="0">
                <a:latin typeface="Baskerville Old Face" pitchFamily="18" charset="0"/>
              </a:rPr>
              <a:t> koupit je v RM‑S (nyní volně, v budoucnu prostřednictvím obchodníka </a:t>
            </a:r>
            <a:r>
              <a:rPr lang="cs-CZ" sz="3200" i="1" dirty="0" smtClean="0">
                <a:latin typeface="Baskerville Old Face" pitchFamily="18" charset="0"/>
              </a:rPr>
              <a:t>– regulovaný </a:t>
            </a:r>
            <a:r>
              <a:rPr lang="cs-CZ" sz="3200" i="1" dirty="0">
                <a:latin typeface="Baskerville Old Face" pitchFamily="18" charset="0"/>
              </a:rPr>
              <a:t>trh</a:t>
            </a:r>
            <a:r>
              <a:rPr lang="cs-CZ" sz="3200" i="1" dirty="0" smtClean="0">
                <a:latin typeface="Baskerville Old Face" pitchFamily="18" charset="0"/>
              </a:rPr>
              <a:t>),</a:t>
            </a:r>
          </a:p>
          <a:p>
            <a:endParaRPr lang="cs-CZ" sz="3200" i="1" dirty="0">
              <a:latin typeface="Baskerville Old Face" pitchFamily="18" charset="0"/>
            </a:endParaRPr>
          </a:p>
          <a:p>
            <a:r>
              <a:rPr lang="cs-CZ" sz="3200" i="1" dirty="0">
                <a:solidFill>
                  <a:srgbClr val="FF0000"/>
                </a:solidFill>
                <a:latin typeface="Baskerville Old Face" pitchFamily="18" charset="0"/>
              </a:rPr>
              <a:t>c) </a:t>
            </a:r>
            <a:r>
              <a:rPr lang="cs-CZ" sz="3200" i="1" dirty="0">
                <a:latin typeface="Baskerville Old Face" pitchFamily="18" charset="0"/>
              </a:rPr>
              <a:t>koupit si cenné papíry přímo od obchodníka, který s nimi běžně </a:t>
            </a:r>
            <a:r>
              <a:rPr lang="cs-CZ" sz="3200" i="1" dirty="0" smtClean="0">
                <a:latin typeface="Baskerville Old Face" pitchFamily="18" charset="0"/>
              </a:rPr>
              <a:t>obchoduje a </a:t>
            </a:r>
            <a:r>
              <a:rPr lang="cs-CZ" sz="3200" i="1" dirty="0">
                <a:latin typeface="Baskerville Old Face" pitchFamily="18" charset="0"/>
              </a:rPr>
              <a:t>obvykle vlastní nějaké množství cenných papírů – neregulovaný trh.</a:t>
            </a:r>
          </a:p>
        </p:txBody>
      </p:sp>
    </p:spTree>
    <p:extLst>
      <p:ext uri="{BB962C8B-B14F-4D97-AF65-F5344CB8AC3E}">
        <p14:creationId xmlns:p14="http://schemas.microsoft.com/office/powerpoint/2010/main" val="306818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latin typeface="Baskerville Old Face" pitchFamily="18" charset="0"/>
              </a:rPr>
              <a:t>RM SYSTÉM</a:t>
            </a:r>
            <a:endParaRPr lang="cs-CZ" sz="4400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dirty="0">
                <a:solidFill>
                  <a:srgbClr val="FF0000"/>
                </a:solidFill>
                <a:latin typeface="Baskerville Old Face" pitchFamily="18" charset="0"/>
              </a:rPr>
              <a:t>Středisko cenných papírů</a:t>
            </a:r>
          </a:p>
          <a:p>
            <a:r>
              <a:rPr lang="cs-CZ" sz="2800" i="1" dirty="0">
                <a:latin typeface="Baskerville Old Face" pitchFamily="18" charset="0"/>
              </a:rPr>
              <a:t>Většina cenných papírů obchodovaných na burze a RM‑S je v elektronické podobě, </a:t>
            </a:r>
            <a:r>
              <a:rPr lang="cs-CZ" sz="2800" i="1" dirty="0" smtClean="0">
                <a:latin typeface="Baskerville Old Face" pitchFamily="18" charset="0"/>
              </a:rPr>
              <a:t>obdobně jako </a:t>
            </a:r>
            <a:r>
              <a:rPr lang="cs-CZ" sz="2800" i="1" dirty="0">
                <a:latin typeface="Baskerville Old Face" pitchFamily="18" charset="0"/>
              </a:rPr>
              <a:t>bezhotovostní peníze. Proto bylo zřízeno </a:t>
            </a:r>
            <a:r>
              <a:rPr lang="cs-CZ" sz="2800" i="1" dirty="0">
                <a:solidFill>
                  <a:srgbClr val="FF0000"/>
                </a:solidFill>
                <a:latin typeface="Baskerville Old Face" pitchFamily="18" charset="0"/>
              </a:rPr>
              <a:t>Středisko cenných papírů</a:t>
            </a:r>
            <a:r>
              <a:rPr lang="cs-CZ" sz="2800" i="1" dirty="0">
                <a:latin typeface="Baskerville Old Face" pitchFamily="18" charset="0"/>
              </a:rPr>
              <a:t>. Jeho </a:t>
            </a:r>
            <a:r>
              <a:rPr lang="cs-CZ" sz="2800" i="1" dirty="0" smtClean="0">
                <a:latin typeface="Baskerville Old Face" pitchFamily="18" charset="0"/>
              </a:rPr>
              <a:t>hlavním úkolem </a:t>
            </a:r>
            <a:r>
              <a:rPr lang="cs-CZ" sz="2800" i="1" dirty="0">
                <a:latin typeface="Baskerville Old Face" pitchFamily="18" charset="0"/>
              </a:rPr>
              <a:t>je vedení evidence cenných papírů. V jejím rámci vede účty majitelů </a:t>
            </a:r>
            <a:r>
              <a:rPr lang="cs-CZ" sz="2800" i="1" dirty="0" smtClean="0">
                <a:latin typeface="Baskerville Old Face" pitchFamily="18" charset="0"/>
              </a:rPr>
              <a:t>cenných papírů</a:t>
            </a:r>
            <a:r>
              <a:rPr lang="cs-CZ" sz="2800" i="1" dirty="0">
                <a:latin typeface="Baskerville Old Face" pitchFamily="18" charset="0"/>
              </a:rPr>
              <a:t>, registr majitelů a registr emitentů, resp. emisí cenných papírů. Dále </a:t>
            </a:r>
            <a:r>
              <a:rPr lang="cs-CZ" sz="2800" i="1" dirty="0" smtClean="0">
                <a:latin typeface="Baskerville Old Face" pitchFamily="18" charset="0"/>
              </a:rPr>
              <a:t>poskytuje některé </a:t>
            </a:r>
            <a:r>
              <a:rPr lang="cs-CZ" sz="2800" i="1" dirty="0">
                <a:latin typeface="Baskerville Old Face" pitchFamily="18" charset="0"/>
              </a:rPr>
              <a:t>další služby související se zaknihovanými cennými papíry a informační servis </a:t>
            </a:r>
            <a:r>
              <a:rPr lang="cs-CZ" sz="2800" i="1" dirty="0" smtClean="0">
                <a:latin typeface="Baskerville Old Face" pitchFamily="18" charset="0"/>
              </a:rPr>
              <a:t>pro účastníky </a:t>
            </a:r>
            <a:r>
              <a:rPr lang="cs-CZ" sz="2800" i="1" dirty="0">
                <a:latin typeface="Baskerville Old Face" pitchFamily="18" charset="0"/>
              </a:rPr>
              <a:t>kapitálového trhu.</a:t>
            </a:r>
            <a:endParaRPr lang="cs-CZ" sz="32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1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997839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60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</TotalTime>
  <Words>295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Prezentace aplikace PowerPoint</vt:lpstr>
      <vt:lpstr>Anotace</vt:lpstr>
      <vt:lpstr>RM SYSTÉM</vt:lpstr>
      <vt:lpstr>RM SYSTÉM</vt:lpstr>
      <vt:lpstr>RM SYSTÉM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</cp:revision>
  <dcterms:created xsi:type="dcterms:W3CDTF">2013-08-24T16:44:05Z</dcterms:created>
  <dcterms:modified xsi:type="dcterms:W3CDTF">2013-11-14T09:37:02Z</dcterms:modified>
</cp:coreProperties>
</file>