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60" r:id="rId3"/>
    <p:sldId id="267" r:id="rId4"/>
    <p:sldId id="266" r:id="rId5"/>
    <p:sldId id="265" r:id="rId6"/>
    <p:sldId id="264" r:id="rId7"/>
    <p:sldId id="263" r:id="rId8"/>
    <p:sldId id="262" r:id="rId9"/>
    <p:sldId id="261" r:id="rId10"/>
    <p:sldId id="270" r:id="rId11"/>
    <p:sldId id="269" r:id="rId12"/>
    <p:sldId id="272" r:id="rId13"/>
    <p:sldId id="274" r:id="rId14"/>
    <p:sldId id="277" r:id="rId15"/>
    <p:sldId id="273" r:id="rId16"/>
    <p:sldId id="276" r:id="rId17"/>
    <p:sldId id="275" r:id="rId18"/>
    <p:sldId id="259" r:id="rId19"/>
    <p:sldId id="279" r:id="rId20"/>
    <p:sldId id="280" r:id="rId21"/>
    <p:sldId id="258" r:id="rId22"/>
    <p:sldId id="268" r:id="rId23"/>
    <p:sldId id="271" r:id="rId24"/>
    <p:sldId id="278" r:id="rId25"/>
    <p:sldId id="281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157" y="4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11.12.2013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11.12.2013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11.12.2013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hyperlink" Target="http://upload.wikimedia.org/wikipedia/commons/6/66/%C4%8Cihadlo.jp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jpg"/><Relationship Id="rId7" Type="http://schemas.openxmlformats.org/officeDocument/2006/relationships/hyperlink" Target="http://upload.wikimedia.org/wikipedia/commons/3/3e/Arnica_montana_in_%C5%A0umava_region_(1)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hyperlink" Target="http://upload.wikimedia.org/wikipedia/commons/b/bb/Charadrius_morinellus_male.jpg" TargetMode="External"/><Relationship Id="rId10" Type="http://schemas.openxmlformats.org/officeDocument/2006/relationships/image" Target="../media/image10.jpeg"/><Relationship Id="rId4" Type="http://schemas.openxmlformats.org/officeDocument/2006/relationships/image" Target="../media/image7.png"/><Relationship Id="rId9" Type="http://schemas.openxmlformats.org/officeDocument/2006/relationships/hyperlink" Target="http://upload.wikimedia.org/wikipedia/commons/7/75/Zvonky_u_Labsk%C3%A9_boudy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hyperlink" Target="http://upload.wikimedia.org/wikipedia/commons/2/21/%C5%A0umava_National_Park_and_Landscape_protected_Area_(CZE)_-_location_map.sv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7/78/Ob%C5%99%C3%AD_hrnec_na_Sv%C4%9Btl%C3%A9.jpg" TargetMode="External"/><Relationship Id="rId5" Type="http://schemas.openxmlformats.org/officeDocument/2006/relationships/image" Target="../media/image12.jpeg"/><Relationship Id="rId4" Type="http://schemas.openxmlformats.org/officeDocument/2006/relationships/hyperlink" Target="http://upload.wikimedia.org/wikipedia/commons/5/56/Chalupska-slat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d/d2/Obl%C3%ADk.jpg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://upload.wikimedia.org/wikipedia/commons/7/78/Borov%C3%A1_Lada,_Chalupsk%C3%A1_sla%C5%A5_III.JPG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e/ef/Streptopus_amplexifolius_0503.JPG" TargetMode="External"/><Relationship Id="rId3" Type="http://schemas.openxmlformats.org/officeDocument/2006/relationships/image" Target="../media/image2.jpg"/><Relationship Id="rId7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7/7a/Ophioglossum_vulgatum_Saarland_01.jpg" TargetMode="External"/><Relationship Id="rId5" Type="http://schemas.openxmlformats.org/officeDocument/2006/relationships/image" Target="../media/image16.jpeg"/><Relationship Id="rId4" Type="http://schemas.openxmlformats.org/officeDocument/2006/relationships/hyperlink" Target="http://upload.wikimedia.org/wikipedia/commons/4/41/National_nature_reserve_Boubinsky_prales_in_2011_(6).JPG" TargetMode="External"/><Relationship Id="rId9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4/42/Tetrao_urogallus_Richard_Bartz.jpg" TargetMode="External"/><Relationship Id="rId5" Type="http://schemas.openxmlformats.org/officeDocument/2006/relationships/image" Target="../media/image19.jpeg"/><Relationship Id="rId4" Type="http://schemas.openxmlformats.org/officeDocument/2006/relationships/hyperlink" Target="http://upload.wikimedia.org/wikipedia/commons/6/63/Lynx_lynx2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1/1b/PodyjiVresoviste.jpg" TargetMode="External"/><Relationship Id="rId5" Type="http://schemas.openxmlformats.org/officeDocument/2006/relationships/image" Target="../media/image22.jpeg"/><Relationship Id="rId4" Type="http://schemas.openxmlformats.org/officeDocument/2006/relationships/hyperlink" Target="http://upload.wikimedia.org/wikipedia/commons/5/56/Dyje2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hyperlink" Target="http://www.npcs.cz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hyperlink" Target="http://upload.wikimedia.org/wikipedia/commons/f/f2/Mapa_CHKO_%C4%8Cesk%C3%A9_st%C5%99edoho%C5%99%C3%AD.sv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hyperlink" Target="http://upload.wikimedia.org/wikipedia/commons/2/20/Prav%C4%8Dick%C3%A1_br%C3%A1na_(2).jpg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4/42/Schauenstein.jpg" TargetMode="External"/><Relationship Id="rId3" Type="http://schemas.openxmlformats.org/officeDocument/2006/relationships/image" Target="../media/image2.jpg"/><Relationship Id="rId7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6/64/Kamenica3_(js).jpg" TargetMode="External"/><Relationship Id="rId5" Type="http://schemas.openxmlformats.org/officeDocument/2006/relationships/image" Target="../media/image27.jpeg"/><Relationship Id="rId4" Type="http://schemas.openxmlformats.org/officeDocument/2006/relationships/hyperlink" Target="http://upload.wikimedia.org/wikipedia/commons/3/35/RuzakRuzova.JPG" TargetMode="External"/><Relationship Id="rId9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c/c9/Dolsky_mlyn_(08).jpg" TargetMode="External"/><Relationship Id="rId3" Type="http://schemas.openxmlformats.org/officeDocument/2006/relationships/image" Target="../media/image2.jpg"/><Relationship Id="rId7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f/f3/Mariina_sk%C3%A1la_4811.jpg" TargetMode="External"/><Relationship Id="rId5" Type="http://schemas.openxmlformats.org/officeDocument/2006/relationships/image" Target="../media/image30.jpeg"/><Relationship Id="rId4" Type="http://schemas.openxmlformats.org/officeDocument/2006/relationships/hyperlink" Target="http://upload.wikimedia.org/wikipedia/commons/1/18/Kamenica_(js).jpg" TargetMode="External"/><Relationship Id="rId9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cs.wikipedia.org/wiki/Soubor:Streptopus_amplexifolius_0503.JPG" TargetMode="External"/><Relationship Id="rId4" Type="http://schemas.openxmlformats.org/officeDocument/2006/relationships/hyperlink" Target="http://cs.wikipedia.org/wiki/Soubor:National_nature_reserve_Boubinsky_prales_in_2011_(6).JPG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cs.wikipedia.org/wiki/Soubor:Prav%C4%8Dick%C3%A1_br%C3%A1na_(2).jpg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6250332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23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Přehled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národních parků ČR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Národní park, chráněná území, příroda, Šumava,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KRNAP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Ekologie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Anna Mazáčová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Národní parky </a:t>
            </a:r>
            <a:r>
              <a:rPr lang="cs-CZ" sz="2400" b="1" dirty="0" smtClean="0"/>
              <a:t>České </a:t>
            </a:r>
            <a:r>
              <a:rPr lang="cs-CZ" sz="2400" b="1" dirty="0" smtClean="0"/>
              <a:t>republiky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VY_32_INOVACE_23_458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1052736"/>
            <a:ext cx="828092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Národní park</a:t>
            </a:r>
          </a:p>
          <a:p>
            <a:endParaRPr lang="cs-CZ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velkoplošná, zvláště chráněná území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/>
              <a:t>značnou část zaujímají přirozené nebo lidskou činností málo ovlivněné </a:t>
            </a:r>
            <a:r>
              <a:rPr lang="cs-CZ" sz="2400" dirty="0" smtClean="0"/>
              <a:t>ekosystémy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/>
              <a:t>v nichž rostliny, živočichové a neživá příroda mají mimořádný vědecký a výchovný </a:t>
            </a:r>
            <a:r>
              <a:rPr lang="cs-CZ" sz="2400" dirty="0" smtClean="0"/>
              <a:t>význam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veškeré </a:t>
            </a:r>
            <a:r>
              <a:rPr lang="cs-CZ" sz="2400" dirty="0"/>
              <a:t>využití národních parků musí být podřízeno zachování a zlepšení přírodních poměrů</a:t>
            </a:r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status upravuje zákon 114/1992 Sb. O ochraně přírody a krajiny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1268760"/>
            <a:ext cx="835292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Přehled národních parků ČR</a:t>
            </a:r>
          </a:p>
          <a:p>
            <a:endParaRPr lang="cs-CZ" sz="2800" b="1" dirty="0"/>
          </a:p>
          <a:p>
            <a:pPr marL="457200" indent="-457200">
              <a:buAutoNum type="arabicPeriod"/>
            </a:pPr>
            <a:r>
              <a:rPr lang="cs-CZ" sz="2400" dirty="0" smtClean="0"/>
              <a:t>Krkonošský národní park, KRNAP, 1963</a:t>
            </a:r>
          </a:p>
          <a:p>
            <a:pPr marL="457200" indent="-457200">
              <a:buAutoNum type="arabicPeriod"/>
            </a:pPr>
            <a:endParaRPr lang="cs-CZ" sz="2400" dirty="0"/>
          </a:p>
          <a:p>
            <a:pPr marL="457200" indent="-457200">
              <a:buAutoNum type="arabicPeriod"/>
            </a:pPr>
            <a:r>
              <a:rPr lang="cs-CZ" sz="2400" dirty="0" smtClean="0"/>
              <a:t>Národní park Šumava, 1991</a:t>
            </a:r>
          </a:p>
          <a:p>
            <a:pPr marL="457200" indent="-457200">
              <a:buAutoNum type="arabicPeriod"/>
            </a:pPr>
            <a:endParaRPr lang="cs-CZ" sz="2400" dirty="0"/>
          </a:p>
          <a:p>
            <a:pPr marL="457200" indent="-457200">
              <a:buAutoNum type="arabicPeriod"/>
            </a:pPr>
            <a:r>
              <a:rPr lang="cs-CZ" sz="2400" dirty="0" smtClean="0"/>
              <a:t>Národní park Podyjí 1991</a:t>
            </a:r>
          </a:p>
          <a:p>
            <a:pPr marL="457200" indent="-457200">
              <a:buAutoNum type="arabicPeriod"/>
            </a:pPr>
            <a:endParaRPr lang="cs-CZ" sz="2400" dirty="0"/>
          </a:p>
          <a:p>
            <a:pPr marL="457200" indent="-457200">
              <a:buAutoNum type="arabicPeriod"/>
            </a:pPr>
            <a:r>
              <a:rPr lang="cs-CZ" sz="2400" dirty="0" smtClean="0"/>
              <a:t>Národní park České Švýcarsko, 2000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7344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2" y="1268760"/>
            <a:ext cx="871296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Krkonošský národní park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leží </a:t>
            </a:r>
            <a:r>
              <a:rPr lang="cs-CZ" sz="2400" dirty="0"/>
              <a:t>převážně v geomorfologickém celku Krkonoše v </a:t>
            </a:r>
            <a:endParaRPr lang="cs-CZ" sz="2400" dirty="0" smtClean="0"/>
          </a:p>
          <a:p>
            <a:r>
              <a:rPr lang="cs-CZ" sz="2400" dirty="0" smtClean="0"/>
              <a:t>Krkonošsko-jesenické soustavě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nejvyšším </a:t>
            </a:r>
            <a:r>
              <a:rPr lang="cs-CZ" sz="2400" dirty="0"/>
              <a:t>bodem parku (a zároveň i České republiky) je </a:t>
            </a:r>
            <a:r>
              <a:rPr lang="cs-CZ" sz="2400" dirty="0" smtClean="0"/>
              <a:t>Sněžka s</a:t>
            </a:r>
            <a:r>
              <a:rPr lang="cs-CZ" sz="2400" dirty="0"/>
              <a:t> 1602 metry nad </a:t>
            </a:r>
            <a:r>
              <a:rPr lang="cs-CZ" sz="2400" dirty="0" smtClean="0"/>
              <a:t>mořem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717032"/>
            <a:ext cx="2695575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429000"/>
            <a:ext cx="3024336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64088" y="5517232"/>
            <a:ext cx="33123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Sněžné jámy v r. 1938</a:t>
            </a:r>
            <a:endParaRPr lang="cs-CZ" sz="1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5671120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Sněžka (pohled z Černé hory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1029" name="Picture 5" descr="Správa Krkonošského národního parku | Správa KRNAP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984809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63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1196752"/>
            <a:ext cx="7776864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Krkonošský národní park</a:t>
            </a:r>
          </a:p>
          <a:p>
            <a:endParaRPr lang="cs-CZ" sz="2400" b="1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/>
              <a:t>Krkonoše jsou nejvyšším pohořím nejen České republiky, ale i střední Evropy severně od </a:t>
            </a:r>
            <a:r>
              <a:rPr lang="cs-CZ" sz="2400" dirty="0" smtClean="0"/>
              <a:t>Alp</a:t>
            </a:r>
          </a:p>
          <a:p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/>
              <a:t>oplývají mimořádnou pestrostí krajiny, flóry a fauny, která zdaleka přesahuje přírodní rozmanitost okolních evropských </a:t>
            </a:r>
            <a:r>
              <a:rPr lang="cs-CZ" sz="2400" dirty="0" smtClean="0"/>
              <a:t>středohor</a:t>
            </a:r>
          </a:p>
          <a:p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vděčí </a:t>
            </a:r>
            <a:r>
              <a:rPr lang="cs-CZ" sz="2400" dirty="0"/>
              <a:t>za to výjimečné zeměpisné poloze uprostřed Evropy</a:t>
            </a:r>
          </a:p>
        </p:txBody>
      </p:sp>
    </p:spTree>
    <p:extLst>
      <p:ext uri="{BB962C8B-B14F-4D97-AF65-F5344CB8AC3E}">
        <p14:creationId xmlns:p14="http://schemas.microsoft.com/office/powerpoint/2010/main" val="618376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 descr="Soubor:Čihadlo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7620000" cy="460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7584" y="5654019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Porosty kleče se zastoupením smrku v okolí </a:t>
            </a:r>
            <a:r>
              <a:rPr lang="cs-CZ" dirty="0" smtClean="0"/>
              <a:t>Čihadla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286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20580" y="928167"/>
            <a:ext cx="8568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Flora, fauna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9266" y="4439923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Prha arnika</a:t>
            </a:r>
            <a:endParaRPr lang="cs-CZ" sz="1600" dirty="0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406" y="1844824"/>
            <a:ext cx="2647181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090406" y="1466776"/>
            <a:ext cx="2520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Ostrůvky kleče z </a:t>
            </a:r>
            <a:r>
              <a:rPr lang="cs-CZ" sz="1600" dirty="0" err="1" smtClean="0"/>
              <a:t>Violíku</a:t>
            </a:r>
            <a:endParaRPr lang="cs-CZ" sz="1600" dirty="0"/>
          </a:p>
        </p:txBody>
      </p:sp>
      <p:pic>
        <p:nvPicPr>
          <p:cNvPr id="3081" name="Picture 9" descr="Soubor:Charadrius morinellus male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050998"/>
            <a:ext cx="1728192" cy="242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441362" y="1057247"/>
            <a:ext cx="8280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Kulík</a:t>
            </a:r>
          </a:p>
          <a:p>
            <a:r>
              <a:rPr lang="cs-CZ" sz="1600" dirty="0" smtClean="0"/>
              <a:t> hnědý</a:t>
            </a:r>
            <a:endParaRPr lang="cs-CZ" sz="1600" dirty="0"/>
          </a:p>
        </p:txBody>
      </p:sp>
      <p:pic>
        <p:nvPicPr>
          <p:cNvPr id="3083" name="Picture 11" descr="Soubor:Arnica montana in Šumava region (1)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66" y="1556792"/>
            <a:ext cx="2304038" cy="288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Soubor:Zvonky u Labské boudy.jpg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296799"/>
            <a:ext cx="3017913" cy="2624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897338" y="5275270"/>
            <a:ext cx="15144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Hořce u Labské boudy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695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20580" y="1124744"/>
            <a:ext cx="87719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Národní park Šumava</a:t>
            </a:r>
          </a:p>
          <a:p>
            <a:pPr algn="ctr"/>
            <a:endParaRPr lang="cs-CZ" sz="28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/>
              <a:t>NP Šumava je největší </a:t>
            </a:r>
            <a:endParaRPr lang="cs-CZ" sz="2400" dirty="0" smtClean="0"/>
          </a:p>
          <a:p>
            <a:r>
              <a:rPr lang="cs-CZ" sz="2400" dirty="0" smtClean="0"/>
              <a:t>ze </a:t>
            </a:r>
            <a:r>
              <a:rPr lang="cs-CZ" sz="2400" dirty="0"/>
              <a:t>čtyř </a:t>
            </a:r>
            <a:r>
              <a:rPr lang="cs-CZ" sz="2400" dirty="0" smtClean="0"/>
              <a:t>národních parků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hlavním </a:t>
            </a:r>
            <a:r>
              <a:rPr lang="cs-CZ" sz="2400" dirty="0"/>
              <a:t>předmětem ochrany </a:t>
            </a:r>
            <a:endParaRPr lang="cs-CZ" sz="2400" dirty="0" smtClean="0"/>
          </a:p>
          <a:p>
            <a:r>
              <a:rPr lang="cs-CZ" sz="2400" dirty="0" smtClean="0"/>
              <a:t>jsou </a:t>
            </a:r>
            <a:r>
              <a:rPr lang="cs-CZ" sz="2400" dirty="0"/>
              <a:t>jedinečná nerušeně se </a:t>
            </a:r>
            <a:endParaRPr lang="cs-CZ" sz="2400" dirty="0" smtClean="0"/>
          </a:p>
          <a:p>
            <a:r>
              <a:rPr lang="cs-CZ" sz="2400" dirty="0" smtClean="0"/>
              <a:t>vyvíjející </a:t>
            </a:r>
            <a:r>
              <a:rPr lang="cs-CZ" sz="2400" dirty="0"/>
              <a:t>biologická </a:t>
            </a:r>
            <a:endParaRPr lang="cs-CZ" sz="2400" dirty="0" smtClean="0"/>
          </a:p>
          <a:p>
            <a:r>
              <a:rPr lang="cs-CZ" sz="2400" dirty="0" smtClean="0"/>
              <a:t>společenstva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mimo </a:t>
            </a:r>
            <a:r>
              <a:rPr lang="cs-CZ" sz="2400" dirty="0"/>
              <a:t>horských smrčin a </a:t>
            </a:r>
            <a:endParaRPr lang="cs-CZ" sz="2400" dirty="0" smtClean="0"/>
          </a:p>
          <a:p>
            <a:r>
              <a:rPr lang="cs-CZ" sz="2400" dirty="0" smtClean="0"/>
              <a:t>pralesních </a:t>
            </a:r>
            <a:r>
              <a:rPr lang="cs-CZ" sz="2400" dirty="0"/>
              <a:t>porostů jsou </a:t>
            </a:r>
            <a:endParaRPr lang="cs-CZ" sz="2400" dirty="0" smtClean="0"/>
          </a:p>
          <a:p>
            <a:r>
              <a:rPr lang="cs-CZ" sz="2400" dirty="0" smtClean="0"/>
              <a:t>nejvýznamnější slatě, rašeliniště </a:t>
            </a:r>
          </a:p>
          <a:p>
            <a:r>
              <a:rPr lang="cs-CZ" sz="2400" dirty="0" smtClean="0"/>
              <a:t>a karová jezera</a:t>
            </a:r>
          </a:p>
          <a:p>
            <a:endParaRPr lang="cs-CZ" sz="2400" dirty="0"/>
          </a:p>
        </p:txBody>
      </p:sp>
      <p:pic>
        <p:nvPicPr>
          <p:cNvPr id="4098" name="Picture 2" descr="Soubor:Šumava National Park and Landscape protected Area (CZE) - location map.sv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420889"/>
            <a:ext cx="489654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76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922775"/>
            <a:ext cx="864096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Národní park Šumava</a:t>
            </a:r>
          </a:p>
          <a:p>
            <a:endParaRPr lang="cs-CZ" sz="2400" dirty="0"/>
          </a:p>
        </p:txBody>
      </p:sp>
      <p:pic>
        <p:nvPicPr>
          <p:cNvPr id="5122" name="Picture 2" descr="Soubor:Chalupska-slat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81" y="1571020"/>
            <a:ext cx="4104456" cy="269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85281" y="4437112"/>
            <a:ext cx="3666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Chalupská slať</a:t>
            </a:r>
            <a:endParaRPr lang="cs-CZ" dirty="0"/>
          </a:p>
        </p:txBody>
      </p:sp>
      <p:pic>
        <p:nvPicPr>
          <p:cNvPr id="5124" name="Picture 4" descr="Soubor:Obří hrnec na Světlé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017296"/>
            <a:ext cx="4248472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499992" y="1605482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Obří hrnec na Světlé (geologická zajímavost)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698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6146" name="Picture 2" descr="Soubor:Borová Lada, Chalupská slať III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3960440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5536" y="930590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Národní park Šumava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4725144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Naučná stezka, Borová </a:t>
            </a:r>
            <a:r>
              <a:rPr lang="cs-CZ" dirty="0"/>
              <a:t>L</a:t>
            </a:r>
            <a:r>
              <a:rPr lang="cs-CZ" dirty="0" smtClean="0"/>
              <a:t>ada, </a:t>
            </a:r>
          </a:p>
          <a:p>
            <a:r>
              <a:rPr lang="cs-CZ" dirty="0" smtClean="0"/>
              <a:t>Chalupská slať</a:t>
            </a:r>
            <a:endParaRPr lang="cs-CZ" dirty="0"/>
          </a:p>
        </p:txBody>
      </p:sp>
      <p:pic>
        <p:nvPicPr>
          <p:cNvPr id="6148" name="Picture 4" descr="Soubor:Oblík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916832"/>
            <a:ext cx="432048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5292080" y="1566084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Hora Oblík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71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7170" name="Picture 2" descr="Soubor:National nature reserve Boubinsky prales in 2011 (6)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10" y="1670262"/>
            <a:ext cx="3672408" cy="253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20580" y="1000164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Naučná stezka</a:t>
            </a:r>
          </a:p>
          <a:p>
            <a:r>
              <a:rPr lang="cs-CZ" dirty="0" smtClean="0"/>
              <a:t>Boubínský prales</a:t>
            </a:r>
            <a:endParaRPr lang="cs-CZ" dirty="0"/>
          </a:p>
        </p:txBody>
      </p:sp>
      <p:pic>
        <p:nvPicPr>
          <p:cNvPr id="7172" name="Picture 4" descr="Soubor:Ophioglossum vulgatum Saarland 01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406" y="1000164"/>
            <a:ext cx="2952328" cy="456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090406" y="555393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Hadí jazyk obecný</a:t>
            </a:r>
            <a:endParaRPr lang="cs-CZ" dirty="0"/>
          </a:p>
        </p:txBody>
      </p:sp>
      <p:pic>
        <p:nvPicPr>
          <p:cNvPr id="7174" name="Picture 6" descr="Soubor:Streptopus amplexifolius 0503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492896"/>
            <a:ext cx="2448272" cy="3362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4211960" y="2123564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Čípek objímavý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36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8194" name="Picture 2" descr="Soubor:Lynx lynx2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52736"/>
            <a:ext cx="3790950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8335" y="5599535"/>
            <a:ext cx="3587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Rys ostrovid</a:t>
            </a:r>
            <a:endParaRPr lang="cs-CZ" dirty="0"/>
          </a:p>
        </p:txBody>
      </p:sp>
      <p:pic>
        <p:nvPicPr>
          <p:cNvPr id="8196" name="Picture 4" descr="Soubor:Tetrao urogallus Richard Bartz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052736"/>
            <a:ext cx="3672408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16016" y="5543164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Tetřev hlušec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729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1124744"/>
            <a:ext cx="813690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Národní park Podyjí</a:t>
            </a:r>
          </a:p>
          <a:p>
            <a:endParaRPr lang="cs-CZ" sz="28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jediným </a:t>
            </a:r>
            <a:r>
              <a:rPr lang="cs-CZ" sz="2000" dirty="0" smtClean="0"/>
              <a:t>moravským národním parkem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nejvyšší </a:t>
            </a:r>
            <a:r>
              <a:rPr lang="cs-CZ" sz="2000" dirty="0"/>
              <a:t>bod má nadmořskou výšku 536 m n. m</a:t>
            </a:r>
            <a:r>
              <a:rPr lang="cs-CZ" sz="2000" dirty="0" smtClean="0"/>
              <a:t>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park </a:t>
            </a:r>
            <a:r>
              <a:rPr lang="cs-CZ" sz="2000" dirty="0"/>
              <a:t>je zalesněn z 84 %, kromě běžných lesních porostů se zde vyskytují mnohé vzácné dřeviny a hlavně endemický jeřáb muk </a:t>
            </a:r>
            <a:r>
              <a:rPr lang="cs-CZ" sz="2000" dirty="0" err="1"/>
              <a:t>hardeggský</a:t>
            </a:r>
            <a:r>
              <a:rPr lang="cs-CZ" sz="2000" dirty="0" smtClean="0"/>
              <a:t>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patří mezi druhově nejbohatší velkoplošná </a:t>
            </a:r>
            <a:r>
              <a:rPr lang="cs-CZ" sz="2000" dirty="0" smtClean="0"/>
              <a:t>chráněná území ČR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krajinné </a:t>
            </a:r>
            <a:r>
              <a:rPr lang="cs-CZ" sz="2000" dirty="0"/>
              <a:t>podmínky umožňují růst jak rostlin chladno a stínomilných v hlubokých údolích, tak i teplomilných na výslunných </a:t>
            </a:r>
            <a:r>
              <a:rPr lang="cs-CZ" sz="2000" dirty="0" smtClean="0"/>
              <a:t>stráních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vyskytuje </a:t>
            </a:r>
            <a:r>
              <a:rPr lang="cs-CZ" sz="2000" dirty="0"/>
              <a:t>se zde 77 druhů chráněných rostlin </a:t>
            </a:r>
            <a:endParaRPr lang="cs-CZ" sz="20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vzácné </a:t>
            </a:r>
            <a:r>
              <a:rPr lang="cs-CZ" sz="2000" dirty="0"/>
              <a:t>ptáky zastupuje </a:t>
            </a:r>
            <a:r>
              <a:rPr lang="cs-CZ" sz="2000" dirty="0" smtClean="0"/>
              <a:t>dudek chocholatý, čáp černý, výr velký, skorec vodní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najdeme </a:t>
            </a:r>
            <a:r>
              <a:rPr lang="cs-CZ" sz="2000" dirty="0"/>
              <a:t>zde 42 km téměř neobydleného říčního údolí – je to nejzachovalejší a nejméně dotčené říční údolí v Česku</a:t>
            </a:r>
            <a:endParaRPr lang="cs-CZ" sz="2000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169682"/>
            <a:ext cx="1002407" cy="1035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837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61656" y="932260"/>
            <a:ext cx="705678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Národní park Podyjí</a:t>
            </a:r>
          </a:p>
          <a:p>
            <a:endParaRPr lang="cs-CZ" sz="2400" dirty="0" smtClean="0"/>
          </a:p>
          <a:p>
            <a:endParaRPr lang="cs-CZ" dirty="0"/>
          </a:p>
        </p:txBody>
      </p:sp>
      <p:pic>
        <p:nvPicPr>
          <p:cNvPr id="9218" name="Picture 2" descr="Soubor:Dyje2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80" y="3829163"/>
            <a:ext cx="4824536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Soubor:PodyjiVresoviste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039628"/>
            <a:ext cx="5112568" cy="2389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05772" y="3469462"/>
            <a:ext cx="3458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Kaňon Dyje z moravské strany</a:t>
            </a: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92080" y="3356992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Vřesoviště na východním okraji národního parku</a:t>
            </a:r>
          </a:p>
        </p:txBody>
      </p:sp>
    </p:spTree>
    <p:extLst>
      <p:ext uri="{BB962C8B-B14F-4D97-AF65-F5344CB8AC3E}">
        <p14:creationId xmlns:p14="http://schemas.microsoft.com/office/powerpoint/2010/main" val="32702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1266" name="Picture 2" descr="Domů">
            <a:hlinkClick r:id="rId4" tooltip="Domů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052736"/>
            <a:ext cx="1283965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33230" y="1052736"/>
            <a:ext cx="726310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Národní park České Švýcarsko</a:t>
            </a:r>
          </a:p>
          <a:p>
            <a:endParaRPr lang="cs-CZ" sz="2400" b="1" dirty="0" smtClean="0"/>
          </a:p>
          <a:p>
            <a:endParaRPr lang="cs-CZ" sz="2400" b="1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/>
              <a:t>hlavním předmětem ochrany jsou unikátní </a:t>
            </a:r>
            <a:r>
              <a:rPr lang="cs-CZ" sz="2400" dirty="0" smtClean="0"/>
              <a:t>pískovcové </a:t>
            </a:r>
            <a:r>
              <a:rPr lang="cs-CZ" sz="2400" dirty="0"/>
              <a:t>útvary a na ně vázaný </a:t>
            </a:r>
            <a:r>
              <a:rPr lang="cs-CZ" sz="2400" dirty="0" smtClean="0"/>
              <a:t>biotop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mohutné </a:t>
            </a:r>
            <a:r>
              <a:rPr lang="cs-CZ" sz="2400" dirty="0" smtClean="0"/>
              <a:t>skalní věže, brány, stěny, rokle, města </a:t>
            </a:r>
            <a:r>
              <a:rPr lang="cs-CZ" sz="2400" dirty="0"/>
              <a:t>a </a:t>
            </a:r>
            <a:r>
              <a:rPr lang="cs-CZ" sz="2400" dirty="0" smtClean="0"/>
              <a:t>bludiště </a:t>
            </a:r>
            <a:r>
              <a:rPr lang="cs-CZ" sz="2400" dirty="0"/>
              <a:t>vznikly v důsledku </a:t>
            </a:r>
            <a:r>
              <a:rPr lang="cs-CZ" sz="2400" dirty="0" smtClean="0"/>
              <a:t>erozí křídových mořských sedimentů, </a:t>
            </a:r>
            <a:r>
              <a:rPr lang="cs-CZ" sz="2400" dirty="0"/>
              <a:t>které byly vyzdviženy na povrch v období </a:t>
            </a:r>
            <a:r>
              <a:rPr lang="cs-CZ" sz="2400" dirty="0" smtClean="0"/>
              <a:t>čtvrtohor </a:t>
            </a:r>
            <a:r>
              <a:rPr lang="cs-CZ" sz="2400" dirty="0"/>
              <a:t>v důsledku </a:t>
            </a:r>
            <a:r>
              <a:rPr lang="cs-CZ" sz="2400" dirty="0" smtClean="0"/>
              <a:t>alpinského </a:t>
            </a:r>
            <a:r>
              <a:rPr lang="cs-CZ" sz="2400" dirty="0" smtClean="0"/>
              <a:t>vrásnění</a:t>
            </a:r>
          </a:p>
          <a:p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nejznámějším </a:t>
            </a:r>
            <a:r>
              <a:rPr lang="cs-CZ" sz="2400" dirty="0"/>
              <a:t>skalním útvarem je </a:t>
            </a:r>
            <a:r>
              <a:rPr lang="cs-CZ" sz="2400" dirty="0" err="1" smtClean="0"/>
              <a:t>Pravčická</a:t>
            </a:r>
            <a:r>
              <a:rPr lang="cs-CZ" sz="2400" dirty="0" smtClean="0"/>
              <a:t> brána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93646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2290" name="Picture 2" descr="Soubor:Mapa CHKO České středohoří.sv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52736"/>
            <a:ext cx="7632848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184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3314" name="Picture 2" descr="Soubor:Pravčická brána (2)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4922"/>
            <a:ext cx="8208912" cy="433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7544" y="5490550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Pravčická</a:t>
            </a:r>
            <a:r>
              <a:rPr lang="cs-CZ" dirty="0" smtClean="0"/>
              <a:t> brána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824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4338" name="Picture 2" descr="Soubor:RuzakRuzova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87" y="1124744"/>
            <a:ext cx="3822957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20307" y="4791182"/>
            <a:ext cx="41109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Čedičový kužel </a:t>
            </a:r>
            <a:r>
              <a:rPr lang="cs-CZ" dirty="0" smtClean="0"/>
              <a:t>Růžový vrch </a:t>
            </a:r>
          </a:p>
          <a:p>
            <a:r>
              <a:rPr lang="cs-CZ" dirty="0" smtClean="0"/>
              <a:t>(619 </a:t>
            </a:r>
            <a:r>
              <a:rPr lang="cs-CZ" dirty="0"/>
              <a:t>m n. m.), nejvyšší vrchol </a:t>
            </a:r>
            <a:endParaRPr lang="cs-CZ" dirty="0" smtClean="0"/>
          </a:p>
          <a:p>
            <a:r>
              <a:rPr lang="cs-CZ" dirty="0" smtClean="0"/>
              <a:t>Českého Švýcarska</a:t>
            </a:r>
            <a:endParaRPr lang="cs-CZ" dirty="0"/>
          </a:p>
        </p:txBody>
      </p:sp>
      <p:pic>
        <p:nvPicPr>
          <p:cNvPr id="14340" name="Picture 4" descr="Soubor:Kamenica3 (js)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968450"/>
            <a:ext cx="2238236" cy="3984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731490" y="4953445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Soutěska Kamenice</a:t>
            </a:r>
            <a:endParaRPr lang="cs-CZ" dirty="0"/>
          </a:p>
        </p:txBody>
      </p:sp>
      <p:pic>
        <p:nvPicPr>
          <p:cNvPr id="14342" name="Picture 6" descr="Soubor:Schauenstein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334" y="2564904"/>
            <a:ext cx="2448272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211960" y="2204864"/>
            <a:ext cx="1878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Vrchol skalního hrádku </a:t>
            </a:r>
            <a:r>
              <a:rPr lang="cs-CZ" dirty="0" err="1" smtClean="0"/>
              <a:t>Šaunštejn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5362" name="Picture 2" descr="Soubor:Kamenica (js)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3024336" cy="431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9716" y="5258458"/>
            <a:ext cx="3069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Edmundova soutěska, </a:t>
            </a:r>
            <a:r>
              <a:rPr lang="cs-CZ" dirty="0"/>
              <a:t>státem chráněná již od roku 1933</a:t>
            </a:r>
          </a:p>
        </p:txBody>
      </p:sp>
      <p:pic>
        <p:nvPicPr>
          <p:cNvPr id="15364" name="Picture 4" descr="Soubor:Mariina skála 4811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053468"/>
            <a:ext cx="3888432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164288" y="393305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Mariina vyhlídka</a:t>
            </a:r>
            <a:endParaRPr lang="cs-CZ" dirty="0"/>
          </a:p>
        </p:txBody>
      </p:sp>
      <p:pic>
        <p:nvPicPr>
          <p:cNvPr id="15366" name="Picture 6" descr="Soubor:Dolsky mlyn (08)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657" y="3240493"/>
            <a:ext cx="353463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583287" y="4869160"/>
            <a:ext cx="23812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Dolský mlýn, </a:t>
            </a:r>
            <a:r>
              <a:rPr lang="cs-CZ" dirty="0"/>
              <a:t>kulturní památka na řece Kamenici</a:t>
            </a:r>
          </a:p>
        </p:txBody>
      </p:sp>
    </p:spTree>
    <p:extLst>
      <p:ext uri="{BB962C8B-B14F-4D97-AF65-F5344CB8AC3E}">
        <p14:creationId xmlns:p14="http://schemas.microsoft.com/office/powerpoint/2010/main" val="216717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Souhrn učiva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765265"/>
            <a:ext cx="76328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Otázky pro opakování</a:t>
            </a:r>
          </a:p>
          <a:p>
            <a:endParaRPr lang="cs-CZ" sz="2000" dirty="0"/>
          </a:p>
          <a:p>
            <a:pPr marL="457200" indent="-457200">
              <a:buAutoNum type="arabicPeriod"/>
            </a:pPr>
            <a:r>
              <a:rPr lang="cs-CZ" sz="2000" dirty="0" smtClean="0"/>
              <a:t>Jaký zákon upravuje status národních parků?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Kolik národních parků máme v české republice?</a:t>
            </a:r>
          </a:p>
          <a:p>
            <a:pPr marL="457200" indent="-457200">
              <a:buAutoNum type="arabicPeriod"/>
            </a:pPr>
            <a:r>
              <a:rPr lang="cs-CZ" sz="2000" dirty="0"/>
              <a:t> </a:t>
            </a:r>
            <a:r>
              <a:rPr lang="cs-CZ" sz="2000" dirty="0" smtClean="0"/>
              <a:t>Vyjmenuj všechny naše národní parky.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Který z nich se nachází na Moravě?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Který z nich se nachází v Ústeckém kraji?</a:t>
            </a:r>
          </a:p>
        </p:txBody>
      </p:sp>
    </p:spTree>
    <p:extLst>
      <p:ext uri="{BB962C8B-B14F-4D97-AF65-F5344CB8AC3E}">
        <p14:creationId xmlns:p14="http://schemas.microsoft.com/office/powerpoint/2010/main" val="200107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700808"/>
            <a:ext cx="8712968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DAVID PALOCH.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http://cs.wikipedia.org/wiki/Soubor:Sn%C4%9B%C5%BEka_from_%C4%8Cern%C3%A1_hora_(CZE).jpg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JOJO.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http://cs.wikipedia.org/wiki/Soubor:Sniezne_Kotly_Old_04.jpg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MAOMAN.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http://cs.wikipedia.org/wiki/Soubor:%C4%8Cihadlo.jpg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HUHULENIK.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http://cs.wikipedia.org/wiki/Soubor:Arnica_montana_in_%C5%A0umava_region_(1).jpg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MAOMAN.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http://cs.wikipedia.org/wiki/Soubor:Vysoka_plan.jpg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NEZNÁMÝ.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http://cs.wikipedia.org/wiki/Soubor:Charadrius_morinellus_male.jpg 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700808"/>
            <a:ext cx="864096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ŠJŮ.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http://cs.wikipedia.org/wiki/Soubor:Zvonky_u_Labsk%C3%A9_boudy.jpg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DAVID PALOCH.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http://cs.wikipedia.org/wiki/Soubor:%C5%A0umava_National_Park_and_Landscape_protected_Area_(CZE)_-_location_map.svg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OLIGOPLECTRUM.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http://cs.wikipedia.org/wiki/Soubor:Chalupska-slat.jpg </a:t>
            </a:r>
            <a:endParaRPr lang="cs-CZ" sz="1400" dirty="0" smtClean="0"/>
          </a:p>
          <a:p>
            <a:endParaRPr lang="cs-CZ" sz="1400" dirty="0"/>
          </a:p>
          <a:p>
            <a:r>
              <a:rPr lang="en-US" sz="1400" dirty="0"/>
              <a:t>ORIGINAL UPLOADER WAS DINGOA AT CS.WIKIPEDIA. </a:t>
            </a:r>
            <a:r>
              <a:rPr lang="en-US" sz="1400" i="1" dirty="0"/>
              <a:t>Wikipedia</a:t>
            </a:r>
            <a:r>
              <a:rPr lang="en-US" sz="1400" dirty="0"/>
              <a:t> [online]. [cit. 9.12.2013]. </a:t>
            </a:r>
            <a:r>
              <a:rPr lang="en-US" sz="1400" dirty="0" err="1"/>
              <a:t>Dostupný</a:t>
            </a:r>
            <a:r>
              <a:rPr lang="en-US" sz="1400" dirty="0"/>
              <a:t> </a:t>
            </a:r>
            <a:r>
              <a:rPr lang="en-US" sz="1400" dirty="0" err="1"/>
              <a:t>na</a:t>
            </a:r>
            <a:r>
              <a:rPr lang="en-US" sz="1400" dirty="0"/>
              <a:t> WWW: http://cs.wikipedia.org/wiki/Soubor:Ob%C5%99%C3%AD_hrnec_na_Sv%C4%9Btl%C3%A9.jpg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USER:AKTRON.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http://cs.wikipedia.org/wiki/Soubor:Borov%C3%A1_Lada,_Chalupsk%C3%A1_sla%C5%A5_III.JPG </a:t>
            </a:r>
            <a:endParaRPr lang="cs-CZ" sz="1400" dirty="0" smtClean="0"/>
          </a:p>
          <a:p>
            <a:endParaRPr lang="cs-CZ" sz="1400" dirty="0"/>
          </a:p>
          <a:p>
            <a:r>
              <a:rPr lang="en-US" sz="1400" dirty="0"/>
              <a:t>ORIGINAL UPLOADER WAS DINGOA AT CS.WIKIPEDIA. </a:t>
            </a:r>
            <a:r>
              <a:rPr lang="en-US" sz="1400" i="1" dirty="0"/>
              <a:t>Wikipedia</a:t>
            </a:r>
            <a:r>
              <a:rPr lang="en-US" sz="1400" dirty="0"/>
              <a:t> [online]. [cit. 9.12.2013]. </a:t>
            </a:r>
            <a:r>
              <a:rPr lang="en-US" sz="1400" dirty="0" err="1"/>
              <a:t>Dostupný</a:t>
            </a:r>
            <a:r>
              <a:rPr lang="en-US" sz="1400" dirty="0"/>
              <a:t> </a:t>
            </a:r>
            <a:r>
              <a:rPr lang="en-US" sz="1400" dirty="0" err="1"/>
              <a:t>na</a:t>
            </a:r>
            <a:r>
              <a:rPr lang="en-US" sz="1400" dirty="0"/>
              <a:t> WWW: http://cs.wikipedia.org/wiki/Soubor:Obl%C3%ADk.jpg </a:t>
            </a:r>
            <a:endParaRPr lang="cs-CZ" sz="1400" dirty="0" smtClean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808995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556792"/>
            <a:ext cx="8712968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CHMEE2.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</a:t>
            </a:r>
            <a:r>
              <a:rPr lang="cs-CZ" sz="1400" dirty="0">
                <a:hlinkClick r:id="rId4"/>
              </a:rPr>
              <a:t>http://cs.wikipedia.org/wiki/Soubor:National_nature_reserve_Boubinsky_prales_in_2011_(6).</a:t>
            </a:r>
            <a:r>
              <a:rPr lang="cs-CZ" sz="1400" dirty="0" smtClean="0">
                <a:hlinkClick r:id="rId4"/>
              </a:rPr>
              <a:t>JPG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/>
              <a:t>ORCHI.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http://cs.wikipedia.org/wiki/Soubor:Ophioglossum_vulgatum_Saarland_01.jpg </a:t>
            </a:r>
          </a:p>
          <a:p>
            <a:r>
              <a:rPr lang="cs-CZ" sz="1400" dirty="0" smtClean="0"/>
              <a:t> </a:t>
            </a:r>
          </a:p>
          <a:p>
            <a:r>
              <a:rPr lang="cs-CZ" sz="1400" dirty="0"/>
              <a:t>WALTER SIEGMUND (TALK).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cs.wikipedia.org/wiki/Soubor:Streptopus_amplexifolius_0503.JPG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MPIET.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http://cs.wikipedia.org/wiki/Soubor:Lynx_lynx2.jpg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RICHARD BARTZ.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http://cs.wikipedia.org/wiki/Soubor:Tetrao_urogallus_Richard_Bartz.jpg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MARTIN VAVŘÍK.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http://cs.wikipedia.org/wiki/Soubor:Dyje2.JPG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MARTIN VAVŘÍK.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http://cs.wikipedia.org/wiki/Soubor:PodyjiVresoviste.jpg </a:t>
            </a:r>
            <a:r>
              <a:rPr lang="cs-CZ" sz="1400" dirty="0" smtClean="0"/>
              <a:t>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92557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03848" y="1079999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556792"/>
            <a:ext cx="8712968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MIRACETI.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http://cs.wikipedia.org/wiki/Soubor:Mapa_CHKO_%C4%8Cesk%C3%A9_st%C5%99edoho%C5%99%C3%AD.svg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HUHULENIK.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</a:t>
            </a:r>
            <a:r>
              <a:rPr lang="cs-CZ" sz="1400" dirty="0">
                <a:hlinkClick r:id="rId4"/>
              </a:rPr>
              <a:t>http://cs.wikipedia.org/wiki/Soubor:Prav%C4%8Dick%C3%A1_br%C3%A1na_(2).</a:t>
            </a:r>
            <a:r>
              <a:rPr lang="cs-CZ" sz="1400" dirty="0" smtClean="0">
                <a:hlinkClick r:id="rId4"/>
              </a:rPr>
              <a:t>jpg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ORIGINAL UPLOADER WAS PINDICK AT CS.WIKIPEDIA.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http://cs.wikipedia.org/wiki/Soubor:RuzakRuzova.JPG 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pl-PL" sz="1400" dirty="0"/>
              <a:t>JERZY STRZELECKI. </a:t>
            </a:r>
            <a:r>
              <a:rPr lang="pl-PL" sz="1400" i="1" dirty="0"/>
              <a:t>Wikipedia</a:t>
            </a:r>
            <a:r>
              <a:rPr lang="pl-PL" sz="1400" dirty="0"/>
              <a:t> [online]. [cit. 9.12.2013]. Dostupný na WWW: http://cs.wikipedia.org/wiki/Soubor:Kamenica3_(js).jpg </a:t>
            </a:r>
            <a:endParaRPr lang="pl-PL" sz="1400" dirty="0" smtClean="0"/>
          </a:p>
          <a:p>
            <a:endParaRPr lang="pl-PL" sz="1400" dirty="0"/>
          </a:p>
          <a:p>
            <a:r>
              <a:rPr lang="en-US" sz="1400" dirty="0"/>
              <a:t>ORIGINAL UPLOADER WAS BALI70 AT DE.WIKIPEDIA. </a:t>
            </a:r>
            <a:r>
              <a:rPr lang="en-US" sz="1400" i="1" dirty="0"/>
              <a:t>Wikipedia</a:t>
            </a:r>
            <a:r>
              <a:rPr lang="en-US" sz="1400" dirty="0"/>
              <a:t> [online]. [cit. 9.12.2013]. </a:t>
            </a:r>
            <a:r>
              <a:rPr lang="en-US" sz="1400" dirty="0" err="1"/>
              <a:t>Dostupný</a:t>
            </a:r>
            <a:r>
              <a:rPr lang="en-US" sz="1400" dirty="0"/>
              <a:t> </a:t>
            </a:r>
            <a:r>
              <a:rPr lang="en-US" sz="1400" dirty="0" err="1"/>
              <a:t>na</a:t>
            </a:r>
            <a:r>
              <a:rPr lang="en-US" sz="1400" dirty="0"/>
              <a:t> WWW: http://cs.wikipedia.org/wiki/Soubor:Schauenstein.jpg </a:t>
            </a:r>
            <a:endParaRPr lang="cs-CZ" sz="1400" dirty="0" smtClean="0"/>
          </a:p>
          <a:p>
            <a:endParaRPr lang="cs-CZ" sz="1400" dirty="0"/>
          </a:p>
          <a:p>
            <a:r>
              <a:rPr lang="pl-PL" sz="1400" dirty="0"/>
              <a:t>JERZY STRZELECKI. </a:t>
            </a:r>
            <a:r>
              <a:rPr lang="pl-PL" sz="1400" i="1" dirty="0"/>
              <a:t>Wikipedia</a:t>
            </a:r>
            <a:r>
              <a:rPr lang="pl-PL" sz="1400" dirty="0"/>
              <a:t> [online]. [cit. 9.12.2013]. Dostupný na WWW: http://cs.wikipedia.org/wiki/Soubor:Kamenica_(js).jpg </a:t>
            </a:r>
            <a:endParaRPr lang="pl-PL" sz="1400" dirty="0" smtClean="0"/>
          </a:p>
          <a:p>
            <a:endParaRPr lang="pl-PL" sz="1400" dirty="0"/>
          </a:p>
          <a:p>
            <a:r>
              <a:rPr lang="cs-CZ" sz="1400" dirty="0"/>
              <a:t>MATĚJ BAŤHA.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9.12.2013]. Dostupný na WWW: http://cs.wikipedia.org/wiki/Soubor:Mariina_sk%C3%A1la_4811.jpg </a:t>
            </a:r>
            <a:endParaRPr lang="pl-PL" sz="1400" dirty="0" smtClean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261700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03848" y="1079999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1844824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HUHULENIK. </a:t>
            </a:r>
            <a:r>
              <a:rPr lang="cs-CZ" i="1" dirty="0" err="1"/>
              <a:t>Wikipedia</a:t>
            </a:r>
            <a:r>
              <a:rPr lang="cs-CZ" dirty="0"/>
              <a:t> [online]. [cit. 9.12.2013]. Dostupný na WWW: http://cs.wikipedia.org/wiki/Soubor:Mariina_sk%C3%A1la_4811.jpg </a:t>
            </a:r>
          </a:p>
        </p:txBody>
      </p:sp>
    </p:spTree>
    <p:extLst>
      <p:ext uri="{BB962C8B-B14F-4D97-AF65-F5344CB8AC3E}">
        <p14:creationId xmlns:p14="http://schemas.microsoft.com/office/powerpoint/2010/main" val="147770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904</TotalTime>
  <Words>1225</Words>
  <Application>Microsoft Office PowerPoint</Application>
  <PresentationFormat>Předvádění na obrazovce (4:3)</PresentationFormat>
  <Paragraphs>240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Anna Mazáčová, Ing.</cp:lastModifiedBy>
  <cp:revision>58</cp:revision>
  <dcterms:created xsi:type="dcterms:W3CDTF">2010-11-01T23:40:31Z</dcterms:created>
  <dcterms:modified xsi:type="dcterms:W3CDTF">2013-12-11T07:04:44Z</dcterms:modified>
</cp:coreProperties>
</file>