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8057000"/>
              </p:ext>
            </p:extLst>
          </p:nvPr>
        </p:nvGraphicFramePr>
        <p:xfrm>
          <a:off x="571500" y="428625"/>
          <a:ext cx="7929564" cy="4358263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Olga Kotvová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VY_62_INOVACE_1802_ŽIVOTNÍ P.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Pojem F. G._ Životní pojištění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24. 4.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 6. 5. 2013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8520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274320" y="1298448"/>
            <a:ext cx="8595360" cy="493776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cs-CZ" sz="2800" i="1" dirty="0">
                <a:latin typeface="Baskerville Old Face" pitchFamily="18" charset="0"/>
              </a:rPr>
              <a:t>Prezentace je určena pro žáky 6. – 9. ročníku., vzdělávací oblast finanční gramotnost, tematický okruh </a:t>
            </a:r>
            <a:r>
              <a:rPr lang="cs-CZ" sz="2800" i="1" dirty="0" smtClean="0">
                <a:latin typeface="Baskerville Old Face" pitchFamily="18" charset="0"/>
              </a:rPr>
              <a:t>Životní </a:t>
            </a:r>
            <a:r>
              <a:rPr lang="cs-CZ" sz="2800" i="1" dirty="0">
                <a:latin typeface="Baskerville Old Face" pitchFamily="18" charset="0"/>
              </a:rPr>
              <a:t>p</a:t>
            </a:r>
            <a:r>
              <a:rPr lang="cs-CZ" sz="2800" i="1" dirty="0" smtClean="0">
                <a:latin typeface="Baskerville Old Face" pitchFamily="18" charset="0"/>
              </a:rPr>
              <a:t>ojištění. </a:t>
            </a:r>
            <a:r>
              <a:rPr lang="cs-CZ" sz="2800" i="1" dirty="0">
                <a:latin typeface="Baskerville Old Face" pitchFamily="18" charset="0"/>
              </a:rPr>
              <a:t>Cílem </a:t>
            </a:r>
            <a:r>
              <a:rPr lang="cs-CZ" sz="2800" i="1" dirty="0" smtClean="0">
                <a:latin typeface="Baskerville Old Face" pitchFamily="18" charset="0"/>
              </a:rPr>
              <a:t>prezentace </a:t>
            </a:r>
            <a:r>
              <a:rPr lang="cs-CZ" sz="2800" i="1" dirty="0">
                <a:latin typeface="Baskerville Old Face" pitchFamily="18" charset="0"/>
              </a:rPr>
              <a:t>je, </a:t>
            </a:r>
            <a:r>
              <a:rPr lang="cs-CZ" sz="2800" i="1" dirty="0" smtClean="0">
                <a:latin typeface="Baskerville Old Face" pitchFamily="18" charset="0"/>
              </a:rPr>
              <a:t>seznámit  žáky co nám pojištění může vše zabezpečit a proč by měli nad pojištěním přemýšlet.</a:t>
            </a:r>
            <a:endParaRPr lang="cs-CZ" sz="2800" dirty="0" smtClean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93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Životní pojištění</a:t>
            </a:r>
            <a:endParaRPr lang="cs-CZ" sz="4800" b="1" i="1" dirty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i="1" dirty="0">
                <a:latin typeface="Baskerville Old Face" pitchFamily="18" charset="0"/>
              </a:rPr>
              <a:t>Životní pojištění může buď pouze krýt riziko, nebo zároveň sloužit i jako jedna z </a:t>
            </a:r>
            <a:r>
              <a:rPr lang="cs-CZ" sz="3200" i="1" dirty="0" smtClean="0">
                <a:latin typeface="Baskerville Old Face" pitchFamily="18" charset="0"/>
              </a:rPr>
              <a:t>forem spoření</a:t>
            </a:r>
            <a:r>
              <a:rPr lang="cs-CZ" sz="3200" i="1" dirty="0">
                <a:latin typeface="Baskerville Old Face" pitchFamily="18" charset="0"/>
              </a:rPr>
              <a:t>. </a:t>
            </a:r>
            <a:endParaRPr lang="cs-CZ" sz="3200" i="1" dirty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510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Životní pojištění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i="1" dirty="0">
                <a:latin typeface="Baskerville Old Face" pitchFamily="18" charset="0"/>
              </a:rPr>
              <a:t>Podle toho rozlišujeme:</a:t>
            </a:r>
          </a:p>
          <a:p>
            <a:pPr marL="0" indent="0">
              <a:buNone/>
            </a:pPr>
            <a:r>
              <a:rPr lang="cs-CZ" sz="2800" b="1" i="1" dirty="0" smtClean="0">
                <a:latin typeface="Baskerville Old Face" pitchFamily="18" charset="0"/>
              </a:rPr>
              <a:t>	a</a:t>
            </a:r>
            <a:r>
              <a:rPr lang="cs-CZ" sz="2800" b="1" i="1" dirty="0">
                <a:latin typeface="Baskerville Old Face" pitchFamily="18" charset="0"/>
              </a:rPr>
              <a:t>) Rizikové životní pojištění </a:t>
            </a:r>
            <a:r>
              <a:rPr lang="cs-CZ" sz="2800" i="1" dirty="0">
                <a:latin typeface="Baskerville Old Face" pitchFamily="18" charset="0"/>
              </a:rPr>
              <a:t>– zaplacené pojistné slouží pouze na krytí pojistné </a:t>
            </a:r>
            <a:r>
              <a:rPr lang="cs-CZ" sz="2800" i="1" dirty="0" smtClean="0">
                <a:latin typeface="Baskerville Old Face" pitchFamily="18" charset="0"/>
              </a:rPr>
              <a:t>ochrany (tj</a:t>
            </a:r>
            <a:r>
              <a:rPr lang="cs-CZ" sz="2800" i="1" dirty="0">
                <a:latin typeface="Baskerville Old Face" pitchFamily="18" charset="0"/>
              </a:rPr>
              <a:t>. rizika smrti) a poplatky spojené s uzavřením </a:t>
            </a:r>
            <a:r>
              <a:rPr lang="cs-CZ" sz="2800" i="1" dirty="0" smtClean="0">
                <a:latin typeface="Baskerville Old Face" pitchFamily="18" charset="0"/>
              </a:rPr>
              <a:t>smlouvy. Některé </a:t>
            </a:r>
            <a:r>
              <a:rPr lang="cs-CZ" sz="2800" i="1" dirty="0">
                <a:latin typeface="Baskerville Old Face" pitchFamily="18" charset="0"/>
              </a:rPr>
              <a:t>typy rizikového pojištění však již obsahují i spořicí složku s garantovanou </a:t>
            </a:r>
            <a:r>
              <a:rPr lang="cs-CZ" sz="2800" i="1" dirty="0" smtClean="0">
                <a:latin typeface="Baskerville Old Face" pitchFamily="18" charset="0"/>
              </a:rPr>
              <a:t>úrokovou mírou</a:t>
            </a:r>
            <a:r>
              <a:rPr lang="cs-CZ" sz="2800" i="1" dirty="0">
                <a:latin typeface="Baskerville Old Face" pitchFamily="18" charset="0"/>
              </a:rPr>
              <a:t>.</a:t>
            </a:r>
            <a:endParaRPr lang="cs-CZ" sz="2400" i="1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125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Životní pojištění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2400" b="1" i="1" dirty="0">
                <a:latin typeface="Baskerville Old Face" pitchFamily="18" charset="0"/>
              </a:rPr>
              <a:t>b</a:t>
            </a:r>
            <a:r>
              <a:rPr lang="cs-CZ" sz="2400" i="1" dirty="0">
                <a:latin typeface="Baskerville Old Face" pitchFamily="18" charset="0"/>
              </a:rPr>
              <a:t>) </a:t>
            </a:r>
            <a:r>
              <a:rPr lang="cs-CZ" sz="2400" b="1" i="1" dirty="0">
                <a:latin typeface="Baskerville Old Face" pitchFamily="18" charset="0"/>
              </a:rPr>
              <a:t>Investiční životní pojištění </a:t>
            </a:r>
            <a:r>
              <a:rPr lang="cs-CZ" sz="2400" i="1" dirty="0">
                <a:latin typeface="Baskerville Old Face" pitchFamily="18" charset="0"/>
              </a:rPr>
              <a:t>– představuje kombinaci rizikového životního </a:t>
            </a:r>
            <a:r>
              <a:rPr lang="cs-CZ" sz="2400" i="1" dirty="0" smtClean="0">
                <a:latin typeface="Baskerville Old Face" pitchFamily="18" charset="0"/>
              </a:rPr>
              <a:t>pojištění a </a:t>
            </a:r>
            <a:r>
              <a:rPr lang="cs-CZ" sz="2400" i="1" dirty="0">
                <a:latin typeface="Baskerville Old Face" pitchFamily="18" charset="0"/>
              </a:rPr>
              <a:t>spoření (investování). Tak kryje riziko úmrtí a zároveň umožňuje investovat </a:t>
            </a:r>
            <a:r>
              <a:rPr lang="cs-CZ" sz="2400" i="1" dirty="0" smtClean="0">
                <a:latin typeface="Baskerville Old Face" pitchFamily="18" charset="0"/>
              </a:rPr>
              <a:t>část zaplaceného </a:t>
            </a:r>
            <a:r>
              <a:rPr lang="cs-CZ" sz="2400" i="1" dirty="0">
                <a:latin typeface="Baskerville Old Face" pitchFamily="18" charset="0"/>
              </a:rPr>
              <a:t>pojistného prostřednictvím podílových fondů. Pojištěný má při </a:t>
            </a:r>
            <a:r>
              <a:rPr lang="cs-CZ" sz="2400" i="1" dirty="0" smtClean="0">
                <a:latin typeface="Baskerville Old Face" pitchFamily="18" charset="0"/>
              </a:rPr>
              <a:t>sjednávání pojištění </a:t>
            </a:r>
            <a:r>
              <a:rPr lang="cs-CZ" sz="2400" i="1" dirty="0">
                <a:latin typeface="Baskerville Old Face" pitchFamily="18" charset="0"/>
              </a:rPr>
              <a:t>na výběr z několika druhů fondů s různou mírou rizika. Je pouze na </a:t>
            </a:r>
            <a:r>
              <a:rPr lang="cs-CZ" sz="2400" i="1" dirty="0" smtClean="0">
                <a:latin typeface="Baskerville Old Face" pitchFamily="18" charset="0"/>
              </a:rPr>
              <a:t>něm, který </a:t>
            </a:r>
            <a:r>
              <a:rPr lang="cs-CZ" sz="2400" i="1" dirty="0">
                <a:latin typeface="Baskerville Old Face" pitchFamily="18" charset="0"/>
              </a:rPr>
              <a:t>z fondů si vybere.</a:t>
            </a:r>
          </a:p>
          <a:p>
            <a:r>
              <a:rPr lang="cs-CZ" sz="2400" i="1" dirty="0">
                <a:latin typeface="Baskerville Old Face" pitchFamily="18" charset="0"/>
              </a:rPr>
              <a:t>Zaplacené pojistné se připisuje na individuální účet klienta. Z něj se strhne </a:t>
            </a:r>
            <a:r>
              <a:rPr lang="cs-CZ" sz="2400" i="1" dirty="0" smtClean="0">
                <a:latin typeface="Baskerville Old Face" pitchFamily="18" charset="0"/>
              </a:rPr>
              <a:t>částka, která </a:t>
            </a:r>
            <a:r>
              <a:rPr lang="cs-CZ" sz="2400" i="1" dirty="0">
                <a:latin typeface="Baskerville Old Face" pitchFamily="18" charset="0"/>
              </a:rPr>
              <a:t>kryje náklady pojistné ochrany a poplatky. Zbylá část </a:t>
            </a:r>
            <a:r>
              <a:rPr lang="cs-CZ" sz="2400" i="1" dirty="0" smtClean="0">
                <a:latin typeface="Baskerville Old Face" pitchFamily="18" charset="0"/>
              </a:rPr>
              <a:t>se fondů</a:t>
            </a:r>
            <a:r>
              <a:rPr lang="cs-CZ" sz="2400" i="1" dirty="0">
                <a:latin typeface="Baskerville Old Face" pitchFamily="18" charset="0"/>
              </a:rPr>
              <a:t>. V případě, že nastane pojistná událost, pak se vyplácí:</a:t>
            </a:r>
          </a:p>
          <a:p>
            <a:r>
              <a:rPr lang="cs-CZ" sz="2400" i="1" dirty="0">
                <a:latin typeface="Baskerville Old Face" pitchFamily="18" charset="0"/>
              </a:rPr>
              <a:t>v případě </a:t>
            </a:r>
            <a:r>
              <a:rPr lang="cs-CZ" sz="2400" b="1" i="1" dirty="0">
                <a:latin typeface="Baskerville Old Face" pitchFamily="18" charset="0"/>
              </a:rPr>
              <a:t>smrti</a:t>
            </a:r>
            <a:r>
              <a:rPr lang="cs-CZ" sz="2400" i="1" dirty="0">
                <a:latin typeface="Baskerville Old Face" pitchFamily="18" charset="0"/>
              </a:rPr>
              <a:t> buď aktuální hodnota investovaných prostředků, nebo </a:t>
            </a:r>
            <a:r>
              <a:rPr lang="cs-CZ" sz="2400" i="1" dirty="0" smtClean="0">
                <a:latin typeface="Baskerville Old Face" pitchFamily="18" charset="0"/>
              </a:rPr>
              <a:t>předem garantovaná </a:t>
            </a:r>
            <a:r>
              <a:rPr lang="cs-CZ" sz="2400" i="1" dirty="0">
                <a:latin typeface="Baskerville Old Face" pitchFamily="18" charset="0"/>
              </a:rPr>
              <a:t>výše pojistného plnění (podle pojistné smlouvy),</a:t>
            </a:r>
          </a:p>
          <a:p>
            <a:r>
              <a:rPr lang="cs-CZ" sz="2400" i="1" dirty="0">
                <a:latin typeface="Baskerville Old Face" pitchFamily="18" charset="0"/>
              </a:rPr>
              <a:t>v případě </a:t>
            </a:r>
            <a:r>
              <a:rPr lang="cs-CZ" sz="2400" b="1" i="1" dirty="0">
                <a:latin typeface="Baskerville Old Face" pitchFamily="18" charset="0"/>
              </a:rPr>
              <a:t>dožití</a:t>
            </a:r>
            <a:r>
              <a:rPr lang="cs-CZ" sz="2400" i="1" dirty="0">
                <a:latin typeface="Baskerville Old Face" pitchFamily="18" charset="0"/>
              </a:rPr>
              <a:t> stanoveného věku aktuální hodnota investovaných prostředků.</a:t>
            </a:r>
          </a:p>
        </p:txBody>
      </p:sp>
    </p:spTree>
    <p:extLst>
      <p:ext uri="{BB962C8B-B14F-4D97-AF65-F5344CB8AC3E}">
        <p14:creationId xmlns:p14="http://schemas.microsoft.com/office/powerpoint/2010/main" val="2910215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Životní pojištění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i="1" dirty="0" smtClean="0">
                <a:latin typeface="Baskerville Old Face" pitchFamily="18" charset="0"/>
              </a:rPr>
              <a:t>Kapitálové </a:t>
            </a:r>
            <a:r>
              <a:rPr lang="cs-CZ" sz="2400" b="1" i="1" dirty="0">
                <a:latin typeface="Baskerville Old Face" pitchFamily="18" charset="0"/>
              </a:rPr>
              <a:t>životní pojištění – </a:t>
            </a:r>
            <a:r>
              <a:rPr lang="cs-CZ" sz="2400" i="1" dirty="0">
                <a:latin typeface="Baskerville Old Face" pitchFamily="18" charset="0"/>
              </a:rPr>
              <a:t>opět je kombinací pojištění a investování. V </a:t>
            </a:r>
            <a:r>
              <a:rPr lang="cs-CZ" sz="2400" i="1" dirty="0" smtClean="0">
                <a:latin typeface="Baskerville Old Face" pitchFamily="18" charset="0"/>
              </a:rPr>
              <a:t>tomto případě </a:t>
            </a:r>
            <a:r>
              <a:rPr lang="cs-CZ" sz="2400" i="1" dirty="0">
                <a:latin typeface="Baskerville Old Face" pitchFamily="18" charset="0"/>
              </a:rPr>
              <a:t>pojišťovna garantuje minimální vyplacenou částku a klient neovlivňuje, </a:t>
            </a:r>
            <a:r>
              <a:rPr lang="cs-CZ" sz="2400" i="1" dirty="0" smtClean="0">
                <a:latin typeface="Baskerville Old Face" pitchFamily="18" charset="0"/>
              </a:rPr>
              <a:t>jak budou </a:t>
            </a:r>
            <a:r>
              <a:rPr lang="cs-CZ" sz="2400" i="1" dirty="0">
                <a:latin typeface="Baskerville Old Face" pitchFamily="18" charset="0"/>
              </a:rPr>
              <a:t>prostředky investovány.</a:t>
            </a:r>
          </a:p>
          <a:p>
            <a:r>
              <a:rPr lang="cs-CZ" sz="2400" i="1" dirty="0">
                <a:latin typeface="Baskerville Old Face" pitchFamily="18" charset="0"/>
              </a:rPr>
              <a:t>Nastane‑li pojistná událost, vyplácí se:</a:t>
            </a:r>
          </a:p>
          <a:p>
            <a:pPr marL="0" indent="0">
              <a:buNone/>
            </a:pPr>
            <a:r>
              <a:rPr lang="cs-CZ" sz="2400" i="1" dirty="0" smtClean="0">
                <a:latin typeface="Baskerville Old Face" pitchFamily="18" charset="0"/>
              </a:rPr>
              <a:t>	- v </a:t>
            </a:r>
            <a:r>
              <a:rPr lang="cs-CZ" sz="2400" i="1" dirty="0">
                <a:latin typeface="Baskerville Old Face" pitchFamily="18" charset="0"/>
              </a:rPr>
              <a:t>případě </a:t>
            </a:r>
            <a:r>
              <a:rPr lang="cs-CZ" sz="2400" b="1" i="1" dirty="0">
                <a:latin typeface="Baskerville Old Face" pitchFamily="18" charset="0"/>
              </a:rPr>
              <a:t>smrti</a:t>
            </a:r>
            <a:r>
              <a:rPr lang="cs-CZ" sz="2400" i="1" dirty="0">
                <a:latin typeface="Baskerville Old Face" pitchFamily="18" charset="0"/>
              </a:rPr>
              <a:t> sjednaná pojistná částka,</a:t>
            </a:r>
          </a:p>
          <a:p>
            <a:pPr marL="0" indent="0">
              <a:buNone/>
            </a:pPr>
            <a:r>
              <a:rPr lang="cs-CZ" sz="2400" i="1" dirty="0" smtClean="0">
                <a:latin typeface="Baskerville Old Face" pitchFamily="18" charset="0"/>
              </a:rPr>
              <a:t>	- v </a:t>
            </a:r>
            <a:r>
              <a:rPr lang="cs-CZ" sz="2400" i="1" dirty="0">
                <a:latin typeface="Baskerville Old Face" pitchFamily="18" charset="0"/>
              </a:rPr>
              <a:t>případě </a:t>
            </a:r>
            <a:r>
              <a:rPr lang="cs-CZ" sz="2400" b="1" i="1" dirty="0">
                <a:latin typeface="Baskerville Old Face" pitchFamily="18" charset="0"/>
              </a:rPr>
              <a:t>dožití</a:t>
            </a:r>
            <a:r>
              <a:rPr lang="cs-CZ" sz="2400" i="1" dirty="0">
                <a:latin typeface="Baskerville Old Face" pitchFamily="18" charset="0"/>
              </a:rPr>
              <a:t> sjednaná pojistná částka včetně </a:t>
            </a:r>
            <a:r>
              <a:rPr lang="cs-CZ" sz="2400" i="1" dirty="0" smtClean="0">
                <a:latin typeface="Baskerville Old Face" pitchFamily="18" charset="0"/>
              </a:rPr>
              <a:t>		podílů </a:t>
            </a:r>
            <a:r>
              <a:rPr lang="cs-CZ" sz="2400" i="1" dirty="0">
                <a:latin typeface="Baskerville Old Face" pitchFamily="18" charset="0"/>
              </a:rPr>
              <a:t>na </a:t>
            </a:r>
            <a:r>
              <a:rPr lang="cs-CZ" sz="2400" i="1" dirty="0" smtClean="0">
                <a:latin typeface="Baskerville Old Face" pitchFamily="18" charset="0"/>
              </a:rPr>
              <a:t>výnosech z </a:t>
            </a:r>
            <a:r>
              <a:rPr lang="cs-CZ" sz="2400" i="1" dirty="0">
                <a:latin typeface="Baskerville Old Face" pitchFamily="18" charset="0"/>
              </a:rPr>
              <a:t>investování.</a:t>
            </a:r>
          </a:p>
        </p:txBody>
      </p:sp>
    </p:spTree>
    <p:extLst>
      <p:ext uri="{BB962C8B-B14F-4D97-AF65-F5344CB8AC3E}">
        <p14:creationId xmlns:p14="http://schemas.microsoft.com/office/powerpoint/2010/main" val="3359397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172084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i="1" dirty="0"/>
              <a:t>Citace: </a:t>
            </a:r>
            <a:br>
              <a:rPr lang="cs-CZ" i="1" dirty="0"/>
            </a:br>
            <a:r>
              <a:rPr lang="cs-CZ" i="1" dirty="0" smtClean="0"/>
              <a:t>Petr </a:t>
            </a:r>
            <a:r>
              <a:rPr lang="cs-CZ" i="1" dirty="0" err="1"/>
              <a:t>Klínský</a:t>
            </a:r>
            <a:r>
              <a:rPr lang="cs-CZ" i="1" dirty="0"/>
              <a:t>, Danuše Chromá, Svatava Tesařová, Michal Janák – Finanční gramotnost obsah a příklady z praxe škol. Praha: Národní ústav odborného vzdělávání, 2008.</a:t>
            </a:r>
            <a:r>
              <a:rPr lang="cs-CZ" dirty="0"/>
              <a:t> </a:t>
            </a:r>
            <a:r>
              <a:rPr lang="cs-CZ" i="1" dirty="0"/>
              <a:t>ISBN 978‑80‑87063‑13‑2</a:t>
            </a:r>
            <a:br>
              <a:rPr lang="cs-CZ" i="1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761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34</TotalTime>
  <Words>285</Words>
  <Application>Microsoft Office PowerPoint</Application>
  <PresentationFormat>Předvádění na obrazovce (4:3)</PresentationFormat>
  <Paragraphs>25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Spring</vt:lpstr>
      <vt:lpstr>Prezentace aplikace PowerPoint</vt:lpstr>
      <vt:lpstr>Anotace</vt:lpstr>
      <vt:lpstr>Životní pojištění</vt:lpstr>
      <vt:lpstr>Životní pojištění</vt:lpstr>
      <vt:lpstr>Životní pojištění</vt:lpstr>
      <vt:lpstr>Životní pojištění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9</cp:revision>
  <dcterms:created xsi:type="dcterms:W3CDTF">2013-08-24T16:55:25Z</dcterms:created>
  <dcterms:modified xsi:type="dcterms:W3CDTF">2013-11-14T09:27:41Z</dcterms:modified>
</cp:coreProperties>
</file>