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2" r:id="rId3"/>
    <p:sldId id="261" r:id="rId4"/>
    <p:sldId id="260" r:id="rId5"/>
    <p:sldId id="263" r:id="rId6"/>
    <p:sldId id="265" r:id="rId7"/>
    <p:sldId id="264" r:id="rId8"/>
    <p:sldId id="259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39" autoAdjust="0"/>
  </p:normalViewPr>
  <p:slideViewPr>
    <p:cSldViewPr>
      <p:cViewPr>
        <p:scale>
          <a:sx n="119" d="100"/>
          <a:sy n="119" d="100"/>
        </p:scale>
        <p:origin x="-913" y="35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8" d="100"/>
          <a:sy n="78" d="100"/>
        </p:scale>
        <p:origin x="-3478" y="-9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877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f/f7/Plant_cell_structure_cs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hyperlink" Target="http://upload.wikimedia.org/wikipedia/commons/5/58/Animal_cell_structure_cs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11633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Rozdělení a funkce buněk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Buňka,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prokaryota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eukaryota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jednobuněčné, mnohobuněčné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BUŇKA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VY_32_INOVACE_23_461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267844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Buňka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základní stavební a funkční jednotka těl </a:t>
            </a:r>
            <a:r>
              <a:rPr lang="cs-CZ" sz="2400" dirty="0" smtClean="0"/>
              <a:t>organismů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obvykle </a:t>
            </a:r>
            <a:r>
              <a:rPr lang="cs-CZ" sz="2400" dirty="0"/>
              <a:t>obsahují </a:t>
            </a:r>
            <a:r>
              <a:rPr lang="cs-CZ" sz="2400" dirty="0" smtClean="0"/>
              <a:t>genetický materiál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jsou </a:t>
            </a:r>
            <a:r>
              <a:rPr lang="cs-CZ" sz="2400" dirty="0"/>
              <a:t>schopné se </a:t>
            </a:r>
            <a:r>
              <a:rPr lang="cs-CZ" sz="2400" dirty="0" smtClean="0"/>
              <a:t>dělit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nejmenší funkční biotická jednotka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složena z protoplazmy, buněčné blány a jádra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Organismy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jednobuněčné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mnohobuněčné</a:t>
            </a:r>
          </a:p>
        </p:txBody>
      </p:sp>
    </p:spTree>
    <p:extLst>
      <p:ext uri="{BB962C8B-B14F-4D97-AF65-F5344CB8AC3E}">
        <p14:creationId xmlns:p14="http://schemas.microsoft.com/office/powerpoint/2010/main" val="177529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8280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rozdělení buněk:</a:t>
            </a:r>
          </a:p>
          <a:p>
            <a:endParaRPr lang="cs-CZ" sz="2400" u="sng" dirty="0"/>
          </a:p>
          <a:p>
            <a:pPr marL="342900" indent="-342900">
              <a:buAutoNum type="arabicPeriod"/>
            </a:pPr>
            <a:r>
              <a:rPr lang="cs-CZ" sz="2400" u="sng" dirty="0" smtClean="0"/>
              <a:t>Prokaryotické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typ </a:t>
            </a:r>
            <a:r>
              <a:rPr lang="cs-CZ" sz="2400" dirty="0"/>
              <a:t>buňky charakteristický pro </a:t>
            </a:r>
            <a:r>
              <a:rPr lang="cs-CZ" sz="2400" dirty="0" smtClean="0"/>
              <a:t>bakterie a </a:t>
            </a:r>
            <a:r>
              <a:rPr lang="cs-CZ" sz="2400" dirty="0" err="1" smtClean="0"/>
              <a:t>archea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je </a:t>
            </a:r>
            <a:r>
              <a:rPr lang="cs-CZ" sz="2400" dirty="0"/>
              <a:t>o řád menší než </a:t>
            </a:r>
            <a:r>
              <a:rPr lang="cs-CZ" sz="2400" dirty="0" smtClean="0"/>
              <a:t>buňka eukaryotická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vyznačuje se také jednodušší </a:t>
            </a:r>
            <a:r>
              <a:rPr lang="cs-CZ" sz="2400" dirty="0" smtClean="0"/>
              <a:t>organizací</a:t>
            </a:r>
          </a:p>
          <a:p>
            <a:endParaRPr lang="cs-CZ" sz="2400" dirty="0"/>
          </a:p>
          <a:p>
            <a:r>
              <a:rPr lang="cs-CZ" sz="2400" dirty="0" smtClean="0"/>
              <a:t>2. </a:t>
            </a:r>
            <a:r>
              <a:rPr lang="cs-CZ" sz="2400" u="sng" dirty="0" smtClean="0"/>
              <a:t>Eukaryotické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skupina jednobuněčných </a:t>
            </a:r>
            <a:r>
              <a:rPr lang="cs-CZ" sz="2400" dirty="0"/>
              <a:t>a </a:t>
            </a:r>
            <a:r>
              <a:rPr lang="cs-CZ" sz="2400" dirty="0" smtClean="0"/>
              <a:t>mnohobuněčných </a:t>
            </a:r>
            <a:r>
              <a:rPr lang="cs-CZ" sz="2400" dirty="0"/>
              <a:t>organismů, jako jsou například ž</a:t>
            </a:r>
            <a:r>
              <a:rPr lang="cs-CZ" sz="2400" dirty="0" smtClean="0"/>
              <a:t>ivočichové, rostliny, houby </a:t>
            </a:r>
            <a:r>
              <a:rPr lang="cs-CZ" sz="2400" dirty="0"/>
              <a:t>nebo </a:t>
            </a:r>
            <a:r>
              <a:rPr lang="cs-CZ" sz="2400" dirty="0" smtClean="0"/>
              <a:t>prvoci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obsahuje na rozdíl od </a:t>
            </a:r>
            <a:r>
              <a:rPr lang="cs-CZ" sz="2400" dirty="0" err="1" smtClean="0"/>
              <a:t>prokaryoty</a:t>
            </a:r>
            <a:r>
              <a:rPr lang="cs-CZ" sz="2400" dirty="0" smtClean="0"/>
              <a:t> pravé buněčné jádro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36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Soubor:Plant cell structure cs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6438900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052736"/>
            <a:ext cx="4947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Schéma rostlinné buňky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Soubor:Animal cell structure cs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427794"/>
            <a:ext cx="5715000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0580" y="980728"/>
            <a:ext cx="4163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Schéma živočišné buňky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1838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727280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Buněčný metabolismus</a:t>
            </a:r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v </a:t>
            </a:r>
            <a:r>
              <a:rPr lang="cs-CZ" sz="2400" dirty="0"/>
              <a:t>buňkách probíhá velké množství chemických </a:t>
            </a:r>
            <a:r>
              <a:rPr lang="cs-CZ" sz="2400" dirty="0" smtClean="0"/>
              <a:t>reakcí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dochází k přeměnám látek, tedy </a:t>
            </a:r>
            <a:r>
              <a:rPr lang="cs-CZ" sz="2400" dirty="0" smtClean="0">
                <a:solidFill>
                  <a:srgbClr val="0070C0"/>
                </a:solidFill>
              </a:rPr>
              <a:t>metabolismu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skladné </a:t>
            </a:r>
            <a:r>
              <a:rPr lang="cs-CZ" sz="2400" dirty="0"/>
              <a:t>procesy se označují jako </a:t>
            </a:r>
            <a:r>
              <a:rPr lang="cs-CZ" sz="2400" dirty="0" smtClean="0"/>
              <a:t>anabolické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rozkladné jsou tzv. </a:t>
            </a:r>
            <a:r>
              <a:rPr lang="cs-CZ" sz="2400" dirty="0" smtClean="0"/>
              <a:t>katabolické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metabolické dráhy řízeny </a:t>
            </a:r>
            <a:r>
              <a:rPr lang="cs-CZ" sz="2400" dirty="0" smtClean="0"/>
              <a:t>enzymaticky, </a:t>
            </a:r>
            <a:r>
              <a:rPr lang="cs-CZ" sz="2400" dirty="0"/>
              <a:t>tzn. pomocí látek, které </a:t>
            </a:r>
            <a:r>
              <a:rPr lang="cs-CZ" sz="2400" dirty="0" smtClean="0"/>
              <a:t>katalyzují </a:t>
            </a:r>
            <a:r>
              <a:rPr lang="cs-CZ" sz="2400" dirty="0"/>
              <a:t>tyto </a:t>
            </a:r>
            <a:r>
              <a:rPr lang="cs-CZ" sz="2400" dirty="0" smtClean="0"/>
              <a:t>reakce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 smtClean="0"/>
              <a:t>základním </a:t>
            </a:r>
            <a:r>
              <a:rPr lang="cs-CZ" sz="2400" dirty="0"/>
              <a:t>skladným procesem je </a:t>
            </a:r>
            <a:r>
              <a:rPr lang="cs-CZ" sz="2400" dirty="0" smtClean="0">
                <a:solidFill>
                  <a:srgbClr val="0070C0"/>
                </a:solidFill>
              </a:rPr>
              <a:t>fotosyntéza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základním rozkladným procesem je </a:t>
            </a:r>
            <a:r>
              <a:rPr lang="cs-CZ" sz="2400" dirty="0" smtClean="0"/>
              <a:t>buněčné dýchání(respirace</a:t>
            </a:r>
            <a:r>
              <a:rPr lang="cs-CZ" sz="2400" dirty="0"/>
              <a:t>), při níž se rozkládají energeticky bohaté organické látky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98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24744"/>
            <a:ext cx="79208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Stavba a funkce buněk</a:t>
            </a:r>
          </a:p>
          <a:p>
            <a:endParaRPr lang="cs-CZ" sz="2800" dirty="0"/>
          </a:p>
          <a:p>
            <a:r>
              <a:rPr lang="cs-CZ" sz="2400" dirty="0" smtClean="0"/>
              <a:t>1. </a:t>
            </a:r>
            <a:r>
              <a:rPr lang="cs-CZ" sz="2400" u="sng" dirty="0" smtClean="0"/>
              <a:t>Buněčná stěna </a:t>
            </a:r>
            <a:r>
              <a:rPr lang="cs-CZ" sz="2400" dirty="0" smtClean="0"/>
              <a:t>– chrání buňku, propouští vodu i látky v ní rozpuštěné</a:t>
            </a:r>
          </a:p>
          <a:p>
            <a:endParaRPr lang="cs-CZ" sz="2400" dirty="0" smtClean="0"/>
          </a:p>
          <a:p>
            <a:r>
              <a:rPr lang="cs-CZ" sz="2400" dirty="0" smtClean="0"/>
              <a:t>2. </a:t>
            </a:r>
            <a:r>
              <a:rPr lang="cs-CZ" sz="2400" u="sng" dirty="0" smtClean="0"/>
              <a:t>Cytoplazmatická membrána </a:t>
            </a:r>
            <a:r>
              <a:rPr lang="cs-CZ" sz="2400" dirty="0" smtClean="0"/>
              <a:t>– chrání buňku, zajišťuje styk buňky s prostředím</a:t>
            </a:r>
          </a:p>
          <a:p>
            <a:endParaRPr lang="cs-CZ" sz="2400" dirty="0" smtClean="0"/>
          </a:p>
          <a:p>
            <a:r>
              <a:rPr lang="cs-CZ" sz="2400" dirty="0" smtClean="0"/>
              <a:t>3. </a:t>
            </a:r>
            <a:r>
              <a:rPr lang="cs-CZ" sz="2400" u="sng" dirty="0" smtClean="0"/>
              <a:t>Cytoplazma</a:t>
            </a:r>
            <a:r>
              <a:rPr lang="cs-CZ" sz="2400" dirty="0" smtClean="0"/>
              <a:t> – vytváří vnitřní prostředí v buňce, probíhají zde některé životní děje</a:t>
            </a:r>
          </a:p>
          <a:p>
            <a:endParaRPr lang="cs-CZ" sz="2400" dirty="0" smtClean="0"/>
          </a:p>
          <a:p>
            <a:r>
              <a:rPr lang="cs-CZ" sz="2400" dirty="0" smtClean="0"/>
              <a:t>4. </a:t>
            </a:r>
            <a:r>
              <a:rPr lang="cs-CZ" sz="2400" u="sng" dirty="0" smtClean="0"/>
              <a:t>Jádro</a:t>
            </a:r>
            <a:r>
              <a:rPr lang="cs-CZ" sz="2400" dirty="0" smtClean="0"/>
              <a:t> – řídí děje v buňce a její dělení, nositel dědičné paměti</a:t>
            </a:r>
          </a:p>
        </p:txBody>
      </p:sp>
    </p:spTree>
    <p:extLst>
      <p:ext uri="{BB962C8B-B14F-4D97-AF65-F5344CB8AC3E}">
        <p14:creationId xmlns:p14="http://schemas.microsoft.com/office/powerpoint/2010/main" val="287368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1268760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</a:t>
            </a:r>
            <a:r>
              <a:rPr lang="cs-CZ" sz="2400" u="sng" dirty="0"/>
              <a:t>Chloroplasty</a:t>
            </a:r>
            <a:r>
              <a:rPr lang="cs-CZ" sz="2400" dirty="0"/>
              <a:t> – přítomny pouze v buňkách zelených rostlin,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obsahují </a:t>
            </a:r>
            <a:r>
              <a:rPr lang="cs-CZ" sz="2400" dirty="0"/>
              <a:t>chlorofyl (zeleň listovou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6. </a:t>
            </a:r>
            <a:r>
              <a:rPr lang="cs-CZ" sz="2400" u="sng" dirty="0" smtClean="0"/>
              <a:t>Mitochondrie</a:t>
            </a:r>
            <a:r>
              <a:rPr lang="cs-CZ" sz="2400" dirty="0" smtClean="0"/>
              <a:t> – zde probíhá buněčné dýchání, tj. uvolňuje se</a:t>
            </a:r>
          </a:p>
          <a:p>
            <a:r>
              <a:rPr lang="cs-CZ" sz="2400" dirty="0" smtClean="0"/>
              <a:t>     energie potřebná pro život buňky za přítomnosti kyslíku</a:t>
            </a:r>
          </a:p>
          <a:p>
            <a:endParaRPr lang="cs-CZ" sz="2400" dirty="0" smtClean="0"/>
          </a:p>
          <a:p>
            <a:r>
              <a:rPr lang="cs-CZ" sz="2400" dirty="0" smtClean="0"/>
              <a:t>7. </a:t>
            </a:r>
            <a:r>
              <a:rPr lang="cs-CZ" sz="2400" u="sng" dirty="0" err="1" smtClean="0"/>
              <a:t>Ribozómy</a:t>
            </a:r>
            <a:r>
              <a:rPr lang="cs-CZ" sz="2400" dirty="0" smtClean="0"/>
              <a:t> – drobná tělíska regulující vytváření molekul bílkovin</a:t>
            </a:r>
          </a:p>
          <a:p>
            <a:r>
              <a:rPr lang="cs-CZ" sz="2400" dirty="0" smtClean="0"/>
              <a:t>   specifický pro daný organismus</a:t>
            </a:r>
          </a:p>
          <a:p>
            <a:endParaRPr lang="cs-CZ" sz="2400" dirty="0" smtClean="0"/>
          </a:p>
          <a:p>
            <a:r>
              <a:rPr lang="cs-CZ" sz="2400" dirty="0" smtClean="0"/>
              <a:t>8. </a:t>
            </a:r>
            <a:r>
              <a:rPr lang="cs-CZ" sz="2400" u="sng" dirty="0" smtClean="0"/>
              <a:t>Vakuoly </a:t>
            </a:r>
            <a:r>
              <a:rPr lang="cs-CZ" sz="2400" dirty="0" smtClean="0"/>
              <a:t>– nejčastěji vyvinuty v buňkách rostlin, zajišťují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vylučování a shromažďování různých látek včetně barviv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Co je to buňka?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Základní rozdělení buněk?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Složení buňky?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73157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64775"/>
            <a:ext cx="77768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MICHAL MAŇAS.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http://cs.wikipedia.org/wiki/Soubor:Plant_cell_structure_cs.svg 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MICHAL MAŇAS.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http://cs.wikipedia.org/wiki/Soubor:Animal_cell_structure_cs.svg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LUCAS, </a:t>
            </a:r>
            <a:r>
              <a:rPr lang="cs-CZ" sz="1600" dirty="0" err="1"/>
              <a:t>Garcia</a:t>
            </a:r>
            <a:r>
              <a:rPr lang="cs-CZ" sz="1600" dirty="0"/>
              <a:t>. </a:t>
            </a:r>
            <a:r>
              <a:rPr lang="cs-CZ" sz="1600" i="1" dirty="0"/>
              <a:t>Ekologie</a:t>
            </a:r>
            <a:r>
              <a:rPr lang="cs-CZ" sz="1600" dirty="0"/>
              <a:t>. </a:t>
            </a:r>
            <a:r>
              <a:rPr lang="cs-CZ" sz="1600"/>
              <a:t>Praha: Albatros, 2004, ISBN 80-00-01453-X. 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915</TotalTime>
  <Words>488</Words>
  <Application>Microsoft Office PowerPoint</Application>
  <PresentationFormat>Předvádění na obrazovce (4:3)</PresentationFormat>
  <Paragraphs>122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51</cp:revision>
  <dcterms:created xsi:type="dcterms:W3CDTF">2010-11-01T23:40:31Z</dcterms:created>
  <dcterms:modified xsi:type="dcterms:W3CDTF">2013-12-11T07:23:19Z</dcterms:modified>
</cp:coreProperties>
</file>