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6" r:id="rId4"/>
    <p:sldId id="262" r:id="rId5"/>
    <p:sldId id="259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F9B9584B-8E04-4E66-B26B-0A4981342BD2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FF82A651-1FFB-4FE1-8E77-0EB685415D9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068914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VY_62_IVOVACE_2102_SLOŽENÉ Ú.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Složené úrokování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17.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9483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sz="2800" i="1" dirty="0" smtClean="0">
                <a:latin typeface="Baskerville Old Face" pitchFamily="18" charset="0"/>
              </a:rPr>
              <a:t>Prezentace je </a:t>
            </a:r>
            <a:r>
              <a:rPr lang="cs-CZ" sz="2800" i="1" dirty="0">
                <a:latin typeface="Baskerville Old Face" pitchFamily="18" charset="0"/>
              </a:rPr>
              <a:t>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Složené úrokování.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se Složeným výpočtem úroků.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709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askerville Old Face" pitchFamily="18" charset="0"/>
              </a:rPr>
              <a:t>Složené úrokování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	Jestliže </a:t>
            </a:r>
            <a:r>
              <a:rPr lang="cs-CZ" sz="3600" i="1" dirty="0">
                <a:latin typeface="Baskerville Old Face" pitchFamily="18" charset="0"/>
              </a:rPr>
              <a:t>máme prostředky uloženy delší dobu, nejčastěji déle než rok, a nevybereme </a:t>
            </a:r>
            <a:r>
              <a:rPr lang="cs-CZ" sz="3600" i="1" dirty="0" smtClean="0">
                <a:latin typeface="Baskerville Old Face" pitchFamily="18" charset="0"/>
              </a:rPr>
              <a:t>si úroky</a:t>
            </a:r>
            <a:r>
              <a:rPr lang="cs-CZ" sz="3600" i="1" dirty="0">
                <a:latin typeface="Baskerville Old Face" pitchFamily="18" charset="0"/>
              </a:rPr>
              <a:t>, které nám za dobu uložení přísluší, úroky se stanou součástí vkladu a také se úročí </a:t>
            </a:r>
            <a:r>
              <a:rPr lang="cs-CZ" sz="3600" i="1" dirty="0" smtClean="0">
                <a:latin typeface="Baskerville Old Face" pitchFamily="18" charset="0"/>
              </a:rPr>
              <a:t>– vznikají </a:t>
            </a:r>
            <a:r>
              <a:rPr lang="cs-CZ" sz="3600" i="1" dirty="0">
                <a:latin typeface="Baskerville Old Face" pitchFamily="18" charset="0"/>
              </a:rPr>
              <a:t>úroky z úroků.</a:t>
            </a:r>
            <a:endParaRPr lang="cs-CZ" sz="3600" i="1" dirty="0">
              <a:solidFill>
                <a:schemeClr val="accent4">
                  <a:lumMod val="7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00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askerville Old Face" pitchFamily="18" charset="0"/>
              </a:rPr>
              <a:t>Složené úrokování</a:t>
            </a:r>
            <a:endParaRPr lang="cs-CZ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600" b="1" dirty="0" smtClean="0"/>
              <a:t> </a:t>
            </a:r>
            <a:r>
              <a:rPr lang="cs-CZ" sz="3600" b="1" i="1" dirty="0">
                <a:latin typeface="Baskerville Old Face" pitchFamily="18" charset="0"/>
              </a:rPr>
              <a:t>Příklad</a:t>
            </a:r>
            <a:r>
              <a:rPr lang="cs-CZ" sz="3600" b="1" i="1" dirty="0" smtClean="0">
                <a:latin typeface="Baskerville Old Face" pitchFamily="18" charset="0"/>
              </a:rPr>
              <a:t>:</a:t>
            </a:r>
          </a:p>
          <a:p>
            <a:pPr marL="0" indent="0">
              <a:buNone/>
            </a:pPr>
            <a:r>
              <a:rPr lang="cs-CZ" sz="3600" b="1" i="1" dirty="0" smtClean="0">
                <a:latin typeface="Baskerville Old Face" pitchFamily="18" charset="0"/>
              </a:rPr>
              <a:t> </a:t>
            </a:r>
            <a:r>
              <a:rPr lang="cs-CZ" sz="3600" i="1" dirty="0">
                <a:latin typeface="Baskerville Old Face" pitchFamily="18" charset="0"/>
              </a:rPr>
              <a:t>Uložíme 100 000 Kč na 3 roky při úrokové sazbě 4 % p. </a:t>
            </a:r>
            <a:r>
              <a:rPr lang="cs-CZ" sz="3600" i="1" dirty="0" smtClean="0">
                <a:latin typeface="Baskerville Old Face" pitchFamily="18" charset="0"/>
              </a:rPr>
              <a:t>a. 1</a:t>
            </a:r>
            <a:r>
              <a:rPr lang="cs-CZ" sz="3600" i="1" dirty="0">
                <a:latin typeface="Baskerville Old Face" pitchFamily="18" charset="0"/>
              </a:rPr>
              <a:t>. rok se bude úročit vložených 100 000 Kč, úrok bude 4 000 Kč.</a:t>
            </a:r>
          </a:p>
          <a:p>
            <a:r>
              <a:rPr lang="cs-CZ" sz="3600" i="1" dirty="0">
                <a:latin typeface="Baskerville Old Face" pitchFamily="18" charset="0"/>
              </a:rPr>
              <a:t>Tento úrok nám na konci roku banka připíše, takže budeme mít 104 000 Kč.</a:t>
            </a:r>
          </a:p>
          <a:p>
            <a:r>
              <a:rPr lang="cs-CZ" sz="3600" i="1" dirty="0">
                <a:latin typeface="Baskerville Old Face" pitchFamily="18" charset="0"/>
              </a:rPr>
              <a:t>2. rok se úročí již 104 000 Kč, tudíž úrok bude už 4 160 Kč. Na konci roku </a:t>
            </a:r>
            <a:r>
              <a:rPr lang="cs-CZ" sz="3600" i="1" dirty="0" smtClean="0">
                <a:latin typeface="Baskerville Old Face" pitchFamily="18" charset="0"/>
              </a:rPr>
              <a:t>po připsání </a:t>
            </a:r>
            <a:r>
              <a:rPr lang="cs-CZ" sz="3600" i="1" dirty="0">
                <a:latin typeface="Baskerville Old Face" pitchFamily="18" charset="0"/>
              </a:rPr>
              <a:t>druhého úroku budeme tedy mít 108 160 Kč.</a:t>
            </a:r>
          </a:p>
          <a:p>
            <a:r>
              <a:rPr lang="cs-CZ" sz="3600" i="1" dirty="0">
                <a:latin typeface="Baskerville Old Face" pitchFamily="18" charset="0"/>
              </a:rPr>
              <a:t>3. rok se úročí 108 160 Kč, úrok činí 4 326,40 Kč.</a:t>
            </a:r>
          </a:p>
          <a:p>
            <a:r>
              <a:rPr lang="pl-PL" sz="3600" i="1" dirty="0">
                <a:latin typeface="Baskerville Old Face" pitchFamily="18" charset="0"/>
              </a:rPr>
              <a:t>Na konci třetího roku tedy budeme mít 112 486,40 Kč.</a:t>
            </a:r>
            <a:endParaRPr lang="cs-CZ" sz="3600" i="1" dirty="0">
              <a:solidFill>
                <a:schemeClr val="accent4">
                  <a:lumMod val="75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58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askerville Old Face" pitchFamily="18" charset="0"/>
              </a:rPr>
              <a:t>Složené úrokování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latin typeface="Baskerville Old Face" pitchFamily="18" charset="0"/>
                  </a:rPr>
                  <a:t>K výpočtům složeného úročení využíváme úročitele: konečná </a:t>
                </a:r>
                <a:r>
                  <a:rPr lang="cs-CZ" sz="2800" i="1" dirty="0">
                    <a:latin typeface="Baskerville Old Face" pitchFamily="18" charset="0"/>
                  </a:rPr>
                  <a:t>jistina = počáteční jistina × </a:t>
                </a:r>
                <a:r>
                  <a:rPr lang="cs-CZ" sz="2800" i="1" dirty="0" smtClean="0">
                    <a:latin typeface="Baskerville Old Face" pitchFamily="18" charset="0"/>
                  </a:rPr>
                  <a:t>úročitel</a:t>
                </a:r>
              </a:p>
              <a:p>
                <a:pPr marL="0" indent="0">
                  <a:buNone/>
                </a:pPr>
                <a:r>
                  <a:rPr lang="cs-CZ" sz="3200" i="1" dirty="0" smtClean="0">
                    <a:solidFill>
                      <a:schemeClr val="accent4">
                        <a:lumMod val="75000"/>
                      </a:schemeClr>
                    </a:solidFill>
                    <a:latin typeface="Baskerville Old Face" pitchFamily="18" charset="0"/>
                  </a:rPr>
                  <a:t>					</a:t>
                </a:r>
              </a:p>
              <a:p>
                <a:pPr marL="0" indent="0">
                  <a:buNone/>
                </a:pPr>
                <a:r>
                  <a:rPr lang="cs-CZ" sz="3200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úročitel = ( 1+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ú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rokov</m:t>
                        </m:r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á </m:t>
                        </m:r>
                        <m:r>
                          <m:rPr>
                            <m:sty m:val="p"/>
                          </m:rP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sazba</m:t>
                        </m:r>
                      </m:num>
                      <m:den>
                        <m:r>
                          <a:rPr lang="cs-CZ" sz="3200" b="0" i="0" smtClean="0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3200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)³   </a:t>
                </a:r>
                <a:r>
                  <a:rPr lang="cs-CZ" sz="1800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počet období</a:t>
                </a:r>
                <a:endParaRPr lang="cs-CZ" sz="1800" dirty="0">
                  <a:solidFill>
                    <a:schemeClr val="accent1">
                      <a:lumMod val="75000"/>
                    </a:schemeClr>
                  </a:solidFill>
                  <a:latin typeface="Baskerville Old Face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2593" t="-16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 flipH="1" flipV="1">
            <a:off x="5292080" y="4077072"/>
            <a:ext cx="28803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46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askerville Old Face" pitchFamily="18" charset="0"/>
              </a:rPr>
              <a:t>Složené úrokování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916832"/>
                <a:ext cx="8229600" cy="4144963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2400" b="1" i="1" dirty="0" smtClean="0">
                    <a:latin typeface="Baskerville Old Face" pitchFamily="18" charset="0"/>
                  </a:rPr>
                  <a:t>Příklad: </a:t>
                </a:r>
              </a:p>
              <a:p>
                <a:pPr marL="0" indent="0">
                  <a:buNone/>
                </a:pPr>
                <a:r>
                  <a:rPr lang="cs-CZ" sz="2400" i="1" dirty="0" smtClean="0">
                    <a:latin typeface="Baskerville Old Face" pitchFamily="18" charset="0"/>
                  </a:rPr>
                  <a:t>Uložili </a:t>
                </a:r>
                <a:r>
                  <a:rPr lang="cs-CZ" sz="2400" i="1" dirty="0">
                    <a:latin typeface="Baskerville Old Face" pitchFamily="18" charset="0"/>
                  </a:rPr>
                  <a:t>jsme při úrokové sazbě 4 % p. a. 100 000 Kč na 3 roky.</a:t>
                </a:r>
                <a:r>
                  <a:rPr lang="cs-CZ" sz="2800" i="1" dirty="0" smtClean="0">
                    <a:solidFill>
                      <a:schemeClr val="accent4">
                        <a:lumMod val="75000"/>
                      </a:schemeClr>
                    </a:solidFill>
                    <a:latin typeface="Baskerville Old Face" pitchFamily="18" charset="0"/>
                  </a:rPr>
                  <a:t>					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Baskerville Old Face" pitchFamily="18" charset="0"/>
                  </a:rPr>
                  <a:t>konečná jistina = 100 000 x ( 1+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Baskerville Old Face" pitchFamily="18" charset="0"/>
                  </a:rPr>
                  <a:t> )³ = 112 486 Kč</a:t>
                </a:r>
                <a:endParaRPr lang="cs-CZ" sz="12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Baskerville Old Face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916832"/>
                <a:ext cx="8229600" cy="4144963"/>
              </a:xfrm>
              <a:blipFill rotWithShape="1">
                <a:blip r:embed="rId2"/>
                <a:stretch>
                  <a:fillRect l="-2296" t="-13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03334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>
                <a:latin typeface="Baskerville Old Face" pitchFamily="18" charset="0"/>
              </a:rPr>
              <a:t>Složené úrokování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916832"/>
                <a:ext cx="8229600" cy="4144963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2400" i="1" dirty="0" smtClean="0">
                    <a:latin typeface="Baskerville Old Face" pitchFamily="18" charset="0"/>
                  </a:rPr>
                  <a:t>Ještě musíme </a:t>
                </a:r>
                <a:r>
                  <a:rPr lang="cs-CZ" sz="2400" b="1" i="1" dirty="0" smtClean="0">
                    <a:latin typeface="Baskerville Old Face" pitchFamily="18" charset="0"/>
                  </a:rPr>
                  <a:t>zdanit úroky</a:t>
                </a:r>
                <a:r>
                  <a:rPr lang="cs-CZ" sz="2400" i="1" dirty="0" smtClean="0">
                    <a:latin typeface="Baskerville Old Face" pitchFamily="18" charset="0"/>
                  </a:rPr>
                  <a:t>. </a:t>
                </a:r>
                <a:r>
                  <a:rPr lang="cs-CZ" sz="2400" i="1" dirty="0">
                    <a:latin typeface="Baskerville Old Face" pitchFamily="18" charset="0"/>
                  </a:rPr>
                  <a:t>Na účtech soukromých osob se daň </a:t>
                </a:r>
                <a:r>
                  <a:rPr lang="cs-CZ" sz="2400" i="1" dirty="0" smtClean="0">
                    <a:latin typeface="Baskerville Old Face" pitchFamily="18" charset="0"/>
                  </a:rPr>
                  <a:t>(15%) z úroků sráží </a:t>
                </a:r>
                <a:r>
                  <a:rPr lang="cs-CZ" sz="2400" i="1" dirty="0">
                    <a:latin typeface="Baskerville Old Face" pitchFamily="18" charset="0"/>
                  </a:rPr>
                  <a:t>při každém připsání. Banka připisuje ke vkladu jen zdaněné úroky. To znamená, </a:t>
                </a:r>
                <a:r>
                  <a:rPr lang="cs-CZ" sz="2400" i="1" dirty="0" smtClean="0">
                    <a:latin typeface="Baskerville Old Face" pitchFamily="18" charset="0"/>
                  </a:rPr>
                  <a:t>že dále </a:t>
                </a:r>
                <a:r>
                  <a:rPr lang="cs-CZ" sz="2400" i="1" dirty="0">
                    <a:latin typeface="Baskerville Old Face" pitchFamily="18" charset="0"/>
                  </a:rPr>
                  <a:t>se úročí jen zdaněné úroky. Ve výpočtu to zohledníme tím, že o procento daně </a:t>
                </a:r>
                <a:r>
                  <a:rPr lang="cs-CZ" sz="2400" i="1" dirty="0" smtClean="0">
                    <a:latin typeface="Baskerville Old Face" pitchFamily="18" charset="0"/>
                  </a:rPr>
                  <a:t>snížíme úrokovou </a:t>
                </a:r>
                <a:r>
                  <a:rPr lang="cs-CZ" sz="2400" i="1" dirty="0">
                    <a:latin typeface="Baskerville Old Face" pitchFamily="18" charset="0"/>
                  </a:rPr>
                  <a:t>sazbu</a:t>
                </a:r>
                <a:r>
                  <a:rPr lang="cs-CZ" sz="2400" i="1" dirty="0" smtClean="0">
                    <a:latin typeface="Baskerville Old Face" pitchFamily="18" charset="0"/>
                  </a:rPr>
                  <a:t>.</a:t>
                </a:r>
              </a:p>
              <a:p>
                <a:pPr marL="0" indent="0">
                  <a:buNone/>
                </a:pPr>
                <a:r>
                  <a:rPr lang="cs-CZ" sz="2800" i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Baskerville Old Face" pitchFamily="18" charset="0"/>
                  </a:rPr>
                  <a:t>4 – 0,15 x 4 = 3,4%	</a:t>
                </a:r>
                <a:r>
                  <a:rPr lang="cs-CZ" sz="2800" i="1" dirty="0" smtClean="0">
                    <a:solidFill>
                      <a:schemeClr val="accent4">
                        <a:lumMod val="75000"/>
                      </a:schemeClr>
                    </a:solidFill>
                    <a:latin typeface="Baskerville Old Face" pitchFamily="18" charset="0"/>
                  </a:rPr>
                  <a:t>				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Baskerville Old Face" pitchFamily="18" charset="0"/>
                  </a:rPr>
                  <a:t> 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Baskerville Old Face" pitchFamily="18" charset="0"/>
                  </a:rPr>
                  <a:t>konečná jistina = 100 000 x ( 1+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3,4</m:t>
                        </m:r>
                      </m:num>
                      <m:den>
                        <m:r>
                          <a:rPr lang="cs-CZ" sz="2800" b="0" i="0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Baskerville Old Face" pitchFamily="18" charset="0"/>
                  </a:rPr>
                  <a:t> )³ =~ </a:t>
                </a:r>
                <a:r>
                  <a:rPr lang="cs-CZ" sz="2800" b="1" u="sng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Baskerville Old Face" pitchFamily="18" charset="0"/>
                  </a:rPr>
                  <a:t>110 551 Kč</a:t>
                </a:r>
                <a:endParaRPr lang="cs-CZ" sz="1200" b="1" u="sng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Baskerville Old Face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916832"/>
                <a:ext cx="8229600" cy="4144963"/>
              </a:xfrm>
              <a:blipFill rotWithShape="1">
                <a:blip r:embed="rId2"/>
                <a:stretch>
                  <a:fillRect l="-2667" t="-1324" r="-1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9831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997839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 smtClean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87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392</TotalTime>
  <Words>300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Macro</vt:lpstr>
      <vt:lpstr>Prezentace aplikace PowerPoint</vt:lpstr>
      <vt:lpstr>Anotace</vt:lpstr>
      <vt:lpstr>Složené úrokování</vt:lpstr>
      <vt:lpstr>Složené úrokování</vt:lpstr>
      <vt:lpstr>Složené úrokování</vt:lpstr>
      <vt:lpstr>Složené úrokování</vt:lpstr>
      <vt:lpstr>Složené úrokování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13</cp:revision>
  <dcterms:created xsi:type="dcterms:W3CDTF">2013-08-25T13:42:27Z</dcterms:created>
  <dcterms:modified xsi:type="dcterms:W3CDTF">2013-11-14T09:39:28Z</dcterms:modified>
</cp:coreProperties>
</file>