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6"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DDD6552-1305-4DF7-ADD5-67E5994EA890}" type="datetimeFigureOut">
              <a:rPr lang="cs-CZ" smtClean="0"/>
              <a:t>14.11.2013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972C1096-6905-4C2E-936C-DE3F2FF79D10}"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3DDD6552-1305-4DF7-ADD5-67E5994EA890}"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972C1096-6905-4C2E-936C-DE3F2FF79D10}" type="slidenum">
              <a:rPr lang="cs-CZ" smtClean="0"/>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3DDD6552-1305-4DF7-ADD5-67E5994EA890}" type="datetimeFigureOut">
              <a:rPr lang="cs-CZ" smtClean="0"/>
              <a:t>14.11.2013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972C1096-6905-4C2E-936C-DE3F2FF79D10}" type="slidenum">
              <a:rPr lang="cs-CZ" smtClean="0"/>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3DDD6552-1305-4DF7-ADD5-67E5994EA890}" type="datetimeFigureOut">
              <a:rPr lang="cs-CZ" smtClean="0"/>
              <a:t>14.11.2013</a:t>
            </a:fld>
            <a:endParaRPr lang="cs-CZ"/>
          </a:p>
        </p:txBody>
      </p:sp>
      <p:sp>
        <p:nvSpPr>
          <p:cNvPr id="10" name="Zástupný symbol pro číslo snímku 9"/>
          <p:cNvSpPr>
            <a:spLocks noGrp="1"/>
          </p:cNvSpPr>
          <p:nvPr>
            <p:ph type="sldNum" sz="quarter" idx="16"/>
          </p:nvPr>
        </p:nvSpPr>
        <p:spPr/>
        <p:txBody>
          <a:bodyPr rtlCol="0"/>
          <a:lstStyle/>
          <a:p>
            <a:fld id="{972C1096-6905-4C2E-936C-DE3F2FF79D10}" type="slidenum">
              <a:rPr lang="cs-CZ" smtClean="0"/>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3DDD6552-1305-4DF7-ADD5-67E5994EA890}" type="datetimeFigureOut">
              <a:rPr lang="cs-CZ" smtClean="0"/>
              <a:t>14.11.2013</a:t>
            </a:fld>
            <a:endParaRPr lang="cs-CZ"/>
          </a:p>
        </p:txBody>
      </p:sp>
      <p:sp>
        <p:nvSpPr>
          <p:cNvPr id="12" name="Zástupný symbol pro číslo snímku 11"/>
          <p:cNvSpPr>
            <a:spLocks noGrp="1"/>
          </p:cNvSpPr>
          <p:nvPr>
            <p:ph type="sldNum" sz="quarter" idx="16"/>
          </p:nvPr>
        </p:nvSpPr>
        <p:spPr/>
        <p:txBody>
          <a:bodyPr rtlCol="0"/>
          <a:lstStyle/>
          <a:p>
            <a:fld id="{972C1096-6905-4C2E-936C-DE3F2FF79D10}" type="slidenum">
              <a:rPr lang="cs-CZ" smtClean="0"/>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3DDD6552-1305-4DF7-ADD5-67E5994EA890}" type="datetimeFigureOut">
              <a:rPr lang="cs-CZ" smtClean="0"/>
              <a:t>14.11.2013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972C1096-6905-4C2E-936C-DE3F2FF79D1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DDD6552-1305-4DF7-ADD5-67E5994EA890}" type="datetimeFigureOut">
              <a:rPr lang="cs-CZ" smtClean="0"/>
              <a:t>14.11.2013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972C1096-6905-4C2E-936C-DE3F2FF79D1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3DDD6552-1305-4DF7-ADD5-67E5994EA890}" type="datetimeFigureOut">
              <a:rPr lang="cs-CZ" smtClean="0"/>
              <a:t>14.11.2013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972C1096-6905-4C2E-936C-DE3F2FF79D10}" type="slidenum">
              <a:rPr lang="cs-CZ" smtClean="0"/>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3DDD6552-1305-4DF7-ADD5-67E5994EA890}" type="datetimeFigureOut">
              <a:rPr lang="cs-CZ" smtClean="0"/>
              <a:t>14.11.2013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972C1096-6905-4C2E-936C-DE3F2FF79D10}" type="slidenum">
              <a:rPr lang="cs-CZ" smtClean="0"/>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3DDD6552-1305-4DF7-ADD5-67E5994EA890}" type="datetimeFigureOut">
              <a:rPr lang="cs-CZ" smtClean="0"/>
              <a:t>14.11.2013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972C1096-6905-4C2E-936C-DE3F2FF79D1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3DDD6552-1305-4DF7-ADD5-67E5994EA890}" type="datetimeFigureOut">
              <a:rPr lang="cs-CZ" smtClean="0"/>
              <a:t>14.11.2013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972C1096-6905-4C2E-936C-DE3F2FF79D10}"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DDD6552-1305-4DF7-ADD5-67E5994EA890}" type="datetimeFigureOut">
              <a:rPr lang="cs-CZ" smtClean="0"/>
              <a:t>14.11.2013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972C1096-6905-4C2E-936C-DE3F2FF79D1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3957062533"/>
              </p:ext>
            </p:extLst>
          </p:nvPr>
        </p:nvGraphicFramePr>
        <p:xfrm>
          <a:off x="571500" y="428625"/>
          <a:ext cx="7929564" cy="4358263"/>
        </p:xfrm>
        <a:graphic>
          <a:graphicData uri="http://schemas.openxmlformats.org/drawingml/2006/table">
            <a:tbl>
              <a:tblPr/>
              <a:tblGrid>
                <a:gridCol w="4144516"/>
                <a:gridCol w="3785048"/>
              </a:tblGrid>
              <a:tr h="671513">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400" b="1" i="0" u="none" strike="noStrike" cap="none" normalizeH="0" baseline="0" dirty="0" smtClean="0">
                          <a:ln>
                            <a:noFill/>
                          </a:ln>
                          <a:solidFill>
                            <a:schemeClr val="tx1"/>
                          </a:solidFill>
                          <a:effectLst/>
                          <a:latin typeface="Calibri" pitchFamily="34" charset="0"/>
                          <a:cs typeface="Arial" charset="0"/>
                        </a:rPr>
                        <a:t>Název školy:    Základní škola Pomezí, okres Svitavy</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EB4E3"/>
                    </a:solidFill>
                  </a:tcPr>
                </a:tc>
                <a:tc hMerge="1">
                  <a:txBody>
                    <a:bodyPr/>
                    <a:lstStyle/>
                    <a:p>
                      <a:endParaRPr lang="cs-CZ"/>
                    </a:p>
                  </a:txBody>
                  <a:tcPr/>
                </a:tc>
              </a:tr>
              <a:tr h="671513">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400" b="1" i="0" u="none" strike="noStrike" cap="none" normalizeH="0" baseline="0" dirty="0" smtClean="0">
                          <a:ln>
                            <a:noFill/>
                          </a:ln>
                          <a:solidFill>
                            <a:schemeClr val="tx1"/>
                          </a:solidFill>
                          <a:effectLst/>
                          <a:latin typeface="Calibri" pitchFamily="34" charset="0"/>
                          <a:cs typeface="Arial" charset="0"/>
                        </a:rPr>
                        <a:t>Autor:  Olga Kotvová</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hMerge="1">
                  <a:txBody>
                    <a:bodyPr/>
                    <a:lstStyle/>
                    <a:p>
                      <a:endParaRPr lang="cs-CZ"/>
                    </a:p>
                  </a:txBody>
                  <a:tcPr/>
                </a:tc>
              </a:tr>
              <a:tr h="671513">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2400" b="1" i="0" u="none" strike="noStrike" cap="none" normalizeH="0" baseline="0" dirty="0" smtClean="0">
                          <a:ln>
                            <a:noFill/>
                          </a:ln>
                          <a:solidFill>
                            <a:schemeClr val="tx1"/>
                          </a:solidFill>
                          <a:effectLst/>
                          <a:latin typeface="Calibri" pitchFamily="34" charset="0"/>
                          <a:cs typeface="Arial" charset="0"/>
                        </a:rPr>
                        <a:t>Název: VY_62_IVOVACE_2302_ÚROČENÍ Ú.</a:t>
                      </a:r>
                      <a:endParaRPr kumimoji="0" lang="cs-CZ" sz="2400" b="1" i="0" u="none" strike="noStrike" cap="none" normalizeH="0" baseline="0" dirty="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2400" b="1"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hMerge="1">
                  <a:txBody>
                    <a:bodyPr/>
                    <a:lstStyle/>
                    <a:p>
                      <a:endParaRPr lang="cs-CZ"/>
                    </a:p>
                  </a:txBody>
                  <a:tcPr/>
                </a:tc>
              </a:tr>
              <a:tr h="697804">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2400" b="1" i="0" u="none" strike="noStrike" cap="none" normalizeH="0" baseline="0" dirty="0" smtClean="0">
                          <a:ln>
                            <a:noFill/>
                          </a:ln>
                          <a:solidFill>
                            <a:schemeClr val="tx1"/>
                          </a:solidFill>
                          <a:effectLst/>
                          <a:latin typeface="Calibri" pitchFamily="34" charset="0"/>
                          <a:cs typeface="Arial" charset="0"/>
                        </a:rPr>
                        <a:t>Téma: Pojem F. G._ Úročení úvěrů</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hMerge="1">
                  <a:txBody>
                    <a:bodyPr/>
                    <a:lstStyle/>
                    <a:p>
                      <a:endParaRPr lang="cs-CZ"/>
                    </a:p>
                  </a:txBody>
                  <a:tcPr/>
                </a:tc>
              </a:tr>
              <a:tr h="671513">
                <a:tc gridSpan="2">
                  <a: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cs-CZ" sz="2400" b="1" i="0" u="none" strike="noStrike" cap="none" normalizeH="0" baseline="0" dirty="0" smtClean="0">
                          <a:ln>
                            <a:noFill/>
                          </a:ln>
                          <a:solidFill>
                            <a:schemeClr val="tx1"/>
                          </a:solidFill>
                          <a:effectLst/>
                          <a:latin typeface="Calibri" pitchFamily="34" charset="0"/>
                          <a:cs typeface="Arial" charset="0"/>
                        </a:rPr>
                        <a:t>Číslo projektu:</a:t>
                      </a:r>
                      <a:r>
                        <a:rPr kumimoji="0" lang="cs-CZ" sz="2400" b="1" i="0" u="none" strike="noStrike" cap="none" normalizeH="0" baseline="0" dirty="0" smtClean="0">
                          <a:ln>
                            <a:noFill/>
                          </a:ln>
                          <a:solidFill>
                            <a:schemeClr val="tx1"/>
                          </a:solidFill>
                          <a:effectLst/>
                          <a:latin typeface="Arial" charset="0"/>
                          <a:cs typeface="Arial" charset="0"/>
                        </a:rPr>
                        <a:t>  CZ.1.07/1.4.00/21.3496</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cs-CZ" sz="2400" b="1" i="0" u="none" strike="noStrike" cap="none" normalizeH="0" baseline="0" dirty="0" smtClean="0">
                        <a:ln>
                          <a:noFill/>
                        </a:ln>
                        <a:solidFill>
                          <a:schemeClr val="tx1"/>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hMerge="1">
                  <a:txBody>
                    <a:bodyPr/>
                    <a:lstStyle/>
                    <a:p>
                      <a:endParaRPr lang="cs-CZ"/>
                    </a:p>
                  </a:txBody>
                  <a:tcPr/>
                </a:tc>
              </a:tr>
              <a:tr h="6715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1" i="0" u="none" strike="noStrike" cap="none" normalizeH="0" baseline="0" dirty="0" smtClean="0">
                          <a:ln>
                            <a:noFill/>
                          </a:ln>
                          <a:solidFill>
                            <a:schemeClr val="tx1"/>
                          </a:solidFill>
                          <a:effectLst/>
                          <a:latin typeface="Arial" charset="0"/>
                          <a:cs typeface="Arial" charset="0"/>
                        </a:rPr>
                        <a:t>Datum vytvoření: </a:t>
                      </a:r>
                      <a:r>
                        <a:rPr kumimoji="0" lang="cs-CZ" sz="2000" b="1" i="0" u="none" strike="noStrike" cap="none" normalizeH="0" baseline="0" dirty="0" smtClean="0">
                          <a:ln>
                            <a:noFill/>
                          </a:ln>
                          <a:solidFill>
                            <a:schemeClr val="tx1"/>
                          </a:solidFill>
                          <a:effectLst/>
                          <a:latin typeface="Arial" charset="0"/>
                          <a:cs typeface="Arial" charset="0"/>
                        </a:rPr>
                        <a:t>27. 4. </a:t>
                      </a:r>
                      <a:r>
                        <a:rPr kumimoji="0" lang="cs-CZ" sz="2000" b="1" i="0" u="none" strike="noStrike" cap="none" normalizeH="0" baseline="0" dirty="0" smtClean="0">
                          <a:ln>
                            <a:noFill/>
                          </a:ln>
                          <a:solidFill>
                            <a:schemeClr val="tx1"/>
                          </a:solidFill>
                          <a:effectLst/>
                          <a:latin typeface="Arial" charset="0"/>
                          <a:cs typeface="Arial" charset="0"/>
                        </a:rPr>
                        <a:t>2013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2000" b="1" i="0" u="none" strike="noStrike" cap="none" normalizeH="0" baseline="0" dirty="0" smtClean="0">
                          <a:ln>
                            <a:noFill/>
                          </a:ln>
                          <a:solidFill>
                            <a:schemeClr val="tx1"/>
                          </a:solidFill>
                          <a:effectLst/>
                          <a:latin typeface="Arial" charset="0"/>
                          <a:cs typeface="Arial" charset="0"/>
                        </a:rPr>
                        <a:t>Datum ověření</a:t>
                      </a:r>
                      <a:r>
                        <a:rPr kumimoji="0" lang="cs-CZ" sz="2000" b="1" i="0" u="none" strike="noStrike" cap="none" normalizeH="0" baseline="0" dirty="0" smtClean="0">
                          <a:ln>
                            <a:noFill/>
                          </a:ln>
                          <a:solidFill>
                            <a:schemeClr val="tx1"/>
                          </a:solidFill>
                          <a:effectLst/>
                          <a:latin typeface="Arial" charset="0"/>
                          <a:cs typeface="Arial" charset="0"/>
                        </a:rPr>
                        <a:t>: 22. 5. 2013</a:t>
                      </a:r>
                      <a:endParaRPr kumimoji="0" lang="cs-CZ" sz="2000" b="1"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8EB4E3"/>
                    </a:solidFill>
                  </a:tcPr>
                </a:tc>
              </a:tr>
            </a:tbl>
          </a:graphicData>
        </a:graphic>
      </p:graphicFrame>
      <p:pic>
        <p:nvPicPr>
          <p:cNvPr id="13327" name="Obrázek 4"/>
          <p:cNvPicPr>
            <a:picLocks noChangeAspect="1"/>
          </p:cNvPicPr>
          <p:nvPr/>
        </p:nvPicPr>
        <p:blipFill>
          <a:blip r:embed="rId2" cstate="print"/>
          <a:srcRect/>
          <a:stretch>
            <a:fillRect/>
          </a:stretch>
        </p:blipFill>
        <p:spPr bwMode="auto">
          <a:xfrm>
            <a:off x="1547664" y="5157192"/>
            <a:ext cx="6281737" cy="1214438"/>
          </a:xfrm>
          <a:prstGeom prst="rect">
            <a:avLst/>
          </a:prstGeom>
          <a:noFill/>
          <a:ln w="9525">
            <a:noFill/>
            <a:miter lim="800000"/>
            <a:headEnd/>
            <a:tailEnd/>
          </a:ln>
        </p:spPr>
      </p:pic>
    </p:spTree>
    <p:extLst>
      <p:ext uri="{BB962C8B-B14F-4D97-AF65-F5344CB8AC3E}">
        <p14:creationId xmlns:p14="http://schemas.microsoft.com/office/powerpoint/2010/main" val="414417215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Nadpis 1"/>
          <p:cNvSpPr>
            <a:spLocks noGrp="1"/>
          </p:cNvSpPr>
          <p:nvPr>
            <p:ph type="title"/>
          </p:nvPr>
        </p:nvSpPr>
        <p:spPr/>
        <p:txBody>
          <a:bodyPr>
            <a:normAutofit/>
          </a:bodyPr>
          <a:lstStyle/>
          <a:p>
            <a:r>
              <a:rPr lang="cs-CZ" dirty="0" smtClean="0"/>
              <a:t>Anotace</a:t>
            </a:r>
          </a:p>
        </p:txBody>
      </p:sp>
      <p:sp>
        <p:nvSpPr>
          <p:cNvPr id="14338" name="Zástupný symbol pro obsah 2"/>
          <p:cNvSpPr>
            <a:spLocks noGrp="1"/>
          </p:cNvSpPr>
          <p:nvPr>
            <p:ph sz="quarter" idx="1"/>
          </p:nvPr>
        </p:nvSpPr>
        <p:spPr>
          <a:xfrm>
            <a:off x="274320" y="1298448"/>
            <a:ext cx="8595360" cy="4937760"/>
          </a:xfrm>
          <a:prstGeom prst="rect">
            <a:avLst/>
          </a:prstGeom>
        </p:spPr>
        <p:txBody>
          <a:bodyPr>
            <a:normAutofit/>
          </a:bodyPr>
          <a:lstStyle/>
          <a:p>
            <a:pPr>
              <a:buFont typeface="Arial" charset="0"/>
              <a:buNone/>
            </a:pPr>
            <a:endParaRPr lang="cs-CZ" sz="2800" i="1" dirty="0" smtClean="0">
              <a:latin typeface="Baskerville Old Face" pitchFamily="18" charset="0"/>
            </a:endParaRPr>
          </a:p>
          <a:p>
            <a:pPr>
              <a:buFont typeface="Arial" charset="0"/>
              <a:buNone/>
            </a:pPr>
            <a:r>
              <a:rPr lang="cs-CZ" sz="2800" i="1" dirty="0" smtClean="0">
                <a:latin typeface="Baskerville Old Face" pitchFamily="18" charset="0"/>
              </a:rPr>
              <a:t>Prezentace je </a:t>
            </a:r>
            <a:r>
              <a:rPr lang="cs-CZ" sz="2800" i="1" dirty="0">
                <a:latin typeface="Baskerville Old Face" pitchFamily="18" charset="0"/>
              </a:rPr>
              <a:t>určena pro žáky 6. – 9. ročníku., vzdělávací oblast finanční gramotnost, tematický </a:t>
            </a:r>
            <a:r>
              <a:rPr lang="cs-CZ" sz="2800" i="1" dirty="0" smtClean="0">
                <a:latin typeface="Baskerville Old Face" pitchFamily="18" charset="0"/>
              </a:rPr>
              <a:t>okruh Úročení úvěrů. </a:t>
            </a:r>
            <a:r>
              <a:rPr lang="cs-CZ" sz="2800" i="1" dirty="0">
                <a:latin typeface="Baskerville Old Face" pitchFamily="18" charset="0"/>
              </a:rPr>
              <a:t>Cílem </a:t>
            </a:r>
            <a:r>
              <a:rPr lang="cs-CZ" sz="2800" i="1" dirty="0" smtClean="0">
                <a:latin typeface="Baskerville Old Face" pitchFamily="18" charset="0"/>
              </a:rPr>
              <a:t>prezentace </a:t>
            </a:r>
            <a:r>
              <a:rPr lang="cs-CZ" sz="2800" i="1" dirty="0">
                <a:latin typeface="Baskerville Old Face" pitchFamily="18" charset="0"/>
              </a:rPr>
              <a:t>je, </a:t>
            </a:r>
            <a:r>
              <a:rPr lang="cs-CZ" sz="2800" i="1" dirty="0" smtClean="0">
                <a:latin typeface="Baskerville Old Face" pitchFamily="18" charset="0"/>
              </a:rPr>
              <a:t>seznámit  žáky </a:t>
            </a:r>
            <a:r>
              <a:rPr lang="cs-CZ" sz="2800" i="1" dirty="0">
                <a:latin typeface="Baskerville Old Face" pitchFamily="18" charset="0"/>
              </a:rPr>
              <a:t> </a:t>
            </a:r>
            <a:r>
              <a:rPr lang="cs-CZ" sz="2800" i="1" dirty="0" smtClean="0">
                <a:latin typeface="Baskerville Old Face" pitchFamily="18" charset="0"/>
              </a:rPr>
              <a:t>jaké máme typy úročení a jak se s nimi pracuje.</a:t>
            </a:r>
            <a:endParaRPr lang="cs-CZ" sz="2800" dirty="0" smtClean="0">
              <a:latin typeface="Baskerville Old Face" pitchFamily="18" charset="0"/>
            </a:endParaRPr>
          </a:p>
        </p:txBody>
      </p:sp>
    </p:spTree>
    <p:extLst>
      <p:ext uri="{BB962C8B-B14F-4D97-AF65-F5344CB8AC3E}">
        <p14:creationId xmlns:p14="http://schemas.microsoft.com/office/powerpoint/2010/main" val="39371171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r>
              <a:rPr lang="cs-CZ" sz="3600" i="1" dirty="0" smtClean="0">
                <a:latin typeface="Baskerville Old Face" pitchFamily="18" charset="0"/>
              </a:rPr>
              <a:t>	</a:t>
            </a:r>
          </a:p>
          <a:p>
            <a:pPr marL="0" indent="0">
              <a:buNone/>
            </a:pPr>
            <a:endParaRPr lang="cs-CZ" sz="3600" i="1" dirty="0">
              <a:latin typeface="Baskerville Old Face" pitchFamily="18" charset="0"/>
            </a:endParaRPr>
          </a:p>
          <a:p>
            <a:pPr marL="0" indent="0">
              <a:buNone/>
            </a:pPr>
            <a:r>
              <a:rPr lang="cs-CZ" sz="3600" i="1" dirty="0" smtClean="0">
                <a:latin typeface="Baskerville Old Face" pitchFamily="18" charset="0"/>
              </a:rPr>
              <a:t>Pokud si Vaše rodina vezme úvěr na nový byt, vaše rodiče bude velice zajímat jak je úvěr úročen. Díky nízkým úrokům se dá ušetřit i velká finanční částka.</a:t>
            </a:r>
            <a:endParaRPr lang="cs-CZ" sz="3600" i="1" dirty="0">
              <a:latin typeface="Baskerville Old Face" pitchFamily="18" charset="0"/>
            </a:endParaRPr>
          </a:p>
        </p:txBody>
      </p:sp>
    </p:spTree>
    <p:extLst>
      <p:ext uri="{BB962C8B-B14F-4D97-AF65-F5344CB8AC3E}">
        <p14:creationId xmlns:p14="http://schemas.microsoft.com/office/powerpoint/2010/main" val="3014830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circle(in)">
                                      <p:cBhvr>
                                        <p:cTn id="7" dur="2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lnSpcReduction="10000"/>
          </a:bodyPr>
          <a:lstStyle/>
          <a:p>
            <a:pPr marL="0" indent="0">
              <a:buNone/>
            </a:pPr>
            <a:r>
              <a:rPr lang="cs-CZ" sz="3600" i="1" dirty="0" smtClean="0">
                <a:latin typeface="Baskerville Old Face" pitchFamily="18" charset="0"/>
              </a:rPr>
              <a:t>Úroková sazba z úvěru může být v úvěrové smlouvě stanovena obdobně jako u vkladů.</a:t>
            </a:r>
          </a:p>
          <a:p>
            <a:pPr marL="0" indent="0">
              <a:buNone/>
            </a:pPr>
            <a:endParaRPr lang="cs-CZ" sz="3600" i="1" u="sng" dirty="0" smtClean="0">
              <a:latin typeface="Baskerville Old Face" pitchFamily="18" charset="0"/>
            </a:endParaRPr>
          </a:p>
          <a:p>
            <a:pPr marL="0" indent="0">
              <a:buNone/>
            </a:pPr>
            <a:r>
              <a:rPr lang="cs-CZ" sz="3600" i="1" u="sng" dirty="0" smtClean="0">
                <a:solidFill>
                  <a:srgbClr val="FF0000"/>
                </a:solidFill>
                <a:latin typeface="Baskerville Old Face" pitchFamily="18" charset="0"/>
              </a:rPr>
              <a:t>Pevná (fixní)</a:t>
            </a:r>
            <a:r>
              <a:rPr lang="cs-CZ" sz="3600" i="1" dirty="0" smtClean="0">
                <a:solidFill>
                  <a:srgbClr val="FF0000"/>
                </a:solidFill>
                <a:latin typeface="Baskerville Old Face" pitchFamily="18" charset="0"/>
              </a:rPr>
              <a:t> </a:t>
            </a:r>
            <a:r>
              <a:rPr lang="cs-CZ" sz="3600" i="1" dirty="0" smtClean="0">
                <a:latin typeface="Baskerville Old Face" pitchFamily="18" charset="0"/>
              </a:rPr>
              <a:t>- po dobu splatnosti úvěru se nemění, využívá se zpravidla u úvěrů sjednaných na krátkou dobu.</a:t>
            </a:r>
          </a:p>
          <a:p>
            <a:pPr marL="0" indent="0">
              <a:buNone/>
            </a:pPr>
            <a:endParaRPr lang="cs-CZ" sz="3600" i="1" dirty="0">
              <a:latin typeface="Baskerville Old Face" pitchFamily="18" charset="0"/>
            </a:endParaRPr>
          </a:p>
          <a:p>
            <a:pPr marL="0" indent="0">
              <a:buNone/>
            </a:pPr>
            <a:r>
              <a:rPr lang="cs-CZ" sz="3600" i="1" dirty="0" smtClean="0">
                <a:latin typeface="Baskerville Old Face" pitchFamily="18" charset="0"/>
              </a:rPr>
              <a:t>	</a:t>
            </a:r>
          </a:p>
          <a:p>
            <a:pPr marL="0" indent="0">
              <a:buNone/>
            </a:pPr>
            <a:endParaRPr lang="cs-CZ" sz="3600" i="1" dirty="0">
              <a:latin typeface="Baskerville Old Face" pitchFamily="18" charset="0"/>
            </a:endParaRPr>
          </a:p>
        </p:txBody>
      </p:sp>
    </p:spTree>
    <p:extLst>
      <p:ext uri="{BB962C8B-B14F-4D97-AF65-F5344CB8AC3E}">
        <p14:creationId xmlns:p14="http://schemas.microsoft.com/office/powerpoint/2010/main" val="464066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circle(in)">
                                      <p:cBhvr>
                                        <p:cTn id="12" dur="20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endParaRPr lang="cs-CZ" sz="3600" i="1" u="sng" dirty="0" smtClean="0">
              <a:latin typeface="Baskerville Old Face" pitchFamily="18" charset="0"/>
            </a:endParaRPr>
          </a:p>
          <a:p>
            <a:pPr marL="0" indent="0">
              <a:buNone/>
            </a:pPr>
            <a:endParaRPr lang="cs-CZ" sz="3600" i="1" u="sng" dirty="0">
              <a:latin typeface="Baskerville Old Face" pitchFamily="18" charset="0"/>
            </a:endParaRPr>
          </a:p>
          <a:p>
            <a:pPr marL="0" indent="0">
              <a:buNone/>
            </a:pPr>
            <a:r>
              <a:rPr lang="cs-CZ" sz="3600" i="1" u="sng" dirty="0" smtClean="0">
                <a:solidFill>
                  <a:srgbClr val="FF0000"/>
                </a:solidFill>
                <a:latin typeface="Baskerville Old Face" pitchFamily="18" charset="0"/>
              </a:rPr>
              <a:t>Pohyblivá</a:t>
            </a:r>
            <a:r>
              <a:rPr lang="cs-CZ" sz="3600" i="1" dirty="0" smtClean="0">
                <a:latin typeface="Baskerville Old Face" pitchFamily="18" charset="0"/>
              </a:rPr>
              <a:t> – během doby splatnosti úvěru se mění v závislosti na změnách úrokových sazeb na finančním trhu, v praxi se využívá u úvěrů sjednaných na delší dobu.</a:t>
            </a:r>
            <a:endParaRPr lang="cs-CZ" sz="3600" i="1" u="sng" dirty="0">
              <a:latin typeface="Baskerville Old Face" pitchFamily="18" charset="0"/>
            </a:endParaRPr>
          </a:p>
          <a:p>
            <a:pPr marL="0" indent="0">
              <a:buNone/>
            </a:pPr>
            <a:r>
              <a:rPr lang="cs-CZ" sz="3600" i="1" dirty="0" smtClean="0">
                <a:latin typeface="Baskerville Old Face" pitchFamily="18" charset="0"/>
              </a:rPr>
              <a:t>	</a:t>
            </a:r>
          </a:p>
          <a:p>
            <a:pPr marL="0" indent="0">
              <a:buNone/>
            </a:pPr>
            <a:endParaRPr lang="cs-CZ" sz="3600" i="1" dirty="0">
              <a:latin typeface="Baskerville Old Face" pitchFamily="18" charset="0"/>
            </a:endParaRPr>
          </a:p>
        </p:txBody>
      </p:sp>
    </p:spTree>
    <p:extLst>
      <p:ext uri="{BB962C8B-B14F-4D97-AF65-F5344CB8AC3E}">
        <p14:creationId xmlns:p14="http://schemas.microsoft.com/office/powerpoint/2010/main" val="499661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circle(in)">
                                      <p:cBhvr>
                                        <p:cTn id="7" dur="2000"/>
                                        <p:tgtEl>
                                          <p:spTgt spid="5">
                                            <p:txEl>
                                              <p:pRg st="2" end="2"/>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5">
                                            <p:txEl>
                                              <p:pRg st="3" end="3"/>
                                            </p:txEl>
                                          </p:spTgt>
                                        </p:tgtEl>
                                        <p:attrNameLst>
                                          <p:attrName>style.visibility</p:attrName>
                                        </p:attrNameLst>
                                      </p:cBhvr>
                                      <p:to>
                                        <p:strVal val="visible"/>
                                      </p:to>
                                    </p:set>
                                    <p:animEffect transition="in" filter="circle(in)">
                                      <p:cBhvr>
                                        <p:cTn id="10" dur="2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a:xfrm>
            <a:off x="611560" y="1556792"/>
            <a:ext cx="8153400" cy="4495800"/>
          </a:xfrm>
        </p:spPr>
        <p:txBody>
          <a:bodyPr>
            <a:normAutofit/>
          </a:bodyPr>
          <a:lstStyle/>
          <a:p>
            <a:pPr marL="0" indent="0">
              <a:buNone/>
            </a:pPr>
            <a:endParaRPr lang="cs-CZ" sz="3600" i="1" u="sng" dirty="0">
              <a:latin typeface="Baskerville Old Face" pitchFamily="18" charset="0"/>
            </a:endParaRPr>
          </a:p>
          <a:p>
            <a:pPr marL="0" indent="0">
              <a:buNone/>
            </a:pPr>
            <a:r>
              <a:rPr lang="cs-CZ" sz="3600" i="1" dirty="0" smtClean="0">
                <a:latin typeface="Baskerville Old Face" pitchFamily="18" charset="0"/>
              </a:rPr>
              <a:t>Obvykle se úvěr splácí anuitně (pravidelnými splátkami), přičemž anuita zahrnuje jak splátku úvěru, tak úroky. Nejprve je ve splátce zahrnut větší podíl na splácení úroku, který postupně klesá, zatímco podíl splátky úvěru roste. </a:t>
            </a:r>
            <a:endParaRPr lang="cs-CZ" sz="3600" i="1" dirty="0">
              <a:latin typeface="Baskerville Old Face" pitchFamily="18" charset="0"/>
            </a:endParaRPr>
          </a:p>
        </p:txBody>
      </p:sp>
    </p:spTree>
    <p:extLst>
      <p:ext uri="{BB962C8B-B14F-4D97-AF65-F5344CB8AC3E}">
        <p14:creationId xmlns:p14="http://schemas.microsoft.com/office/powerpoint/2010/main" val="2325572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circle(in)">
                                      <p:cBhvr>
                                        <p:cTn id="7" dur="20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r>
              <a:rPr lang="cs-CZ" sz="3600" i="1" dirty="0" smtClean="0">
                <a:latin typeface="Baskerville Old Face" pitchFamily="18" charset="0"/>
              </a:rPr>
              <a:t>Příklad:</a:t>
            </a:r>
          </a:p>
          <a:p>
            <a:pPr marL="0" indent="0">
              <a:buNone/>
            </a:pPr>
            <a:r>
              <a:rPr lang="cs-CZ" sz="3600" i="1" dirty="0" smtClean="0">
                <a:latin typeface="Baskerville Old Face" pitchFamily="18" charset="0"/>
              </a:rPr>
              <a:t>Rodina si půjčila na byt 500 000Kč, bude ji splácet 12 let s úrokovou sazbou 6%.</a:t>
            </a:r>
          </a:p>
          <a:p>
            <a:pPr marL="0" indent="0">
              <a:buNone/>
            </a:pPr>
            <a:r>
              <a:rPr lang="cs-CZ" sz="3600" i="1" dirty="0" smtClean="0">
                <a:latin typeface="Baskerville Old Face" pitchFamily="18" charset="0"/>
              </a:rPr>
              <a:t>Splátky  probíhají  tak, že v každé  je započtena část na splácení úroku a část na splácení vlastního úvěru (úmor).</a:t>
            </a:r>
          </a:p>
          <a:p>
            <a:pPr marL="0" indent="0">
              <a:buNone/>
            </a:pPr>
            <a:r>
              <a:rPr lang="cs-CZ" sz="3600" i="1" dirty="0" smtClean="0">
                <a:latin typeface="Baskerville Old Face" pitchFamily="18" charset="0"/>
              </a:rPr>
              <a:t>	</a:t>
            </a:r>
          </a:p>
          <a:p>
            <a:pPr marL="0" indent="0">
              <a:buNone/>
            </a:pPr>
            <a:endParaRPr lang="cs-CZ" sz="3600" i="1" dirty="0">
              <a:latin typeface="Baskerville Old Face" pitchFamily="18" charset="0"/>
            </a:endParaRPr>
          </a:p>
        </p:txBody>
      </p:sp>
    </p:spTree>
    <p:extLst>
      <p:ext uri="{BB962C8B-B14F-4D97-AF65-F5344CB8AC3E}">
        <p14:creationId xmlns:p14="http://schemas.microsoft.com/office/powerpoint/2010/main" val="328229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circle(in)">
                                      <p:cBhvr>
                                        <p:cTn id="17" dur="2000"/>
                                        <p:tgtEl>
                                          <p:spTgt spid="5">
                                            <p:txEl>
                                              <p:pRg st="2" end="2"/>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circle(in)">
                                      <p:cBhvr>
                                        <p:cTn id="20" dur="20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r>
              <a:rPr lang="cs-CZ" sz="3600" i="1" dirty="0" smtClean="0">
                <a:latin typeface="Baskerville Old Face" pitchFamily="18" charset="0"/>
              </a:rPr>
              <a:t>	</a:t>
            </a:r>
          </a:p>
          <a:p>
            <a:pPr marL="0" indent="0">
              <a:buNone/>
            </a:pPr>
            <a:endParaRPr lang="cs-CZ" sz="3600" i="1" dirty="0">
              <a:latin typeface="Baskerville Old Face" pitchFamily="18" charset="0"/>
            </a:endParaRPr>
          </a:p>
        </p:txBody>
      </p:sp>
      <p:pic>
        <p:nvPicPr>
          <p:cNvPr id="6" name="obrázek 1"/>
          <p:cNvPicPr/>
          <p:nvPr/>
        </p:nvPicPr>
        <p:blipFill rotWithShape="1">
          <a:blip r:embed="rId2" cstate="print"/>
          <a:srcRect l="16700" t="25132" r="39649" b="24339"/>
          <a:stretch/>
        </p:blipFill>
        <p:spPr bwMode="auto">
          <a:xfrm>
            <a:off x="1907704" y="2348880"/>
            <a:ext cx="4824000" cy="3024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636954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r>
              <a:rPr lang="cs-CZ" sz="3600" i="1" dirty="0" smtClean="0">
                <a:latin typeface="Baskerville Old Face" pitchFamily="18" charset="0"/>
              </a:rPr>
              <a:t>Kalkulačka za nás spočítala, že měsíční splátky budou mít 4 879Kč.</a:t>
            </a:r>
          </a:p>
          <a:p>
            <a:pPr marL="0" indent="0">
              <a:buNone/>
            </a:pPr>
            <a:r>
              <a:rPr lang="cs-CZ" sz="3600" i="1" dirty="0" smtClean="0">
                <a:latin typeface="Baskerville Old Face" pitchFamily="18" charset="0"/>
              </a:rPr>
              <a:t>Další velice zajímavá částka je navýšení úvěru, což znamená, že za 12 let splácení úvěru s úrokem 6% rodina přeplatí </a:t>
            </a:r>
          </a:p>
          <a:p>
            <a:pPr marL="0" indent="0">
              <a:buNone/>
            </a:pPr>
            <a:r>
              <a:rPr lang="cs-CZ" sz="3600" i="1" dirty="0">
                <a:latin typeface="Baskerville Old Face" pitchFamily="18" charset="0"/>
              </a:rPr>
              <a:t>	</a:t>
            </a:r>
            <a:r>
              <a:rPr lang="cs-CZ" sz="3600" i="1" dirty="0" smtClean="0">
                <a:latin typeface="Baskerville Old Face" pitchFamily="18" charset="0"/>
              </a:rPr>
              <a:t>		</a:t>
            </a:r>
            <a:r>
              <a:rPr lang="cs-CZ" sz="3600" i="1" u="sng" dirty="0" smtClean="0">
                <a:solidFill>
                  <a:srgbClr val="FF0000"/>
                </a:solidFill>
                <a:latin typeface="Baskerville Old Face" pitchFamily="18" charset="0"/>
              </a:rPr>
              <a:t>202 576Kč .</a:t>
            </a:r>
            <a:r>
              <a:rPr lang="cs-CZ" sz="3600" i="1" dirty="0" smtClean="0">
                <a:latin typeface="Baskerville Old Face" pitchFamily="18" charset="0"/>
              </a:rPr>
              <a:t>	</a:t>
            </a:r>
          </a:p>
          <a:p>
            <a:pPr marL="0" indent="0">
              <a:buNone/>
            </a:pPr>
            <a:endParaRPr lang="cs-CZ" sz="3600" i="1" dirty="0">
              <a:latin typeface="Baskerville Old Face" pitchFamily="18" charset="0"/>
            </a:endParaRPr>
          </a:p>
        </p:txBody>
      </p:sp>
    </p:spTree>
    <p:extLst>
      <p:ext uri="{BB962C8B-B14F-4D97-AF65-F5344CB8AC3E}">
        <p14:creationId xmlns:p14="http://schemas.microsoft.com/office/powerpoint/2010/main" val="3958457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circle(in)">
                                      <p:cBhvr>
                                        <p:cTn id="12" dur="20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5"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2000"/>
                                        <p:tgtEl>
                                          <p:spTgt spid="5">
                                            <p:txEl>
                                              <p:pRg st="2" end="2"/>
                                            </p:txEl>
                                          </p:spTgt>
                                        </p:tgtEl>
                                      </p:cBhvr>
                                    </p:animEffect>
                                    <p:anim calcmode="lin" valueType="num">
                                      <p:cBhvr>
                                        <p:cTn id="18" dur="2000" fill="hold"/>
                                        <p:tgtEl>
                                          <p:spTgt spid="5">
                                            <p:txEl>
                                              <p:pRg st="2" end="2"/>
                                            </p:txEl>
                                          </p:spTgt>
                                        </p:tgtEl>
                                        <p:attrNameLst>
                                          <p:attrName>ppt_w</p:attrName>
                                        </p:attrNameLst>
                                      </p:cBhvr>
                                      <p:tavLst>
                                        <p:tav tm="0" fmla="#ppt_w*sin(2.5*pi*$)">
                                          <p:val>
                                            <p:fltVal val="0"/>
                                          </p:val>
                                        </p:tav>
                                        <p:tav tm="100000">
                                          <p:val>
                                            <p:fltVal val="1"/>
                                          </p:val>
                                        </p:tav>
                                      </p:tavLst>
                                    </p:anim>
                                    <p:anim calcmode="lin" valueType="num">
                                      <p:cBhvr>
                                        <p:cTn id="19" dur="2000" fill="hold"/>
                                        <p:tgtEl>
                                          <p:spTgt spid="5">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sz="4800" i="1" dirty="0" smtClean="0">
                <a:latin typeface="Baskerville Old Face" pitchFamily="18" charset="0"/>
              </a:rPr>
              <a:t>Úročení úvěrů</a:t>
            </a:r>
            <a:endParaRPr lang="cs-CZ" sz="4800" i="1" dirty="0">
              <a:latin typeface="Baskerville Old Face" pitchFamily="18" charset="0"/>
            </a:endParaRPr>
          </a:p>
        </p:txBody>
      </p:sp>
      <p:sp>
        <p:nvSpPr>
          <p:cNvPr id="5" name="Zástupný symbol pro obsah 4"/>
          <p:cNvSpPr>
            <a:spLocks noGrp="1"/>
          </p:cNvSpPr>
          <p:nvPr>
            <p:ph sz="quarter" idx="1"/>
          </p:nvPr>
        </p:nvSpPr>
        <p:spPr/>
        <p:txBody>
          <a:bodyPr>
            <a:normAutofit/>
          </a:bodyPr>
          <a:lstStyle/>
          <a:p>
            <a:pPr marL="0" indent="0">
              <a:buNone/>
            </a:pPr>
            <a:r>
              <a:rPr lang="cs-CZ" sz="3600" i="1" dirty="0" smtClean="0">
                <a:latin typeface="Baskerville Old Face" pitchFamily="18" charset="0"/>
              </a:rPr>
              <a:t>Zkusíme přepočítat stejný úvěr s úrokem 4%.</a:t>
            </a:r>
          </a:p>
          <a:p>
            <a:pPr marL="0" indent="0">
              <a:buNone/>
            </a:pPr>
            <a:endParaRPr lang="cs-CZ" sz="3600" i="1" dirty="0">
              <a:latin typeface="Baskerville Old Face" pitchFamily="18" charset="0"/>
            </a:endParaRPr>
          </a:p>
          <a:p>
            <a:pPr marL="0" indent="0">
              <a:buNone/>
            </a:pPr>
            <a:endParaRPr lang="cs-CZ" sz="3600" i="1" dirty="0" smtClean="0">
              <a:latin typeface="Baskerville Old Face" pitchFamily="18" charset="0"/>
            </a:endParaRPr>
          </a:p>
          <a:p>
            <a:pPr marL="0" indent="0">
              <a:buNone/>
            </a:pPr>
            <a:endParaRPr lang="cs-CZ" sz="3600" i="1" dirty="0">
              <a:latin typeface="Baskerville Old Face" pitchFamily="18" charset="0"/>
            </a:endParaRPr>
          </a:p>
          <a:p>
            <a:pPr marL="0" indent="0">
              <a:buNone/>
            </a:pPr>
            <a:endParaRPr lang="cs-CZ" sz="3600" i="1" dirty="0" smtClean="0">
              <a:latin typeface="Baskerville Old Face" pitchFamily="18" charset="0"/>
            </a:endParaRPr>
          </a:p>
          <a:p>
            <a:pPr marL="0" indent="0">
              <a:buNone/>
            </a:pPr>
            <a:r>
              <a:rPr lang="cs-CZ" sz="3200" i="1" dirty="0" smtClean="0">
                <a:latin typeface="Baskerville Old Face" pitchFamily="18" charset="0"/>
              </a:rPr>
              <a:t>Vidíte, že částka se liší a je ve výši </a:t>
            </a:r>
            <a:r>
              <a:rPr lang="cs-CZ" sz="3200" i="1" u="sng" dirty="0" smtClean="0">
                <a:solidFill>
                  <a:srgbClr val="FF0000"/>
                </a:solidFill>
                <a:latin typeface="Baskerville Old Face" pitchFamily="18" charset="0"/>
              </a:rPr>
              <a:t>130 432Kč</a:t>
            </a:r>
            <a:endParaRPr lang="cs-CZ" sz="3200" i="1" u="sng" dirty="0">
              <a:solidFill>
                <a:srgbClr val="FF0000"/>
              </a:solidFill>
              <a:latin typeface="Baskerville Old Face" pitchFamily="18" charset="0"/>
            </a:endParaRPr>
          </a:p>
        </p:txBody>
      </p:sp>
      <p:pic>
        <p:nvPicPr>
          <p:cNvPr id="6" name="obrázek 4"/>
          <p:cNvPicPr/>
          <p:nvPr/>
        </p:nvPicPr>
        <p:blipFill rotWithShape="1">
          <a:blip r:embed="rId2" cstate="print"/>
          <a:srcRect l="14220" t="18519" r="38657" b="32275"/>
          <a:stretch/>
        </p:blipFill>
        <p:spPr bwMode="auto">
          <a:xfrm>
            <a:off x="1907704" y="2543175"/>
            <a:ext cx="4860000" cy="2664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3981686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circle(in)">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xEl>
                                              <p:pRg st="5" end="5"/>
                                            </p:txEl>
                                          </p:spTgt>
                                        </p:tgtEl>
                                        <p:attrNameLst>
                                          <p:attrName>style.visibility</p:attrName>
                                        </p:attrNameLst>
                                      </p:cBhvr>
                                      <p:to>
                                        <p:strVal val="visible"/>
                                      </p:to>
                                    </p:set>
                                    <p:animEffect transition="in" filter="circle(in)">
                                      <p:cBhvr>
                                        <p:cTn id="12" dur="20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286000" y="1997839"/>
            <a:ext cx="4572000" cy="2031325"/>
          </a:xfrm>
          <a:prstGeom prst="rect">
            <a:avLst/>
          </a:prstGeom>
        </p:spPr>
        <p:txBody>
          <a:bodyPr>
            <a:spAutoFit/>
          </a:bodyPr>
          <a:lstStyle/>
          <a:p>
            <a:r>
              <a:rPr lang="cs-CZ" i="1" dirty="0"/>
              <a:t>Citace: </a:t>
            </a:r>
            <a:br>
              <a:rPr lang="cs-CZ" i="1" dirty="0"/>
            </a:br>
            <a:r>
              <a:rPr lang="cs-CZ" i="1" dirty="0" smtClean="0"/>
              <a:t>Petr </a:t>
            </a:r>
            <a:r>
              <a:rPr lang="cs-CZ" i="1" dirty="0" err="1"/>
              <a:t>Klínský</a:t>
            </a:r>
            <a:r>
              <a:rPr lang="cs-CZ" i="1" dirty="0"/>
              <a:t>, Danuše Chromá, Svatava Tesařová, Michal Janák – Finanční gramotnost obsah a příklady z praxe škol. Praha: Národní ústav odborného vzdělávání, 2008.</a:t>
            </a:r>
            <a:r>
              <a:rPr lang="cs-CZ" dirty="0"/>
              <a:t> </a:t>
            </a:r>
            <a:r>
              <a:rPr lang="cs-CZ" i="1" dirty="0"/>
              <a:t>ISBN 978‑80‑87063‑13‑2</a:t>
            </a:r>
            <a:br>
              <a:rPr lang="cs-CZ" i="1" dirty="0"/>
            </a:br>
            <a:endParaRPr lang="cs-CZ" dirty="0"/>
          </a:p>
        </p:txBody>
      </p:sp>
    </p:spTree>
    <p:extLst>
      <p:ext uri="{BB962C8B-B14F-4D97-AF65-F5344CB8AC3E}">
        <p14:creationId xmlns:p14="http://schemas.microsoft.com/office/powerpoint/2010/main" val="17975475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58</TotalTime>
  <Words>309</Words>
  <Application>Microsoft Office PowerPoint</Application>
  <PresentationFormat>Předvádění na obrazovce (4:3)</PresentationFormat>
  <Paragraphs>47</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Medián</vt:lpstr>
      <vt:lpstr>Prezentace aplikace PowerPoint</vt:lpstr>
      <vt:lpstr>Anotace</vt:lpstr>
      <vt:lpstr>Úročení úvěrů</vt:lpstr>
      <vt:lpstr>Úročení úvěrů</vt:lpstr>
      <vt:lpstr>Úročení úvěrů</vt:lpstr>
      <vt:lpstr>Úročení úvěrů</vt:lpstr>
      <vt:lpstr>Úročení úvěrů</vt:lpstr>
      <vt:lpstr>Úročení úvěrů</vt:lpstr>
      <vt:lpstr>Úročení úvěrů</vt:lpstr>
      <vt:lpstr>Úročení úvěrů</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Ucitel</dc:creator>
  <cp:lastModifiedBy>Ucitel</cp:lastModifiedBy>
  <cp:revision>12</cp:revision>
  <dcterms:created xsi:type="dcterms:W3CDTF">2013-08-27T13:10:31Z</dcterms:created>
  <dcterms:modified xsi:type="dcterms:W3CDTF">2013-11-14T09:50:57Z</dcterms:modified>
</cp:coreProperties>
</file>