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53787AB4-A3EA-4A3A-822C-826AD19C1E2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E822E7EF-A727-4DC2-A8F1-243EB379FE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808560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VY_62_IVOVACE_2502_RPSN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RPSN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7.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1001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RPSN.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znamená RPSN a jak si na tento údaj dát pozor.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06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i="1" dirty="0" smtClean="0">
                <a:latin typeface="Baskerville Old Face" pitchFamily="18" charset="0"/>
              </a:rPr>
              <a:t>RPSN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000" b="1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   RPSN </a:t>
            </a:r>
            <a:r>
              <a:rPr lang="cs-CZ" sz="4000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(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roční </a:t>
            </a:r>
            <a:r>
              <a:rPr lang="cs-CZ" sz="4000" b="1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procentní sazba nákladů</a:t>
            </a:r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)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Udává </a:t>
            </a:r>
            <a:r>
              <a:rPr lang="cs-CZ" sz="4000" i="1" dirty="0">
                <a:latin typeface="Baskerville Old Face" pitchFamily="18" charset="0"/>
              </a:rPr>
              <a:t>procentní podíl z dlužné částky, který </a:t>
            </a:r>
            <a:r>
              <a:rPr lang="cs-CZ" sz="4000" i="1" dirty="0" smtClean="0">
                <a:latin typeface="Baskerville Old Face" pitchFamily="18" charset="0"/>
              </a:rPr>
              <a:t>musí spotřebitel </a:t>
            </a:r>
            <a:r>
              <a:rPr lang="cs-CZ" sz="4000" i="1" dirty="0">
                <a:latin typeface="Baskerville Old Face" pitchFamily="18" charset="0"/>
              </a:rPr>
              <a:t>zaplatit za období jednoho roku v souvislosti se splátkami, správou a </a:t>
            </a:r>
            <a:r>
              <a:rPr lang="cs-CZ" sz="4000" i="1" dirty="0" smtClean="0">
                <a:latin typeface="Baskerville Old Face" pitchFamily="18" charset="0"/>
              </a:rPr>
              <a:t>dalšími výdaji </a:t>
            </a:r>
            <a:r>
              <a:rPr lang="cs-CZ" sz="4000" i="1" dirty="0">
                <a:latin typeface="Baskerville Old Face" pitchFamily="18" charset="0"/>
              </a:rPr>
              <a:t>spojenými s čerpáním úvěru.</a:t>
            </a:r>
          </a:p>
          <a:p>
            <a:pPr marL="0" indent="0">
              <a:buNone/>
            </a:pPr>
            <a:r>
              <a:rPr lang="cs-CZ" sz="4000" i="1" dirty="0">
                <a:latin typeface="Baskerville Old Face" pitchFamily="18" charset="0"/>
              </a:rPr>
              <a:t>Je zásadně roční, tudíž nenastává omyl při porovnání úrokových sazeb za různou dobu</a:t>
            </a:r>
            <a:r>
              <a:rPr lang="cs-CZ" sz="4000" i="1" dirty="0" smtClean="0">
                <a:latin typeface="Baskerville Old Face" pitchFamily="18" charset="0"/>
              </a:rPr>
              <a:t>.</a:t>
            </a:r>
            <a:endParaRPr lang="cs-CZ" sz="40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42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i="1" dirty="0" smtClean="0">
                <a:latin typeface="Baskerville Old Face" pitchFamily="18" charset="0"/>
              </a:rPr>
              <a:t>RPSN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sz="4500" b="1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4500" b="1" i="1" dirty="0" smtClean="0">
                <a:latin typeface="Baskerville Old Face" pitchFamily="18" charset="0"/>
              </a:rPr>
              <a:t> </a:t>
            </a:r>
            <a:r>
              <a:rPr lang="cs-CZ" sz="4500" b="1" i="1" dirty="0">
                <a:latin typeface="Baskerville Old Face" pitchFamily="18" charset="0"/>
              </a:rPr>
              <a:t>Z</a:t>
            </a:r>
            <a:r>
              <a:rPr lang="cs-CZ" sz="4500" b="1" i="1" dirty="0" smtClean="0">
                <a:latin typeface="Baskerville Old Face" pitchFamily="18" charset="0"/>
              </a:rPr>
              <a:t>ahrnuje </a:t>
            </a:r>
            <a:r>
              <a:rPr lang="cs-CZ" sz="4500" b="1" i="1" dirty="0">
                <a:latin typeface="Baskerville Old Face" pitchFamily="18" charset="0"/>
              </a:rPr>
              <a:t>všechny platby spojené s úvěrem, zejména: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- poplatky </a:t>
            </a:r>
            <a:r>
              <a:rPr lang="cs-CZ" sz="4000" i="1" dirty="0">
                <a:latin typeface="Baskerville Old Face" pitchFamily="18" charset="0"/>
              </a:rPr>
              <a:t>za uzavření </a:t>
            </a:r>
            <a:r>
              <a:rPr lang="cs-CZ" sz="4000" i="1" dirty="0" smtClean="0">
                <a:latin typeface="Baskerville Old Face" pitchFamily="18" charset="0"/>
              </a:rPr>
              <a:t>smlouvy</a:t>
            </a:r>
          </a:p>
          <a:p>
            <a:pPr marL="0" indent="0">
              <a:buNone/>
            </a:pPr>
            <a:r>
              <a:rPr lang="cs-CZ" sz="4000" i="1" dirty="0">
                <a:latin typeface="Baskerville Old Face" pitchFamily="18" charset="0"/>
              </a:rPr>
              <a:t>	</a:t>
            </a:r>
            <a:r>
              <a:rPr lang="cs-CZ" sz="4000" i="1" dirty="0" smtClean="0">
                <a:latin typeface="Baskerville Old Face" pitchFamily="18" charset="0"/>
              </a:rPr>
              <a:t>- za </a:t>
            </a:r>
            <a:r>
              <a:rPr lang="cs-CZ" sz="4000" i="1" dirty="0">
                <a:latin typeface="Baskerville Old Face" pitchFamily="18" charset="0"/>
              </a:rPr>
              <a:t>správu </a:t>
            </a:r>
            <a:r>
              <a:rPr lang="cs-CZ" sz="4000" i="1" dirty="0" smtClean="0">
                <a:latin typeface="Baskerville Old Face" pitchFamily="18" charset="0"/>
              </a:rPr>
              <a:t>úvěru</a:t>
            </a:r>
          </a:p>
          <a:p>
            <a:pPr marL="0" indent="0">
              <a:buNone/>
            </a:pPr>
            <a:r>
              <a:rPr lang="cs-CZ" sz="4000" i="1" dirty="0">
                <a:latin typeface="Baskerville Old Face" pitchFamily="18" charset="0"/>
              </a:rPr>
              <a:t>	</a:t>
            </a:r>
            <a:r>
              <a:rPr lang="cs-CZ" sz="4000" i="1" dirty="0" smtClean="0">
                <a:latin typeface="Baskerville Old Face" pitchFamily="18" charset="0"/>
              </a:rPr>
              <a:t>- za </a:t>
            </a:r>
            <a:r>
              <a:rPr lang="cs-CZ" sz="4000" i="1" dirty="0">
                <a:latin typeface="Baskerville Old Face" pitchFamily="18" charset="0"/>
              </a:rPr>
              <a:t>vedení úvěrového </a:t>
            </a:r>
            <a:r>
              <a:rPr lang="cs-CZ" sz="4000" i="1" dirty="0" smtClean="0">
                <a:latin typeface="Baskerville Old Face" pitchFamily="18" charset="0"/>
              </a:rPr>
              <a:t>účtu</a:t>
            </a:r>
          </a:p>
          <a:p>
            <a:pPr marL="0" indent="0">
              <a:buNone/>
            </a:pPr>
            <a:r>
              <a:rPr lang="cs-CZ" sz="4000" i="1" dirty="0">
                <a:latin typeface="Baskerville Old Face" pitchFamily="18" charset="0"/>
              </a:rPr>
              <a:t>	</a:t>
            </a:r>
            <a:r>
              <a:rPr lang="cs-CZ" sz="4000" i="1" dirty="0" smtClean="0">
                <a:latin typeface="Baskerville Old Face" pitchFamily="18" charset="0"/>
              </a:rPr>
              <a:t>- za převody peněz</a:t>
            </a:r>
            <a:endParaRPr lang="cs-CZ" sz="40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- případné </a:t>
            </a:r>
            <a:r>
              <a:rPr lang="cs-CZ" sz="4000" i="1" dirty="0">
                <a:latin typeface="Baskerville Old Face" pitchFamily="18" charset="0"/>
              </a:rPr>
              <a:t>pojištění schopnosti </a:t>
            </a:r>
            <a:r>
              <a:rPr lang="cs-CZ" sz="4000" i="1" dirty="0" smtClean="0">
                <a:latin typeface="Baskerville Old Face" pitchFamily="18" charset="0"/>
              </a:rPr>
              <a:t>splácet</a:t>
            </a:r>
            <a:endParaRPr lang="cs-CZ" sz="40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- u </a:t>
            </a:r>
            <a:r>
              <a:rPr lang="cs-CZ" sz="4000" i="1" dirty="0">
                <a:latin typeface="Baskerville Old Face" pitchFamily="18" charset="0"/>
              </a:rPr>
              <a:t>leasingu odkupní cenu, popř. první navýšenou splátku.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21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i="1" dirty="0" smtClean="0">
                <a:latin typeface="Baskerville Old Face" pitchFamily="18" charset="0"/>
              </a:rPr>
              <a:t>RPSN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144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RPSN </a:t>
            </a:r>
            <a:r>
              <a:rPr lang="cs-CZ" sz="3600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(</a:t>
            </a: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roční </a:t>
            </a:r>
            <a:r>
              <a:rPr lang="cs-CZ" sz="4400" b="1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procentní sazba nákladů</a:t>
            </a:r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)</a:t>
            </a:r>
            <a:endParaRPr lang="cs-CZ" sz="4400" i="1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b="1" i="1" dirty="0">
                <a:latin typeface="Baskerville Old Face" pitchFamily="18" charset="0"/>
              </a:rPr>
              <a:t>Příklad: </a:t>
            </a:r>
            <a:endParaRPr lang="cs-CZ" b="1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1800" i="1" dirty="0" smtClean="0">
                <a:latin typeface="Baskerville Old Face" pitchFamily="18" charset="0"/>
              </a:rPr>
              <a:t>Vypůjčíme </a:t>
            </a:r>
            <a:r>
              <a:rPr lang="cs-CZ" sz="1800" i="1" dirty="0">
                <a:latin typeface="Baskerville Old Face" pitchFamily="18" charset="0"/>
              </a:rPr>
              <a:t>si 5</a:t>
            </a:r>
            <a:r>
              <a:rPr lang="cs-CZ" sz="1800" i="1" dirty="0" smtClean="0">
                <a:latin typeface="Baskerville Old Face" pitchFamily="18" charset="0"/>
              </a:rPr>
              <a:t>0 </a:t>
            </a:r>
            <a:r>
              <a:rPr lang="cs-CZ" sz="1800" i="1" dirty="0">
                <a:latin typeface="Baskerville Old Face" pitchFamily="18" charset="0"/>
              </a:rPr>
              <a:t>000 Kč na </a:t>
            </a:r>
            <a:r>
              <a:rPr lang="cs-CZ" sz="1800" i="1" dirty="0" smtClean="0">
                <a:latin typeface="Baskerville Old Face" pitchFamily="18" charset="0"/>
              </a:rPr>
              <a:t>2 </a:t>
            </a:r>
            <a:r>
              <a:rPr lang="cs-CZ" sz="1800" i="1" dirty="0">
                <a:latin typeface="Baskerville Old Face" pitchFamily="18" charset="0"/>
              </a:rPr>
              <a:t>roky. Banka nám sdělí, že </a:t>
            </a:r>
            <a:r>
              <a:rPr lang="cs-CZ" sz="1800" i="1" dirty="0" smtClean="0">
                <a:latin typeface="Baskerville Old Face" pitchFamily="18" charset="0"/>
              </a:rPr>
              <a:t>budeme měsíčně </a:t>
            </a:r>
            <a:r>
              <a:rPr lang="cs-CZ" sz="1800" i="1" dirty="0">
                <a:latin typeface="Baskerville Old Face" pitchFamily="18" charset="0"/>
              </a:rPr>
              <a:t>splácet 2</a:t>
            </a:r>
            <a:r>
              <a:rPr lang="cs-CZ" sz="1800" i="1" dirty="0" smtClean="0">
                <a:latin typeface="Baskerville Old Face" pitchFamily="18" charset="0"/>
              </a:rPr>
              <a:t> </a:t>
            </a:r>
            <a:r>
              <a:rPr lang="cs-CZ" sz="1800" i="1" dirty="0">
                <a:latin typeface="Baskerville Old Face" pitchFamily="18" charset="0"/>
              </a:rPr>
              <a:t>5</a:t>
            </a:r>
            <a:r>
              <a:rPr lang="cs-CZ" sz="1800" i="1" dirty="0" smtClean="0">
                <a:latin typeface="Baskerville Old Face" pitchFamily="18" charset="0"/>
              </a:rPr>
              <a:t>00 Kč. </a:t>
            </a:r>
          </a:p>
          <a:p>
            <a:pPr marL="0" indent="0">
              <a:buNone/>
            </a:pPr>
            <a:r>
              <a:rPr lang="cs-CZ" sz="1800" i="1" dirty="0" smtClean="0">
                <a:latin typeface="Baskerville Old Face" pitchFamily="18" charset="0"/>
              </a:rPr>
              <a:t>Snadno </a:t>
            </a:r>
            <a:r>
              <a:rPr lang="cs-CZ" sz="1800" i="1" dirty="0">
                <a:latin typeface="Baskerville Old Face" pitchFamily="18" charset="0"/>
              </a:rPr>
              <a:t>si spočítáme, že vrátíme </a:t>
            </a:r>
            <a:r>
              <a:rPr lang="cs-CZ" sz="1800" i="1" dirty="0" smtClean="0">
                <a:latin typeface="Baskerville Old Face" pitchFamily="18" charset="0"/>
              </a:rPr>
              <a:t>celkem 24 </a:t>
            </a:r>
            <a:r>
              <a:rPr lang="cs-CZ" sz="1800" i="1" dirty="0">
                <a:latin typeface="Baskerville Old Face" pitchFamily="18" charset="0"/>
              </a:rPr>
              <a:t>× 2 </a:t>
            </a:r>
            <a:r>
              <a:rPr lang="cs-CZ" sz="1800" i="1" dirty="0" smtClean="0">
                <a:latin typeface="Baskerville Old Face" pitchFamily="18" charset="0"/>
              </a:rPr>
              <a:t>500 </a:t>
            </a:r>
            <a:r>
              <a:rPr lang="cs-CZ" sz="1800" i="1" dirty="0">
                <a:latin typeface="Baskerville Old Face" pitchFamily="18" charset="0"/>
              </a:rPr>
              <a:t>= </a:t>
            </a:r>
            <a:r>
              <a:rPr lang="cs-CZ" sz="1800" i="1" dirty="0" smtClean="0">
                <a:latin typeface="Baskerville Old Face" pitchFamily="18" charset="0"/>
              </a:rPr>
              <a:t>60 000 Kč</a:t>
            </a:r>
            <a:r>
              <a:rPr lang="cs-CZ" sz="1800" i="1" dirty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00" i="1" dirty="0">
                <a:latin typeface="Baskerville Old Face" pitchFamily="18" charset="0"/>
              </a:rPr>
              <a:t>Při těchto splátkách bychom mohli vypočítat i roční úrokovou sazbu, která </a:t>
            </a:r>
            <a:r>
              <a:rPr lang="cs-CZ" sz="1800" i="1" dirty="0" smtClean="0">
                <a:latin typeface="Baskerville Old Face" pitchFamily="18" charset="0"/>
              </a:rPr>
              <a:t>by činila 19,75%.</a:t>
            </a:r>
            <a:endParaRPr lang="cs-CZ" sz="18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1800" i="1" dirty="0">
                <a:latin typeface="Baskerville Old Face" pitchFamily="18" charset="0"/>
              </a:rPr>
              <a:t>Banka si však vybírá 300 Kč ročně za vedení úvěrového účtu a při </a:t>
            </a:r>
            <a:r>
              <a:rPr lang="cs-CZ" sz="1800" i="1" dirty="0" smtClean="0">
                <a:latin typeface="Baskerville Old Face" pitchFamily="18" charset="0"/>
              </a:rPr>
              <a:t>uzavření úvěru </a:t>
            </a:r>
            <a:r>
              <a:rPr lang="cs-CZ" sz="1800" i="1" dirty="0">
                <a:latin typeface="Baskerville Old Face" pitchFamily="18" charset="0"/>
              </a:rPr>
              <a:t>jednorázový poplatek 1 500 Kč. Započteme‑li tyto poplatky, pak </a:t>
            </a:r>
            <a:r>
              <a:rPr lang="cs-CZ" sz="1800" i="1" dirty="0" smtClean="0">
                <a:latin typeface="Baskerville Old Face" pitchFamily="18" charset="0"/>
              </a:rPr>
              <a:t>vrátíme celkem </a:t>
            </a:r>
            <a:r>
              <a:rPr lang="cs-CZ" sz="1800" i="1" dirty="0">
                <a:latin typeface="Baskerville Old Face" pitchFamily="18" charset="0"/>
              </a:rPr>
              <a:t>60 000 + 2 × 300 + 1 500 = 62 100 Kč. To nám vyjádří RPSN, </a:t>
            </a:r>
            <a:endParaRPr lang="cs-CZ" sz="18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1800" b="1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					     </a:t>
            </a:r>
            <a:r>
              <a:rPr lang="cs-CZ" sz="2400" b="1" i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která by činila </a:t>
            </a:r>
            <a:r>
              <a:rPr lang="cs-CZ" sz="2400" b="1" i="1" u="sng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25 %.</a:t>
            </a:r>
          </a:p>
          <a:p>
            <a:pPr marL="0" indent="0">
              <a:buNone/>
            </a:pPr>
            <a:endParaRPr lang="cs-CZ" sz="16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i="1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21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27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25</TotalTime>
  <Words>213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Macro</vt:lpstr>
      <vt:lpstr>Prezentace aplikace PowerPoint</vt:lpstr>
      <vt:lpstr>Anotace</vt:lpstr>
      <vt:lpstr>RPSN</vt:lpstr>
      <vt:lpstr>RPSN</vt:lpstr>
      <vt:lpstr>RPSN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</cp:revision>
  <dcterms:created xsi:type="dcterms:W3CDTF">2013-08-27T19:36:13Z</dcterms:created>
  <dcterms:modified xsi:type="dcterms:W3CDTF">2013-11-14T09:29:38Z</dcterms:modified>
</cp:coreProperties>
</file>