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343FC45-B8AD-499A-B4CD-9CCD1AE0EDEE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CBE559D-1169-4346-BBB2-CD2CC13EC94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9606788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VY_62_IVOVACE_2702_PODÍLOVÉ L.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Podílové listy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27. 2.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31.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2930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endParaRPr lang="cs-CZ" sz="2800" i="1" dirty="0" smtClean="0">
              <a:latin typeface="Baskerville Old Face" pitchFamily="18" charset="0"/>
            </a:endParaRPr>
          </a:p>
          <a:p>
            <a:pPr>
              <a:buFont typeface="Arial" charset="0"/>
              <a:buNone/>
            </a:pPr>
            <a:r>
              <a:rPr lang="cs-CZ" sz="2800" i="1" dirty="0" smtClean="0">
                <a:latin typeface="Baskerville Old Face" pitchFamily="18" charset="0"/>
              </a:rPr>
              <a:t>Prezentace je </a:t>
            </a:r>
            <a:r>
              <a:rPr lang="cs-CZ" sz="2800" i="1" dirty="0">
                <a:latin typeface="Baskerville Old Face" pitchFamily="18" charset="0"/>
              </a:rPr>
              <a:t>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Podílové listy.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co jsou podílové listy a k čemu nám slouží.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415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Baskerville Old Face" pitchFamily="18" charset="0"/>
              </a:rPr>
              <a:t>Podílové listy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4008" indent="0">
              <a:buNone/>
            </a:pPr>
            <a:endParaRPr lang="cs-CZ" b="1" i="1" dirty="0" smtClean="0">
              <a:latin typeface="Baskerville Old Face" pitchFamily="18" charset="0"/>
            </a:endParaRPr>
          </a:p>
          <a:p>
            <a:pPr marL="64008" indent="0">
              <a:buNone/>
            </a:pPr>
            <a:r>
              <a:rPr lang="cs-CZ" b="1" i="1" dirty="0">
                <a:latin typeface="Baskerville Old Face" pitchFamily="18" charset="0"/>
              </a:rPr>
              <a:t>	</a:t>
            </a:r>
            <a:r>
              <a:rPr lang="cs-CZ" b="1" i="1" u="sng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Podílové </a:t>
            </a:r>
            <a:r>
              <a:rPr lang="cs-CZ" b="1" i="1" u="sng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listy </a:t>
            </a:r>
            <a:r>
              <a:rPr lang="cs-CZ" b="1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i="1" dirty="0" smtClean="0">
                <a:latin typeface="Baskerville Old Face" pitchFamily="18" charset="0"/>
              </a:rPr>
              <a:t>jsou </a:t>
            </a:r>
            <a:r>
              <a:rPr lang="cs-CZ" i="1" dirty="0">
                <a:latin typeface="Baskerville Old Face" pitchFamily="18" charset="0"/>
              </a:rPr>
              <a:t>cenné papíry, které představují podíl majitele na majetku </a:t>
            </a:r>
            <a:r>
              <a:rPr lang="cs-CZ" i="1" dirty="0" smtClean="0">
                <a:latin typeface="Baskerville Old Face" pitchFamily="18" charset="0"/>
              </a:rPr>
              <a:t>podílového fondu</a:t>
            </a:r>
            <a:r>
              <a:rPr lang="cs-CZ" i="1" dirty="0">
                <a:latin typeface="Baskerville Old Face" pitchFamily="18" charset="0"/>
              </a:rPr>
              <a:t>. Za vložené peníze na účet investiční společnosti (která tyto fondy zakládá) je </a:t>
            </a:r>
            <a:r>
              <a:rPr lang="cs-CZ" i="1" dirty="0" smtClean="0">
                <a:latin typeface="Baskerville Old Face" pitchFamily="18" charset="0"/>
              </a:rPr>
              <a:t>připsán tomu</a:t>
            </a:r>
            <a:r>
              <a:rPr lang="cs-CZ" i="1" dirty="0">
                <a:latin typeface="Baskerville Old Face" pitchFamily="18" charset="0"/>
              </a:rPr>
              <a:t>, kdo je vložil, odpovídající počet podílových listů.</a:t>
            </a:r>
          </a:p>
        </p:txBody>
      </p:sp>
    </p:spTree>
    <p:extLst>
      <p:ext uri="{BB962C8B-B14F-4D97-AF65-F5344CB8AC3E}">
        <p14:creationId xmlns:p14="http://schemas.microsoft.com/office/powerpoint/2010/main" val="2456494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Baskerville Old Face" pitchFamily="18" charset="0"/>
              </a:rPr>
              <a:t>Podílové listy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b="1" i="1" dirty="0" smtClean="0">
                <a:latin typeface="Baskerville Old Face" pitchFamily="18" charset="0"/>
              </a:rPr>
              <a:t>			</a:t>
            </a:r>
            <a:r>
              <a:rPr lang="cs-CZ" i="1" dirty="0" smtClean="0">
                <a:latin typeface="Baskerville Old Face" pitchFamily="18" charset="0"/>
              </a:rPr>
              <a:t>Do </a:t>
            </a:r>
            <a:r>
              <a:rPr lang="cs-CZ" i="1" dirty="0">
                <a:latin typeface="Baskerville Old Face" pitchFamily="18" charset="0"/>
              </a:rPr>
              <a:t>fondů jsou tímto způsobem shromažďovány prostředky od drobných investorů. </a:t>
            </a:r>
            <a:r>
              <a:rPr lang="cs-CZ" i="1" dirty="0" smtClean="0">
                <a:latin typeface="Baskerville Old Face" pitchFamily="18" charset="0"/>
              </a:rPr>
              <a:t>Takto získané </a:t>
            </a:r>
            <a:r>
              <a:rPr lang="cs-CZ" i="1" dirty="0">
                <a:latin typeface="Baskerville Old Face" pitchFamily="18" charset="0"/>
              </a:rPr>
              <a:t>finanční prostředky se investují do nákupu cenných papírů. Aby byla zajištěna </a:t>
            </a:r>
            <a:r>
              <a:rPr lang="cs-CZ" i="1" dirty="0" smtClean="0">
                <a:latin typeface="Baskerville Old Face" pitchFamily="18" charset="0"/>
              </a:rPr>
              <a:t>bezpečnost vložených </a:t>
            </a:r>
            <a:r>
              <a:rPr lang="cs-CZ" i="1" dirty="0">
                <a:latin typeface="Baskerville Old Face" pitchFamily="18" charset="0"/>
              </a:rPr>
              <a:t>prostředků, </a:t>
            </a:r>
            <a:r>
              <a:rPr lang="cs-CZ" i="1" dirty="0" smtClean="0">
                <a:latin typeface="Baskerville Old Face" pitchFamily="18" charset="0"/>
              </a:rPr>
              <a:t> musejí </a:t>
            </a:r>
            <a:r>
              <a:rPr lang="cs-CZ" i="1" dirty="0">
                <a:latin typeface="Baskerville Old Face" pitchFamily="18" charset="0"/>
              </a:rPr>
              <a:t>být </a:t>
            </a:r>
            <a:r>
              <a:rPr lang="cs-CZ" i="1" dirty="0" smtClean="0">
                <a:latin typeface="Baskerville Old Face" pitchFamily="18" charset="0"/>
              </a:rPr>
              <a:t>investovány </a:t>
            </a:r>
            <a:r>
              <a:rPr lang="cs-CZ" i="1" dirty="0">
                <a:latin typeface="Baskerville Old Face" pitchFamily="18" charset="0"/>
              </a:rPr>
              <a:t>do různých oblastí, </a:t>
            </a:r>
            <a:r>
              <a:rPr lang="cs-CZ" i="1" dirty="0" smtClean="0">
                <a:latin typeface="Baskerville Old Face" pitchFamily="18" charset="0"/>
              </a:rPr>
              <a:t>čímž snižují </a:t>
            </a:r>
            <a:r>
              <a:rPr lang="pt-BR" i="1" dirty="0" smtClean="0">
                <a:latin typeface="Baskerville Old Face" pitchFamily="18" charset="0"/>
              </a:rPr>
              <a:t>riziko</a:t>
            </a:r>
            <a:r>
              <a:rPr lang="pt-BR" i="1" dirty="0">
                <a:latin typeface="Baskerville Old Face" pitchFamily="18" charset="0"/>
              </a:rPr>
              <a:t>, že budou vloženy do neúspěšné investice. Ztráta z investování do jedné </a:t>
            </a:r>
            <a:r>
              <a:rPr lang="pt-BR" i="1" dirty="0" smtClean="0">
                <a:latin typeface="Baskerville Old Face" pitchFamily="18" charset="0"/>
              </a:rPr>
              <a:t>oblasti</a:t>
            </a:r>
            <a:r>
              <a:rPr lang="cs-CZ" i="1" dirty="0" smtClean="0">
                <a:latin typeface="Baskerville Old Face" pitchFamily="18" charset="0"/>
              </a:rPr>
              <a:t> může </a:t>
            </a:r>
            <a:r>
              <a:rPr lang="cs-CZ" i="1" dirty="0">
                <a:latin typeface="Baskerville Old Face" pitchFamily="18" charset="0"/>
              </a:rPr>
              <a:t>být vyrovnána zisky z oblastí jiných.</a:t>
            </a:r>
          </a:p>
        </p:txBody>
      </p:sp>
    </p:spTree>
    <p:extLst>
      <p:ext uri="{BB962C8B-B14F-4D97-AF65-F5344CB8AC3E}">
        <p14:creationId xmlns:p14="http://schemas.microsoft.com/office/powerpoint/2010/main" val="1692637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Baskerville Old Face" pitchFamily="18" charset="0"/>
              </a:rPr>
              <a:t>Podílové listy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</a:p>
          <a:p>
            <a:pPr marL="64008" indent="0">
              <a:buNone/>
            </a:pPr>
            <a:r>
              <a:rPr lang="cs-CZ" b="1" i="1" dirty="0">
                <a:latin typeface="Baskerville Old Face" pitchFamily="18" charset="0"/>
              </a:rPr>
              <a:t>	</a:t>
            </a:r>
            <a:r>
              <a:rPr lang="cs-CZ" i="1" dirty="0" smtClean="0">
                <a:latin typeface="Baskerville Old Face" pitchFamily="18" charset="0"/>
              </a:rPr>
              <a:t>Podle </a:t>
            </a:r>
            <a:r>
              <a:rPr lang="cs-CZ" i="1" dirty="0">
                <a:latin typeface="Baskerville Old Face" pitchFamily="18" charset="0"/>
              </a:rPr>
              <a:t>toho, jak fond úspěšně investuje, se pohybuje </a:t>
            </a:r>
            <a:r>
              <a:rPr lang="cs-CZ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kurz podílového listu</a:t>
            </a:r>
            <a:r>
              <a:rPr lang="cs-CZ" i="1" dirty="0">
                <a:latin typeface="Baskerville Old Face" pitchFamily="18" charset="0"/>
              </a:rPr>
              <a:t>. </a:t>
            </a:r>
            <a:endParaRPr lang="cs-CZ" i="1" dirty="0" smtClean="0">
              <a:latin typeface="Baskerville Old Face" pitchFamily="18" charset="0"/>
            </a:endParaRPr>
          </a:p>
          <a:p>
            <a:pPr marL="64008" indent="0">
              <a:buNone/>
            </a:pPr>
            <a:endParaRPr lang="cs-CZ" i="1" dirty="0" smtClean="0">
              <a:latin typeface="Baskerville Old Face" pitchFamily="18" charset="0"/>
            </a:endParaRPr>
          </a:p>
          <a:p>
            <a:pPr marL="64008" indent="0">
              <a:buNone/>
            </a:pPr>
            <a:r>
              <a:rPr lang="cs-CZ" i="1" dirty="0">
                <a:latin typeface="Baskerville Old Face" pitchFamily="18" charset="0"/>
              </a:rPr>
              <a:t>	</a:t>
            </a:r>
            <a:r>
              <a:rPr lang="cs-CZ" i="1" dirty="0" smtClean="0">
                <a:latin typeface="Baskerville Old Face" pitchFamily="18" charset="0"/>
              </a:rPr>
              <a:t>Jestliže tedy roste </a:t>
            </a:r>
            <a:r>
              <a:rPr lang="cs-CZ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hodnota cenných papírů</a:t>
            </a:r>
            <a:r>
              <a:rPr lang="cs-CZ" i="1" dirty="0">
                <a:latin typeface="Baskerville Old Face" pitchFamily="18" charset="0"/>
              </a:rPr>
              <a:t>, do kterých fond </a:t>
            </a:r>
            <a:r>
              <a:rPr lang="cs-CZ" i="1" dirty="0" smtClean="0">
                <a:latin typeface="Baskerville Old Face" pitchFamily="18" charset="0"/>
              </a:rPr>
              <a:t>investuje </a:t>
            </a:r>
            <a:r>
              <a:rPr lang="cs-CZ" i="1" dirty="0">
                <a:latin typeface="Baskerville Old Face" pitchFamily="18" charset="0"/>
              </a:rPr>
              <a:t>prostředky svých klientů, </a:t>
            </a:r>
            <a:r>
              <a:rPr lang="cs-CZ" i="1" dirty="0" smtClean="0">
                <a:latin typeface="Baskerville Old Face" pitchFamily="18" charset="0"/>
              </a:rPr>
              <a:t>poroste i </a:t>
            </a:r>
            <a:r>
              <a:rPr lang="cs-CZ" i="1" dirty="0">
                <a:latin typeface="Baskerville Old Face" pitchFamily="18" charset="0"/>
              </a:rPr>
              <a:t>kurz podílového listu. Může tomu samozřejmě být i naopak, pak by kurz </a:t>
            </a:r>
            <a:r>
              <a:rPr lang="cs-CZ" i="1" dirty="0" smtClean="0">
                <a:latin typeface="Baskerville Old Face" pitchFamily="18" charset="0"/>
              </a:rPr>
              <a:t>podílového listu </a:t>
            </a:r>
            <a:r>
              <a:rPr lang="cs-CZ" i="1" dirty="0">
                <a:latin typeface="Baskerville Old Face" pitchFamily="18" charset="0"/>
              </a:rPr>
              <a:t>klesal.</a:t>
            </a:r>
          </a:p>
        </p:txBody>
      </p:sp>
    </p:spTree>
    <p:extLst>
      <p:ext uri="{BB962C8B-B14F-4D97-AF65-F5344CB8AC3E}">
        <p14:creationId xmlns:p14="http://schemas.microsoft.com/office/powerpoint/2010/main" val="720805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i="1" dirty="0" smtClean="0">
                <a:latin typeface="Baskerville Old Face" pitchFamily="18" charset="0"/>
              </a:rPr>
              <a:t>Podílové listy</a:t>
            </a:r>
            <a:endParaRPr lang="cs-CZ" sz="4800" b="1" i="1" dirty="0">
              <a:latin typeface="Baskerville Old Face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b="1" dirty="0" smtClean="0">
                <a:latin typeface="Baskerville Old Face" pitchFamily="18" charset="0"/>
              </a:rPr>
              <a:t>	</a:t>
            </a:r>
          </a:p>
          <a:p>
            <a:pPr marL="64008" indent="0">
              <a:buNone/>
            </a:pPr>
            <a:r>
              <a:rPr lang="cs-CZ" i="1" dirty="0" smtClean="0">
                <a:latin typeface="Baskerville Old Face" pitchFamily="18" charset="0"/>
              </a:rPr>
              <a:t>	Výnos </a:t>
            </a:r>
            <a:r>
              <a:rPr lang="cs-CZ" i="1" dirty="0">
                <a:latin typeface="Baskerville Old Face" pitchFamily="18" charset="0"/>
              </a:rPr>
              <a:t>majitelů podílových listů tak vzniká jako </a:t>
            </a:r>
            <a:r>
              <a:rPr lang="cs-CZ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rozdíl mezi prostředky, </a:t>
            </a:r>
            <a:r>
              <a:rPr lang="cs-CZ" i="1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které </a:t>
            </a:r>
            <a:r>
              <a:rPr lang="cs-CZ" i="1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investovali  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při nákupu </a:t>
            </a:r>
            <a:r>
              <a:rPr lang="cs-CZ" i="1" dirty="0">
                <a:solidFill>
                  <a:schemeClr val="accent1">
                    <a:lumMod val="75000"/>
                  </a:schemeClr>
                </a:solidFill>
                <a:latin typeface="Baskerville Old Face" pitchFamily="18" charset="0"/>
              </a:rPr>
              <a:t>podílového listu, a prostředky, které získají jejich případným prodejem.</a:t>
            </a:r>
            <a:r>
              <a:rPr lang="cs-CZ" i="1" dirty="0">
                <a:latin typeface="Baskerville Old Face" pitchFamily="18" charset="0"/>
              </a:rPr>
              <a:t> </a:t>
            </a:r>
            <a:endParaRPr lang="cs-CZ" i="1" dirty="0" smtClean="0">
              <a:latin typeface="Baskerville Old Face" pitchFamily="18" charset="0"/>
            </a:endParaRPr>
          </a:p>
          <a:p>
            <a:pPr marL="64008" indent="0">
              <a:buNone/>
            </a:pPr>
            <a:r>
              <a:rPr lang="cs-CZ" i="1" dirty="0" smtClean="0">
                <a:latin typeface="Baskerville Old Face" pitchFamily="18" charset="0"/>
              </a:rPr>
              <a:t>Podílové listy </a:t>
            </a:r>
            <a:r>
              <a:rPr lang="cs-CZ" i="1" dirty="0">
                <a:latin typeface="Baskerville Old Face" pitchFamily="18" charset="0"/>
              </a:rPr>
              <a:t>mohou být prodávány na finančním trhu, ale obvykle je jejich majitelé prodávají </a:t>
            </a:r>
            <a:r>
              <a:rPr lang="cs-CZ" i="1" dirty="0" smtClean="0">
                <a:latin typeface="Baskerville Old Face" pitchFamily="18" charset="0"/>
              </a:rPr>
              <a:t>zpět podílovému </a:t>
            </a:r>
            <a:r>
              <a:rPr lang="cs-CZ" i="1" dirty="0">
                <a:latin typeface="Baskerville Old Face" pitchFamily="18" charset="0"/>
              </a:rPr>
              <a:t>fondu.</a:t>
            </a:r>
          </a:p>
        </p:txBody>
      </p:sp>
    </p:spTree>
    <p:extLst>
      <p:ext uri="{BB962C8B-B14F-4D97-AF65-F5344CB8AC3E}">
        <p14:creationId xmlns:p14="http://schemas.microsoft.com/office/powerpoint/2010/main" val="728449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720840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br>
              <a:rPr lang="cs-CZ" i="1" dirty="0"/>
            </a:br>
            <a:r>
              <a:rPr lang="cs-CZ" i="1" dirty="0"/>
              <a:t>STRECKOVÁ, Yvonne – MALÝ, Ivan a kol. Veřejná ekonomie pro školu i praxi. Praha : </a:t>
            </a:r>
            <a:r>
              <a:rPr lang="cs-CZ" i="1" dirty="0" err="1"/>
              <a:t>Computer</a:t>
            </a:r>
            <a:r>
              <a:rPr lang="cs-CZ" i="1" dirty="0"/>
              <a:t> </a:t>
            </a:r>
            <a:r>
              <a:rPr lang="cs-CZ" i="1" dirty="0" err="1"/>
              <a:t>Press</a:t>
            </a:r>
            <a:r>
              <a:rPr lang="cs-CZ" i="1" dirty="0"/>
              <a:t>, 1998. ISBN 80-7226-112-6.</a:t>
            </a:r>
            <a:br>
              <a:rPr lang="cs-CZ" i="1" dirty="0"/>
            </a:br>
            <a:r>
              <a:rPr lang="cs-CZ" i="1" dirty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20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</TotalTime>
  <Words>96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Prezentace aplikace PowerPoint</vt:lpstr>
      <vt:lpstr>Anotace</vt:lpstr>
      <vt:lpstr>Podílové listy</vt:lpstr>
      <vt:lpstr>Podílové listy</vt:lpstr>
      <vt:lpstr>Podílové listy</vt:lpstr>
      <vt:lpstr>Podílové listy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7</cp:revision>
  <dcterms:created xsi:type="dcterms:W3CDTF">2013-08-27T20:30:33Z</dcterms:created>
  <dcterms:modified xsi:type="dcterms:W3CDTF">2013-11-14T10:03:53Z</dcterms:modified>
</cp:coreProperties>
</file>