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60" r:id="rId5"/>
    <p:sldId id="259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A540A1-89DB-4692-BB0A-64483FCE4FA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9B7B6B-C792-4880-820F-50177235D5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A540A1-89DB-4692-BB0A-64483FCE4FA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9B7B6B-C792-4880-820F-50177235D5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A540A1-89DB-4692-BB0A-64483FCE4FA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9B7B6B-C792-4880-820F-50177235D5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A540A1-89DB-4692-BB0A-64483FCE4FA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9B7B6B-C792-4880-820F-50177235D5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A540A1-89DB-4692-BB0A-64483FCE4FA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9B7B6B-C792-4880-820F-50177235D5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A540A1-89DB-4692-BB0A-64483FCE4FA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9B7B6B-C792-4880-820F-50177235D5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A540A1-89DB-4692-BB0A-64483FCE4FA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9B7B6B-C792-4880-820F-50177235D5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A540A1-89DB-4692-BB0A-64483FCE4FA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9B7B6B-C792-4880-820F-50177235D5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A540A1-89DB-4692-BB0A-64483FCE4FA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9B7B6B-C792-4880-820F-50177235D51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A540A1-89DB-4692-BB0A-64483FCE4FA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9B7B6B-C792-4880-820F-50177235D5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A540A1-89DB-4692-BB0A-64483FCE4FA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9B7B6B-C792-4880-820F-50177235D5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AA540A1-89DB-4692-BB0A-64483FCE4FA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69B7B6B-C792-4880-820F-50177235D51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5271537"/>
              </p:ext>
            </p:extLst>
          </p:nvPr>
        </p:nvGraphicFramePr>
        <p:xfrm>
          <a:off x="571500" y="428625"/>
          <a:ext cx="7929564" cy="435826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VY_62_IVOVACE_2902_TYPY ÚVĚRŮ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F. G._ Typy úvěrů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28. 4.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20. 5.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060583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endParaRPr lang="cs-CZ" sz="2800" i="1" dirty="0" smtClean="0">
              <a:latin typeface="Baskerville Old Face" pitchFamily="18" charset="0"/>
            </a:endParaRPr>
          </a:p>
          <a:p>
            <a:pPr>
              <a:buFont typeface="Arial" charset="0"/>
              <a:buNone/>
            </a:pPr>
            <a:r>
              <a:rPr lang="cs-CZ" sz="2800" i="1" dirty="0" smtClean="0">
                <a:latin typeface="Baskerville Old Face" pitchFamily="18" charset="0"/>
              </a:rPr>
              <a:t>Prezentace je </a:t>
            </a:r>
            <a:r>
              <a:rPr lang="cs-CZ" sz="2800" i="1" dirty="0">
                <a:latin typeface="Baskerville Old Face" pitchFamily="18" charset="0"/>
              </a:rPr>
              <a:t>určena pro žáky 6. – 9. ročníku., vzdělávací oblast finanční gramotnost, tematický okruh </a:t>
            </a:r>
            <a:r>
              <a:rPr lang="cs-CZ" sz="2800" i="1" dirty="0" smtClean="0">
                <a:latin typeface="Baskerville Old Face" pitchFamily="18" charset="0"/>
              </a:rPr>
              <a:t>Typy úvěrů.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</a:t>
            </a:r>
            <a:r>
              <a:rPr lang="cs-CZ" sz="2800" i="1" dirty="0" smtClean="0">
                <a:latin typeface="Baskerville Old Face" pitchFamily="18" charset="0"/>
              </a:rPr>
              <a:t>seznámit  žáky jaké typy úvěrů existují a co vše potřebujeme k tomu, abychom úvěr získali.</a:t>
            </a:r>
            <a:endParaRPr lang="cs-CZ" sz="2800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9088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i="1" dirty="0" smtClean="0">
                <a:latin typeface="Baskerville Old Face" pitchFamily="18" charset="0"/>
              </a:rPr>
              <a:t>Typy úvěrů</a:t>
            </a:r>
            <a:endParaRPr lang="cs-CZ" sz="5400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i="1" dirty="0" smtClean="0">
                <a:latin typeface="Baskerville Old Face" pitchFamily="18" charset="0"/>
              </a:rPr>
              <a:t>Úvěr můžeme nejčastěji získat v bance, další možnost je u splátkové společnosti, nebankovní instituce.</a:t>
            </a:r>
          </a:p>
          <a:p>
            <a:pPr marL="0" indent="0">
              <a:buNone/>
            </a:pPr>
            <a:endParaRPr lang="cs-CZ" sz="3600" i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3600" i="1" dirty="0" smtClean="0">
                <a:latin typeface="Baskerville Old Face" pitchFamily="18" charset="0"/>
              </a:rPr>
              <a:t>Úvěry dělíme na </a:t>
            </a:r>
            <a:r>
              <a:rPr lang="cs-CZ" sz="3600" i="1" dirty="0" smtClean="0">
                <a:solidFill>
                  <a:srgbClr val="FF0000"/>
                </a:solidFill>
                <a:latin typeface="Baskerville Old Face" pitchFamily="18" charset="0"/>
              </a:rPr>
              <a:t>účelové a neúčelové</a:t>
            </a:r>
            <a:r>
              <a:rPr lang="cs-CZ" sz="3600" i="1" dirty="0" smtClean="0">
                <a:latin typeface="Baskerville Old Face" pitchFamily="18" charset="0"/>
              </a:rPr>
              <a:t>.</a:t>
            </a:r>
            <a:endParaRPr lang="cs-CZ" sz="3600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6082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i="1" dirty="0" smtClean="0">
                <a:latin typeface="Baskerville Old Face" pitchFamily="18" charset="0"/>
              </a:rPr>
              <a:t>Typy úvěrů</a:t>
            </a:r>
            <a:endParaRPr lang="cs-CZ" sz="5400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600" i="1" u="sng" dirty="0" smtClean="0">
                <a:solidFill>
                  <a:srgbClr val="FF0000"/>
                </a:solidFill>
                <a:latin typeface="Baskerville Old Face" pitchFamily="18" charset="0"/>
              </a:rPr>
              <a:t>Účelové úvěry jsou na:</a:t>
            </a:r>
          </a:p>
          <a:p>
            <a:pPr marL="0" indent="0">
              <a:buNone/>
            </a:pPr>
            <a:r>
              <a:rPr lang="cs-CZ" sz="3600" i="1" dirty="0" smtClean="0">
                <a:latin typeface="Baskerville Old Face" pitchFamily="18" charset="0"/>
              </a:rPr>
              <a:t>Konkrétní potřebu klienta, kdy mohou  společnosti posoudit oprávněnost požadované částky, a zda ji bude schopen dlužník splácet. Tyto typy úvěrů slouží na:</a:t>
            </a:r>
          </a:p>
          <a:p>
            <a:pPr marL="0" indent="0">
              <a:buNone/>
            </a:pPr>
            <a:r>
              <a:rPr lang="cs-CZ" sz="3600" i="1" dirty="0">
                <a:latin typeface="Baskerville Old Face" pitchFamily="18" charset="0"/>
              </a:rPr>
              <a:t>	</a:t>
            </a:r>
            <a:r>
              <a:rPr lang="cs-CZ" sz="3600" i="1" dirty="0" smtClean="0">
                <a:latin typeface="Baskerville Old Face" pitchFamily="18" charset="0"/>
              </a:rPr>
              <a:t>- koupi auta</a:t>
            </a:r>
          </a:p>
          <a:p>
            <a:pPr marL="0" indent="0">
              <a:buNone/>
            </a:pPr>
            <a:r>
              <a:rPr lang="cs-CZ" sz="3600" i="1" dirty="0">
                <a:latin typeface="Baskerville Old Face" pitchFamily="18" charset="0"/>
              </a:rPr>
              <a:t>	</a:t>
            </a:r>
            <a:r>
              <a:rPr lang="cs-CZ" sz="3600" i="1" dirty="0" smtClean="0">
                <a:latin typeface="Baskerville Old Face" pitchFamily="18" charset="0"/>
              </a:rPr>
              <a:t>- nábytku, zařízení do domácnosti</a:t>
            </a:r>
          </a:p>
          <a:p>
            <a:pPr marL="0" indent="0">
              <a:buNone/>
            </a:pPr>
            <a:r>
              <a:rPr lang="cs-CZ" sz="3600" i="1" dirty="0">
                <a:latin typeface="Baskerville Old Face" pitchFamily="18" charset="0"/>
              </a:rPr>
              <a:t>	</a:t>
            </a:r>
            <a:r>
              <a:rPr lang="cs-CZ" sz="3600" i="1" dirty="0" smtClean="0">
                <a:latin typeface="Baskerville Old Face" pitchFamily="18" charset="0"/>
              </a:rPr>
              <a:t>- bydlení</a:t>
            </a:r>
            <a:endParaRPr lang="cs-CZ" sz="3600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0779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i="1" dirty="0" smtClean="0">
                <a:latin typeface="Baskerville Old Face" pitchFamily="18" charset="0"/>
              </a:rPr>
              <a:t>Typy úvěrů</a:t>
            </a:r>
            <a:endParaRPr lang="cs-CZ" sz="5400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4000" i="1" u="sng" dirty="0" smtClean="0">
                <a:solidFill>
                  <a:srgbClr val="FF0000"/>
                </a:solidFill>
                <a:latin typeface="Baskerville Old Face" pitchFamily="18" charset="0"/>
              </a:rPr>
              <a:t>Neúčelové úvěry:</a:t>
            </a:r>
          </a:p>
          <a:p>
            <a:pPr marL="0" indent="0">
              <a:buNone/>
            </a:pPr>
            <a:r>
              <a:rPr lang="cs-CZ" sz="3600" i="1" dirty="0" smtClean="0">
                <a:latin typeface="Baskerville Old Face" pitchFamily="18" charset="0"/>
              </a:rPr>
              <a:t>V současné době společnosti poskytují mnoho takových úvěrů patří mezi ně:</a:t>
            </a:r>
          </a:p>
          <a:p>
            <a:r>
              <a:rPr lang="cs-CZ" sz="3600" b="1" i="1" dirty="0" smtClean="0">
                <a:solidFill>
                  <a:srgbClr val="0070C0"/>
                </a:solidFill>
                <a:latin typeface="Baskerville Old Face" pitchFamily="18" charset="0"/>
              </a:rPr>
              <a:t>Kontokorentní úvěr:</a:t>
            </a:r>
            <a:r>
              <a:rPr lang="cs-CZ" sz="3600" i="1" dirty="0" smtClean="0">
                <a:latin typeface="Baskerville Old Face" pitchFamily="18" charset="0"/>
              </a:rPr>
              <a:t>  Může </a:t>
            </a:r>
            <a:r>
              <a:rPr lang="cs-CZ" sz="3600" i="1" dirty="0">
                <a:latin typeface="Baskerville Old Face" pitchFamily="18" charset="0"/>
              </a:rPr>
              <a:t>být poskytnut, pokud </a:t>
            </a:r>
            <a:r>
              <a:rPr lang="cs-CZ" sz="3600" i="1" dirty="0" smtClean="0">
                <a:latin typeface="Baskerville Old Face" pitchFamily="18" charset="0"/>
              </a:rPr>
              <a:t>máme v </a:t>
            </a:r>
            <a:r>
              <a:rPr lang="cs-CZ" sz="3600" i="1" dirty="0">
                <a:latin typeface="Baskerville Old Face" pitchFamily="18" charset="0"/>
              </a:rPr>
              <a:t>bance běžný účet. </a:t>
            </a:r>
            <a:r>
              <a:rPr lang="cs-CZ" sz="3600" i="1" dirty="0" smtClean="0">
                <a:latin typeface="Baskerville Old Face" pitchFamily="18" charset="0"/>
              </a:rPr>
              <a:t>Jinak </a:t>
            </a:r>
            <a:r>
              <a:rPr lang="cs-CZ" sz="3600" i="1" dirty="0">
                <a:latin typeface="Baskerville Old Face" pitchFamily="18" charset="0"/>
              </a:rPr>
              <a:t>můžeme říci, že z tohoto účtu můžeme čerpat </a:t>
            </a:r>
            <a:r>
              <a:rPr lang="cs-CZ" sz="3600" i="1" dirty="0" smtClean="0">
                <a:latin typeface="Baskerville Old Face" pitchFamily="18" charset="0"/>
              </a:rPr>
              <a:t>více, než </a:t>
            </a:r>
            <a:r>
              <a:rPr lang="cs-CZ" sz="3600" i="1" dirty="0">
                <a:latin typeface="Baskerville Old Face" pitchFamily="18" charset="0"/>
              </a:rPr>
              <a:t>je na něm uloženo (tedy do minusu). Bývá ovšem stanoven limit, do kterého </a:t>
            </a:r>
            <a:r>
              <a:rPr lang="cs-CZ" sz="3600" i="1" dirty="0" smtClean="0">
                <a:latin typeface="Baskerville Old Face" pitchFamily="18" charset="0"/>
              </a:rPr>
              <a:t>je možno </a:t>
            </a:r>
            <a:r>
              <a:rPr lang="cs-CZ" sz="3600" i="1" dirty="0">
                <a:latin typeface="Baskerville Old Face" pitchFamily="18" charset="0"/>
              </a:rPr>
              <a:t>prostředky čerpat.</a:t>
            </a:r>
          </a:p>
          <a:p>
            <a:r>
              <a:rPr lang="cs-CZ" sz="3600" i="1" dirty="0">
                <a:latin typeface="Baskerville Old Face" pitchFamily="18" charset="0"/>
              </a:rPr>
              <a:t>Splácení úvěru probíhá jednoduše tak, že na účet také přicházejí prostředky a tím </a:t>
            </a:r>
            <a:r>
              <a:rPr lang="cs-CZ" sz="3600" i="1" dirty="0" smtClean="0">
                <a:latin typeface="Baskerville Old Face" pitchFamily="18" charset="0"/>
              </a:rPr>
              <a:t>se úvěr </a:t>
            </a:r>
            <a:r>
              <a:rPr lang="cs-CZ" sz="3600" i="1" dirty="0">
                <a:latin typeface="Baskerville Old Face" pitchFamily="18" charset="0"/>
              </a:rPr>
              <a:t>automaticky splácí.</a:t>
            </a:r>
          </a:p>
          <a:p>
            <a:r>
              <a:rPr lang="cs-CZ" sz="3600" i="1" dirty="0">
                <a:latin typeface="Baskerville Old Face" pitchFamily="18" charset="0"/>
              </a:rPr>
              <a:t>Kontokorentní úvěr většinou mívá vyšší úrokovou sazbu než ostatní druhy úvěrů.</a:t>
            </a:r>
            <a:endParaRPr lang="cs-CZ" sz="3600" i="1" dirty="0" smtClean="0">
              <a:latin typeface="Baskerville Old Face" pitchFamily="18" charset="0"/>
            </a:endParaRPr>
          </a:p>
          <a:p>
            <a:pPr marL="0" indent="0">
              <a:buNone/>
            </a:pPr>
            <a:endParaRPr lang="cs-CZ" sz="3600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8859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i="1" dirty="0" smtClean="0">
                <a:latin typeface="Baskerville Old Face" pitchFamily="18" charset="0"/>
              </a:rPr>
              <a:t>Typy úvěrů</a:t>
            </a:r>
            <a:endParaRPr lang="cs-CZ" sz="5400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4000" i="1" u="sng" dirty="0" smtClean="0">
                <a:solidFill>
                  <a:srgbClr val="FF0000"/>
                </a:solidFill>
                <a:latin typeface="Baskerville Old Face" pitchFamily="18" charset="0"/>
              </a:rPr>
              <a:t>Neúčelové úvěry:</a:t>
            </a:r>
          </a:p>
          <a:p>
            <a:r>
              <a:rPr lang="cs-CZ" sz="3600" b="1" i="1" dirty="0">
                <a:solidFill>
                  <a:srgbClr val="0070C0"/>
                </a:solidFill>
                <a:latin typeface="Baskerville Old Face" pitchFamily="18" charset="0"/>
              </a:rPr>
              <a:t>Osobní půjčky</a:t>
            </a:r>
            <a:r>
              <a:rPr lang="cs-CZ" sz="3600" b="1" i="1" dirty="0">
                <a:latin typeface="Baskerville Old Face" pitchFamily="18" charset="0"/>
              </a:rPr>
              <a:t> </a:t>
            </a:r>
            <a:r>
              <a:rPr lang="cs-CZ" sz="3600" i="1" dirty="0">
                <a:latin typeface="Baskerville Old Face" pitchFamily="18" charset="0"/>
              </a:rPr>
              <a:t>– jsou určeny pro financování </a:t>
            </a:r>
            <a:r>
              <a:rPr lang="cs-CZ" sz="3600" i="1" dirty="0" smtClean="0">
                <a:latin typeface="Baskerville Old Face" pitchFamily="18" charset="0"/>
              </a:rPr>
              <a:t>osobních (nepodnikatelských</a:t>
            </a:r>
            <a:r>
              <a:rPr lang="cs-CZ" sz="3600" i="1" dirty="0">
                <a:latin typeface="Baskerville Old Face" pitchFamily="18" charset="0"/>
              </a:rPr>
              <a:t>) </a:t>
            </a:r>
            <a:r>
              <a:rPr lang="cs-CZ" sz="3600" i="1" dirty="0" smtClean="0">
                <a:latin typeface="Baskerville Old Face" pitchFamily="18" charset="0"/>
              </a:rPr>
              <a:t>potřeb. K </a:t>
            </a:r>
            <a:r>
              <a:rPr lang="cs-CZ" sz="3600" i="1" dirty="0">
                <a:latin typeface="Baskerville Old Face" pitchFamily="18" charset="0"/>
              </a:rPr>
              <a:t>půjčce zpravidla není potřebný </a:t>
            </a:r>
            <a:r>
              <a:rPr lang="cs-CZ" sz="3600" i="1" dirty="0">
                <a:solidFill>
                  <a:srgbClr val="0070C0"/>
                </a:solidFill>
                <a:latin typeface="Baskerville Old Face" pitchFamily="18" charset="0"/>
              </a:rPr>
              <a:t>ručitel ani jiné zajištění</a:t>
            </a:r>
            <a:r>
              <a:rPr lang="cs-CZ" sz="3600" i="1" dirty="0">
                <a:latin typeface="Baskerville Old Face" pitchFamily="18" charset="0"/>
              </a:rPr>
              <a:t>. Půjčku lze obvykle </a:t>
            </a:r>
            <a:r>
              <a:rPr lang="cs-CZ" sz="3600" i="1" dirty="0" smtClean="0">
                <a:latin typeface="Baskerville Old Face" pitchFamily="18" charset="0"/>
              </a:rPr>
              <a:t>vyřídit velmi </a:t>
            </a:r>
            <a:r>
              <a:rPr lang="cs-CZ" sz="3600" i="1" dirty="0">
                <a:latin typeface="Baskerville Old Face" pitchFamily="18" charset="0"/>
              </a:rPr>
              <a:t>rychle. Vedle osobního jednání ji lze sjednat i telefonicky, e‑mailem nebo </a:t>
            </a:r>
            <a:r>
              <a:rPr lang="cs-CZ" sz="3600" i="1" dirty="0" smtClean="0">
                <a:latin typeface="Baskerville Old Face" pitchFamily="18" charset="0"/>
              </a:rPr>
              <a:t>např. přes </a:t>
            </a:r>
            <a:r>
              <a:rPr lang="cs-CZ" sz="3600" i="1" dirty="0">
                <a:latin typeface="Baskerville Old Face" pitchFamily="18" charset="0"/>
              </a:rPr>
              <a:t>internet. Příslušná instituce nám pak zašle potřebné dokumenty poštou nebo </a:t>
            </a:r>
            <a:r>
              <a:rPr lang="cs-CZ" sz="3600" i="1" dirty="0" smtClean="0">
                <a:latin typeface="Baskerville Old Face" pitchFamily="18" charset="0"/>
              </a:rPr>
              <a:t>je dojdeme </a:t>
            </a:r>
            <a:r>
              <a:rPr lang="cs-CZ" sz="3600" i="1" dirty="0">
                <a:latin typeface="Baskerville Old Face" pitchFamily="18" charset="0"/>
              </a:rPr>
              <a:t>podepsat na pobočku. </a:t>
            </a:r>
          </a:p>
        </p:txBody>
      </p:sp>
    </p:spTree>
    <p:extLst>
      <p:ext uri="{BB962C8B-B14F-4D97-AF65-F5344CB8AC3E}">
        <p14:creationId xmlns:p14="http://schemas.microsoft.com/office/powerpoint/2010/main" val="3815419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i="1" dirty="0" smtClean="0">
                <a:latin typeface="Baskerville Old Face" pitchFamily="18" charset="0"/>
              </a:rPr>
              <a:t>Typy úvěrů</a:t>
            </a:r>
            <a:endParaRPr lang="cs-CZ" sz="5400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i="1" u="sng" dirty="0" smtClean="0">
                <a:solidFill>
                  <a:srgbClr val="FF0000"/>
                </a:solidFill>
                <a:latin typeface="Baskerville Old Face" pitchFamily="18" charset="0"/>
              </a:rPr>
              <a:t>Neúčelové úvěry:</a:t>
            </a:r>
          </a:p>
          <a:p>
            <a:r>
              <a:rPr lang="cs-CZ" sz="3200" b="1" i="1" dirty="0">
                <a:solidFill>
                  <a:srgbClr val="0070C0"/>
                </a:solidFill>
                <a:latin typeface="Baskerville Old Face" pitchFamily="18" charset="0"/>
              </a:rPr>
              <a:t>Kreditní karty </a:t>
            </a:r>
            <a:r>
              <a:rPr lang="cs-CZ" sz="3200" i="1" dirty="0">
                <a:latin typeface="Baskerville Old Face" pitchFamily="18" charset="0"/>
              </a:rPr>
              <a:t>– touto kartou můžeme </a:t>
            </a:r>
            <a:r>
              <a:rPr lang="cs-CZ" sz="3200" i="1" dirty="0" smtClean="0">
                <a:latin typeface="Baskerville Old Face" pitchFamily="18" charset="0"/>
              </a:rPr>
              <a:t>čerpat prostředky </a:t>
            </a:r>
            <a:r>
              <a:rPr lang="cs-CZ" sz="3200" i="1" dirty="0">
                <a:latin typeface="Baskerville Old Face" pitchFamily="18" charset="0"/>
              </a:rPr>
              <a:t>z úvěrového účtu – buď </a:t>
            </a:r>
            <a:r>
              <a:rPr lang="cs-CZ" sz="3200" i="1" dirty="0" smtClean="0">
                <a:latin typeface="Baskerville Old Face" pitchFamily="18" charset="0"/>
              </a:rPr>
              <a:t>při placení </a:t>
            </a:r>
            <a:r>
              <a:rPr lang="cs-CZ" sz="3200" i="1" dirty="0">
                <a:latin typeface="Baskerville Old Face" pitchFamily="18" charset="0"/>
              </a:rPr>
              <a:t>v obchodech, nebo při výběru z bankomatu. Čerpat je můžeme prakticky </a:t>
            </a:r>
            <a:r>
              <a:rPr lang="cs-CZ" sz="3200" i="1" dirty="0" smtClean="0">
                <a:latin typeface="Baskerville Old Face" pitchFamily="18" charset="0"/>
              </a:rPr>
              <a:t>kdykoliv, opakovaně </a:t>
            </a:r>
            <a:r>
              <a:rPr lang="cs-CZ" sz="3200" i="1" dirty="0">
                <a:latin typeface="Baskerville Old Face" pitchFamily="18" charset="0"/>
              </a:rPr>
              <a:t>nebo jednorázově.</a:t>
            </a:r>
            <a:endParaRPr lang="cs-CZ" sz="3600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3215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i="1" dirty="0" smtClean="0">
                <a:latin typeface="Baskerville Old Face" pitchFamily="18" charset="0"/>
              </a:rPr>
              <a:t>Typy úvěrů</a:t>
            </a:r>
            <a:endParaRPr lang="cs-CZ" sz="5400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4000" i="1" u="sng" dirty="0" smtClean="0">
                <a:solidFill>
                  <a:srgbClr val="FF0000"/>
                </a:solidFill>
                <a:latin typeface="Baskerville Old Face" pitchFamily="18" charset="0"/>
              </a:rPr>
              <a:t>Neúčelové úvěry:</a:t>
            </a:r>
          </a:p>
          <a:p>
            <a:r>
              <a:rPr lang="cs-CZ" sz="3200" i="1" dirty="0">
                <a:latin typeface="Baskerville Old Face" pitchFamily="18" charset="0"/>
              </a:rPr>
              <a:t>U většiny karet platí bezúročné období. To se však vztahuje pouze na použití karty na </a:t>
            </a:r>
            <a:r>
              <a:rPr lang="cs-CZ" sz="3200" i="1" dirty="0" smtClean="0">
                <a:latin typeface="Baskerville Old Face" pitchFamily="18" charset="0"/>
              </a:rPr>
              <a:t>bezhotovostní placení </a:t>
            </a:r>
            <a:r>
              <a:rPr lang="cs-CZ" sz="3200" i="1" dirty="0">
                <a:latin typeface="Baskerville Old Face" pitchFamily="18" charset="0"/>
              </a:rPr>
              <a:t>u obchodníků, nikoliv na hotovostní výběry z bankomatu. Po </a:t>
            </a:r>
            <a:r>
              <a:rPr lang="cs-CZ" sz="3200" i="1" dirty="0" smtClean="0">
                <a:latin typeface="Baskerville Old Face" pitchFamily="18" charset="0"/>
              </a:rPr>
              <a:t>uplynutí bezúročného </a:t>
            </a:r>
            <a:r>
              <a:rPr lang="cs-CZ" sz="3200" i="1" dirty="0">
                <a:latin typeface="Baskerville Old Face" pitchFamily="18" charset="0"/>
              </a:rPr>
              <a:t>období nebo hotovostním výběru se </a:t>
            </a:r>
            <a:r>
              <a:rPr lang="cs-CZ" sz="3200" i="1" u="sng" dirty="0">
                <a:solidFill>
                  <a:srgbClr val="0070C0"/>
                </a:solidFill>
                <a:latin typeface="Baskerville Old Face" pitchFamily="18" charset="0"/>
              </a:rPr>
              <a:t>začíná nesplacená část úvěru </a:t>
            </a:r>
            <a:r>
              <a:rPr lang="cs-CZ" sz="3200" i="1" u="sng" dirty="0" smtClean="0">
                <a:solidFill>
                  <a:srgbClr val="0070C0"/>
                </a:solidFill>
                <a:latin typeface="Baskerville Old Face" pitchFamily="18" charset="0"/>
              </a:rPr>
              <a:t>úročit. </a:t>
            </a:r>
            <a:r>
              <a:rPr lang="cs-CZ" sz="3200" i="1" dirty="0" smtClean="0">
                <a:latin typeface="Baskerville Old Face" pitchFamily="18" charset="0"/>
              </a:rPr>
              <a:t>Vzhledem </a:t>
            </a:r>
            <a:r>
              <a:rPr lang="cs-CZ" sz="3200" i="1" dirty="0">
                <a:latin typeface="Baskerville Old Face" pitchFamily="18" charset="0"/>
              </a:rPr>
              <a:t>k nepříliš </a:t>
            </a:r>
            <a:r>
              <a:rPr lang="cs-CZ" sz="3200" i="1" u="sng" dirty="0">
                <a:solidFill>
                  <a:srgbClr val="0070C0"/>
                </a:solidFill>
                <a:latin typeface="Baskerville Old Face" pitchFamily="18" charset="0"/>
              </a:rPr>
              <a:t>přehlednému</a:t>
            </a:r>
            <a:r>
              <a:rPr lang="cs-CZ" sz="3200" i="1" dirty="0">
                <a:latin typeface="Baskerville Old Face" pitchFamily="18" charset="0"/>
              </a:rPr>
              <a:t> stanovení toho, jak je bezúročné období počítáno, </a:t>
            </a:r>
            <a:r>
              <a:rPr lang="cs-CZ" sz="3200" i="1" dirty="0" smtClean="0">
                <a:latin typeface="Baskerville Old Face" pitchFamily="18" charset="0"/>
              </a:rPr>
              <a:t>se lehce </a:t>
            </a:r>
            <a:r>
              <a:rPr lang="cs-CZ" sz="3200" i="1" dirty="0">
                <a:latin typeface="Baskerville Old Face" pitchFamily="18" charset="0"/>
              </a:rPr>
              <a:t>stane, že klient špatně odhadne konec bezúročného období a </a:t>
            </a:r>
            <a:r>
              <a:rPr lang="cs-CZ" sz="3200" i="1" dirty="0" smtClean="0">
                <a:latin typeface="Baskerville Old Face" pitchFamily="18" charset="0"/>
              </a:rPr>
              <a:t>je </a:t>
            </a:r>
            <a:r>
              <a:rPr lang="cs-CZ" sz="3200" i="1" dirty="0">
                <a:latin typeface="Baskerville Old Face" pitchFamily="18" charset="0"/>
              </a:rPr>
              <a:t>překvapen, </a:t>
            </a:r>
            <a:r>
              <a:rPr lang="cs-CZ" sz="3200" i="1" dirty="0" smtClean="0">
                <a:latin typeface="Baskerville Old Face" pitchFamily="18" charset="0"/>
              </a:rPr>
              <a:t>že </a:t>
            </a:r>
            <a:r>
              <a:rPr lang="pl-PL" sz="3200" i="1" u="sng" dirty="0" smtClean="0">
                <a:solidFill>
                  <a:srgbClr val="0070C0"/>
                </a:solidFill>
                <a:latin typeface="Baskerville Old Face" pitchFamily="18" charset="0"/>
              </a:rPr>
              <a:t>banka </a:t>
            </a:r>
            <a:r>
              <a:rPr lang="pl-PL" sz="3200" i="1" u="sng" dirty="0">
                <a:solidFill>
                  <a:srgbClr val="0070C0"/>
                </a:solidFill>
                <a:latin typeface="Baskerville Old Face" pitchFamily="18" charset="0"/>
              </a:rPr>
              <a:t>po něm požaduje </a:t>
            </a:r>
            <a:r>
              <a:rPr lang="pl-PL" sz="3200" i="1" u="sng" dirty="0" smtClean="0">
                <a:solidFill>
                  <a:srgbClr val="0070C0"/>
                </a:solidFill>
                <a:latin typeface="Baskerville Old Face" pitchFamily="18" charset="0"/>
              </a:rPr>
              <a:t>úrok. </a:t>
            </a:r>
            <a:r>
              <a:rPr lang="cs-CZ" sz="3200" i="1" u="sng" dirty="0" smtClean="0">
                <a:solidFill>
                  <a:srgbClr val="0070C0"/>
                </a:solidFill>
                <a:latin typeface="Baskerville Old Face" pitchFamily="18" charset="0"/>
              </a:rPr>
              <a:t>Úrokové </a:t>
            </a:r>
            <a:r>
              <a:rPr lang="cs-CZ" sz="3200" i="1" u="sng" dirty="0">
                <a:solidFill>
                  <a:srgbClr val="0070C0"/>
                </a:solidFill>
                <a:latin typeface="Baskerville Old Face" pitchFamily="18" charset="0"/>
              </a:rPr>
              <a:t>sazby jsou také poměrně vysoké</a:t>
            </a:r>
            <a:r>
              <a:rPr lang="cs-CZ" sz="3200" i="1" dirty="0">
                <a:latin typeface="Baskerville Old Face" pitchFamily="18" charset="0"/>
              </a:rPr>
              <a:t>, zpravidla se pohybují mezi </a:t>
            </a:r>
            <a:r>
              <a:rPr lang="cs-CZ" sz="3200" i="1" u="sng" dirty="0">
                <a:solidFill>
                  <a:srgbClr val="0070C0"/>
                </a:solidFill>
                <a:latin typeface="Baskerville Old Face" pitchFamily="18" charset="0"/>
              </a:rPr>
              <a:t>20–26 %</a:t>
            </a:r>
            <a:r>
              <a:rPr lang="cs-CZ" sz="3200" i="1" dirty="0">
                <a:latin typeface="Baskerville Old Face" pitchFamily="18" charset="0"/>
              </a:rPr>
              <a:t> p. a. </a:t>
            </a:r>
            <a:r>
              <a:rPr lang="cs-CZ" sz="3200" i="1" dirty="0" smtClean="0">
                <a:latin typeface="Baskerville Old Face" pitchFamily="18" charset="0"/>
              </a:rPr>
              <a:t>Úroková sazba </a:t>
            </a:r>
            <a:r>
              <a:rPr lang="cs-CZ" sz="3200" i="1" dirty="0">
                <a:latin typeface="Baskerville Old Face" pitchFamily="18" charset="0"/>
              </a:rPr>
              <a:t>však bývá většinou udávána jako sazba měsíční (tzn. cca 2 % p. m.), což na </a:t>
            </a:r>
            <a:r>
              <a:rPr lang="cs-CZ" sz="3200" i="1" dirty="0" smtClean="0">
                <a:latin typeface="Baskerville Old Face" pitchFamily="18" charset="0"/>
              </a:rPr>
              <a:t>první pohled </a:t>
            </a:r>
            <a:r>
              <a:rPr lang="cs-CZ" sz="3200" i="1" dirty="0">
                <a:latin typeface="Baskerville Old Face" pitchFamily="18" charset="0"/>
              </a:rPr>
              <a:t>působí velmi klamavě a vyvolává dojem výhodnosti úvěru.</a:t>
            </a:r>
            <a:endParaRPr lang="cs-CZ" sz="3600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3542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i="1" dirty="0" smtClean="0">
                <a:latin typeface="Baskerville Old Face" pitchFamily="18" charset="0"/>
              </a:rPr>
              <a:t>Typy úvěrů</a:t>
            </a:r>
            <a:endParaRPr lang="cs-CZ" sz="5400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200" b="1" i="1" dirty="0">
                <a:solidFill>
                  <a:srgbClr val="0070C0"/>
                </a:solidFill>
                <a:latin typeface="Baskerville Old Face" pitchFamily="18" charset="0"/>
              </a:rPr>
              <a:t>Americká hypotéka </a:t>
            </a:r>
            <a:r>
              <a:rPr lang="cs-CZ" sz="3200" i="1" dirty="0">
                <a:latin typeface="Baskerville Old Face" pitchFamily="18" charset="0"/>
              </a:rPr>
              <a:t>– tento úvěr je zajištěn </a:t>
            </a:r>
            <a:r>
              <a:rPr lang="cs-CZ" sz="3200" i="1" u="sng" dirty="0">
                <a:solidFill>
                  <a:srgbClr val="0070C0"/>
                </a:solidFill>
                <a:latin typeface="Baskerville Old Face" pitchFamily="18" charset="0"/>
              </a:rPr>
              <a:t>zástavou nemovitosti</a:t>
            </a:r>
            <a:r>
              <a:rPr lang="cs-CZ" sz="3200" i="1" dirty="0">
                <a:latin typeface="Baskerville Old Face" pitchFamily="18" charset="0"/>
              </a:rPr>
              <a:t>. Na rozdíl od </a:t>
            </a:r>
            <a:r>
              <a:rPr lang="cs-CZ" sz="3200" i="1" dirty="0" smtClean="0">
                <a:latin typeface="Baskerville Old Face" pitchFamily="18" charset="0"/>
              </a:rPr>
              <a:t>klasické hypotéky </a:t>
            </a:r>
            <a:r>
              <a:rPr lang="cs-CZ" sz="3200" i="1" dirty="0">
                <a:latin typeface="Baskerville Old Face" pitchFamily="18" charset="0"/>
              </a:rPr>
              <a:t>však nemá účelový charakter, získané prostředky lze využít na pořízení </a:t>
            </a:r>
            <a:r>
              <a:rPr lang="cs-CZ" sz="3200" i="1" dirty="0" smtClean="0">
                <a:latin typeface="Baskerville Old Face" pitchFamily="18" charset="0"/>
              </a:rPr>
              <a:t>čehokoliv. Maximální </a:t>
            </a:r>
            <a:r>
              <a:rPr lang="cs-CZ" sz="3200" i="1" dirty="0">
                <a:latin typeface="Baskerville Old Face" pitchFamily="18" charset="0"/>
              </a:rPr>
              <a:t>výše úvěru zpravidla činí 70 % odhadní ceny nemovitosti, doba </a:t>
            </a:r>
            <a:r>
              <a:rPr lang="cs-CZ" sz="3200" i="1" dirty="0" smtClean="0">
                <a:latin typeface="Baskerville Old Face" pitchFamily="18" charset="0"/>
              </a:rPr>
              <a:t>splatnosti </a:t>
            </a:r>
            <a:r>
              <a:rPr lang="pl-PL" sz="3200" i="1" dirty="0" smtClean="0">
                <a:latin typeface="Baskerville Old Face" pitchFamily="18" charset="0"/>
              </a:rPr>
              <a:t>úvěru </a:t>
            </a:r>
            <a:r>
              <a:rPr lang="pl-PL" sz="3200" i="1" dirty="0">
                <a:latin typeface="Baskerville Old Face" pitchFamily="18" charset="0"/>
              </a:rPr>
              <a:t>se pohybuje v rozmezí od 3 do 20 let.</a:t>
            </a:r>
          </a:p>
          <a:p>
            <a:r>
              <a:rPr lang="cs-CZ" sz="3200" i="1" dirty="0" smtClean="0">
                <a:latin typeface="Baskerville Old Face" pitchFamily="18" charset="0"/>
              </a:rPr>
              <a:t>K </a:t>
            </a:r>
            <a:r>
              <a:rPr lang="cs-CZ" sz="3200" i="1" dirty="0">
                <a:latin typeface="Baskerville Old Face" pitchFamily="18" charset="0"/>
              </a:rPr>
              <a:t>výhodám americké hypotéky patří zejména úrokové sazby, které </a:t>
            </a:r>
            <a:r>
              <a:rPr lang="cs-CZ" sz="3200" i="1">
                <a:latin typeface="Baskerville Old Face" pitchFamily="18" charset="0"/>
              </a:rPr>
              <a:t>jsou </a:t>
            </a:r>
            <a:r>
              <a:rPr lang="cs-CZ" sz="3200" i="1" smtClean="0">
                <a:latin typeface="Baskerville Old Face" pitchFamily="18" charset="0"/>
              </a:rPr>
              <a:t>sice vyšší </a:t>
            </a:r>
            <a:r>
              <a:rPr lang="cs-CZ" sz="3200" i="1" dirty="0">
                <a:latin typeface="Baskerville Old Face" pitchFamily="18" charset="0"/>
              </a:rPr>
              <a:t>než u hypoték na bydlení, ale nižší než u spotřebitelských úvěrů.</a:t>
            </a:r>
            <a:endParaRPr lang="cs-CZ" sz="3600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6364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1720840"/>
            <a:ext cx="4572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i="1" dirty="0"/>
              <a:t>Citace: </a:t>
            </a:r>
            <a:br>
              <a:rPr lang="cs-CZ" i="1" dirty="0"/>
            </a:br>
            <a:r>
              <a:rPr lang="cs-CZ" i="1" dirty="0"/>
              <a:t>STRECKOVÁ, Yvonne – MALÝ, Ivan a kol. Veřejná ekonomie pro školu i praxi. Praha : </a:t>
            </a:r>
            <a:r>
              <a:rPr lang="cs-CZ" i="1" dirty="0" err="1"/>
              <a:t>Computer</a:t>
            </a:r>
            <a:r>
              <a:rPr lang="cs-CZ" i="1" dirty="0"/>
              <a:t> </a:t>
            </a:r>
            <a:r>
              <a:rPr lang="cs-CZ" i="1" dirty="0" err="1"/>
              <a:t>Press</a:t>
            </a:r>
            <a:r>
              <a:rPr lang="cs-CZ" i="1" dirty="0"/>
              <a:t>, 1998. ISBN 80-7226-112-6.</a:t>
            </a:r>
            <a:br>
              <a:rPr lang="cs-CZ" i="1" dirty="0"/>
            </a:br>
            <a:r>
              <a:rPr lang="cs-CZ" i="1" dirty="0"/>
              <a:t>Petr </a:t>
            </a:r>
            <a:r>
              <a:rPr lang="cs-CZ" i="1" dirty="0" err="1"/>
              <a:t>Klínský</a:t>
            </a:r>
            <a:r>
              <a:rPr lang="cs-CZ" i="1" dirty="0"/>
              <a:t>, Danuše Chromá, Svatava Tesařová, Michal Janák – Finanční gramotnost obsah a příklady z praxe škol. Praha: Národní ústav odborného vzdělávání, 2008.</a:t>
            </a:r>
            <a:r>
              <a:rPr lang="cs-CZ" dirty="0"/>
              <a:t> </a:t>
            </a:r>
            <a:r>
              <a:rPr lang="cs-CZ" i="1" dirty="0"/>
              <a:t>ISBN 978‑80‑87063‑13‑2</a:t>
            </a:r>
            <a:br>
              <a:rPr lang="cs-CZ" i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3398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52</TotalTime>
  <Words>563</Words>
  <Application>Microsoft Office PowerPoint</Application>
  <PresentationFormat>Předvádění na obrazovce (4:3)</PresentationFormat>
  <Paragraphs>39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Aspekt</vt:lpstr>
      <vt:lpstr>Prezentace aplikace PowerPoint</vt:lpstr>
      <vt:lpstr>Anotace</vt:lpstr>
      <vt:lpstr>Typy úvěrů</vt:lpstr>
      <vt:lpstr>Typy úvěrů</vt:lpstr>
      <vt:lpstr>Typy úvěrů</vt:lpstr>
      <vt:lpstr>Typy úvěrů</vt:lpstr>
      <vt:lpstr>Typy úvěrů</vt:lpstr>
      <vt:lpstr>Typy úvěrů</vt:lpstr>
      <vt:lpstr>Typy úvěrů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9</cp:revision>
  <dcterms:created xsi:type="dcterms:W3CDTF">2013-08-28T18:34:55Z</dcterms:created>
  <dcterms:modified xsi:type="dcterms:W3CDTF">2013-11-14T09:43:29Z</dcterms:modified>
</cp:coreProperties>
</file>