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AE96344-7246-4ACC-8AD0-1E8851948014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47E7ED0-0079-4E74-9AC6-E501842719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0927047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VY_62_IVOVACE_3002_ŽÁDOST O Ú.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Žádost o úvěr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20.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9725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endParaRPr lang="cs-CZ" sz="2800" i="1" dirty="0" smtClean="0">
              <a:latin typeface="Baskerville Old Face" pitchFamily="18" charset="0"/>
            </a:endParaRPr>
          </a:p>
          <a:p>
            <a:pPr>
              <a:buFont typeface="Arial" charset="0"/>
              <a:buNone/>
            </a:pPr>
            <a:r>
              <a:rPr lang="cs-CZ" sz="2800" i="1" dirty="0" smtClean="0">
                <a:latin typeface="Baskerville Old Face" pitchFamily="18" charset="0"/>
              </a:rPr>
              <a:t>Prezentace je </a:t>
            </a:r>
            <a:r>
              <a:rPr lang="cs-CZ" sz="2800" i="1" dirty="0">
                <a:latin typeface="Baskerville Old Face" pitchFamily="18" charset="0"/>
              </a:rPr>
              <a:t>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Žádost o úvěr.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žáky, že získání úvěru se zajímavým úrokem není tak jednoduché, jak by se mohlo zdát.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671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Žádost o úvěr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endParaRPr lang="cs-CZ" sz="3200" dirty="0" smtClean="0"/>
          </a:p>
          <a:p>
            <a:pPr marL="68580" indent="0">
              <a:buNone/>
            </a:pPr>
            <a:r>
              <a:rPr lang="cs-CZ" sz="3200" dirty="0" smtClean="0"/>
              <a:t>Při </a:t>
            </a:r>
            <a:r>
              <a:rPr lang="cs-CZ" sz="3200" dirty="0"/>
              <a:t>poskytování úvěru banku zajímá základní otázka – z čeho žadatel úvěr splatí a </a:t>
            </a:r>
            <a:r>
              <a:rPr lang="cs-CZ" sz="3200" dirty="0" smtClean="0"/>
              <a:t>jak spolehlivě</a:t>
            </a:r>
            <a:r>
              <a:rPr lang="cs-CZ" sz="3200" dirty="0"/>
              <a:t> </a:t>
            </a:r>
            <a:r>
              <a:rPr lang="cs-CZ" sz="3200" dirty="0" smtClean="0"/>
              <a:t>ho splatí.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03351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Žádost o úvěr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Před </a:t>
            </a:r>
            <a:r>
              <a:rPr lang="cs-CZ" sz="2000" b="1" dirty="0">
                <a:solidFill>
                  <a:srgbClr val="0070C0"/>
                </a:solidFill>
              </a:rPr>
              <a:t>poskytnutím úvěru </a:t>
            </a:r>
            <a:r>
              <a:rPr lang="cs-CZ" sz="2000" dirty="0"/>
              <a:t>banky </a:t>
            </a:r>
            <a:r>
              <a:rPr lang="cs-CZ" sz="2000" dirty="0">
                <a:solidFill>
                  <a:srgbClr val="0070C0"/>
                </a:solidFill>
              </a:rPr>
              <a:t>ověřuj</a:t>
            </a:r>
            <a:r>
              <a:rPr lang="cs-CZ" sz="2000" dirty="0"/>
              <a:t>í, zda jde o spolehlivého klienta. Údaje o tom, </a:t>
            </a:r>
            <a:r>
              <a:rPr lang="cs-CZ" sz="2000" dirty="0" smtClean="0"/>
              <a:t>jak klienti </a:t>
            </a:r>
            <a:r>
              <a:rPr lang="cs-CZ" sz="2000" dirty="0"/>
              <a:t>spláceli své závazky, mohou </a:t>
            </a:r>
            <a:r>
              <a:rPr lang="cs-CZ" sz="2000" dirty="0" smtClean="0"/>
              <a:t>banky a jiné úvěrové společnosti získat z </a:t>
            </a:r>
            <a:r>
              <a:rPr lang="cs-CZ" sz="2000" b="1" u="sng" dirty="0">
                <a:solidFill>
                  <a:srgbClr val="0070C0"/>
                </a:solidFill>
              </a:rPr>
              <a:t>úvěrových registrů</a:t>
            </a:r>
            <a:r>
              <a:rPr lang="cs-CZ" sz="2000" dirty="0"/>
              <a:t>. Do nich přispívají informacemi všichni členové (banky, </a:t>
            </a:r>
            <a:r>
              <a:rPr lang="cs-CZ" sz="2000" dirty="0" smtClean="0"/>
              <a:t>leasingové společnosti </a:t>
            </a:r>
            <a:r>
              <a:rPr lang="cs-CZ" sz="2000" dirty="0"/>
              <a:t>atd.). Tak vznikne rozsáhlý soubor údajů o tom, zda byl klientům již </a:t>
            </a:r>
            <a:r>
              <a:rPr lang="cs-CZ" sz="2000" dirty="0" smtClean="0"/>
              <a:t>poskytnut</a:t>
            </a:r>
          </a:p>
          <a:p>
            <a:pPr marL="68580" indent="0">
              <a:buNone/>
            </a:pPr>
            <a:r>
              <a:rPr lang="cs-CZ" sz="2000" dirty="0" smtClean="0"/>
              <a:t>úvěr či splácejí finanční leasing a zda měli či </a:t>
            </a:r>
            <a:r>
              <a:rPr lang="cs-CZ" sz="2000" dirty="0" smtClean="0">
                <a:solidFill>
                  <a:srgbClr val="0070C0"/>
                </a:solidFill>
              </a:rPr>
              <a:t>neměli obtíže se splácením.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623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720840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STRECKOVÁ, Yvonne – MALÝ, Ivan a kol. Veřejná ekonomie pro školu i praxi. Praha : </a:t>
            </a:r>
            <a:r>
              <a:rPr lang="cs-CZ" i="1" dirty="0" err="1"/>
              <a:t>Computer</a:t>
            </a:r>
            <a:r>
              <a:rPr lang="cs-CZ" i="1" dirty="0"/>
              <a:t> </a:t>
            </a:r>
            <a:r>
              <a:rPr lang="cs-CZ" i="1" dirty="0" err="1"/>
              <a:t>Press</a:t>
            </a:r>
            <a:r>
              <a:rPr lang="cs-CZ" i="1" dirty="0"/>
              <a:t>, 1998. ISBN 80-7226-112-6.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00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Žádost o úvěr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68580" indent="0">
              <a:buNone/>
            </a:pPr>
            <a:r>
              <a:rPr lang="cs-CZ" sz="2000" b="1" u="sng" dirty="0"/>
              <a:t>Nejdůležitějšími podklady pro posouzení </a:t>
            </a:r>
            <a:r>
              <a:rPr lang="cs-CZ" sz="2000" b="1" u="sng" dirty="0" smtClean="0"/>
              <a:t>úvěru:</a:t>
            </a:r>
            <a:endParaRPr lang="cs-CZ" sz="2000" b="1" u="sng" dirty="0"/>
          </a:p>
          <a:p>
            <a:r>
              <a:rPr lang="cs-CZ" sz="2000" b="1" u="sng" dirty="0"/>
              <a:t>doložení finanční situace </a:t>
            </a:r>
            <a:r>
              <a:rPr lang="cs-CZ" sz="2000" dirty="0"/>
              <a:t>– potvrzením příjmů od zaměstnavatele. Kromě toho se </a:t>
            </a:r>
            <a:r>
              <a:rPr lang="cs-CZ" sz="2000" dirty="0" smtClean="0"/>
              <a:t>uvádí, zda </a:t>
            </a:r>
            <a:r>
              <a:rPr lang="cs-CZ" sz="2000" dirty="0"/>
              <a:t>žadatel má již jiné úvěry či splácí leasing;</a:t>
            </a:r>
          </a:p>
          <a:p>
            <a:r>
              <a:rPr lang="cs-CZ" sz="2000" b="1" u="sng" dirty="0"/>
              <a:t>posouzení, zda občan bude schopen úvěr splatit </a:t>
            </a:r>
            <a:r>
              <a:rPr lang="cs-CZ" sz="2000" dirty="0"/>
              <a:t>– zde hrají důležitou </a:t>
            </a:r>
            <a:r>
              <a:rPr lang="cs-CZ" sz="2000" dirty="0" smtClean="0"/>
              <a:t>roli zmíněné úvěrové </a:t>
            </a:r>
            <a:r>
              <a:rPr lang="cs-CZ" sz="2000" dirty="0"/>
              <a:t>registry. Banky neposkytnou například úvěr klientovi, který již splácí </a:t>
            </a:r>
            <a:r>
              <a:rPr lang="cs-CZ" sz="2000" dirty="0" smtClean="0"/>
              <a:t>jiné úvěry </a:t>
            </a:r>
            <a:r>
              <a:rPr lang="cs-CZ" sz="2000" dirty="0"/>
              <a:t>a splátka nového úvěru by už byla nad jeho možnosti. </a:t>
            </a:r>
            <a:r>
              <a:rPr lang="cs-CZ" sz="2000" dirty="0" smtClean="0"/>
              <a:t> </a:t>
            </a:r>
            <a:r>
              <a:rPr lang="cs-CZ" sz="2000" dirty="0"/>
              <a:t>T</a:t>
            </a:r>
            <a:r>
              <a:rPr lang="cs-CZ" sz="2000" dirty="0" smtClean="0"/>
              <a:t>aké zamítnou žádost </a:t>
            </a:r>
            <a:r>
              <a:rPr lang="cs-CZ" sz="2000" dirty="0"/>
              <a:t>o úvěr klientovi, který se vyznačuje špatnou platební morálkou (platí </a:t>
            </a:r>
            <a:r>
              <a:rPr lang="cs-CZ" sz="2000" dirty="0" smtClean="0"/>
              <a:t>pozdě nebo </a:t>
            </a:r>
            <a:r>
              <a:rPr lang="cs-CZ" sz="2000" dirty="0"/>
              <a:t>vůbec). Naopak snížením úrokové sazby úvěru může banka „</a:t>
            </a:r>
            <a:r>
              <a:rPr lang="cs-CZ" sz="2000" dirty="0" smtClean="0"/>
              <a:t>odměnit“ </a:t>
            </a:r>
            <a:r>
              <a:rPr lang="pt-BR" sz="2000" dirty="0" smtClean="0"/>
              <a:t>klienta </a:t>
            </a:r>
            <a:r>
              <a:rPr lang="pt-BR" sz="2000" dirty="0"/>
              <a:t>s výbornou platební morálkou.</a:t>
            </a:r>
          </a:p>
          <a:p>
            <a:r>
              <a:rPr lang="cs-CZ" sz="2000" b="1" u="sng" dirty="0"/>
              <a:t>Obvykle se posuzuje</a:t>
            </a:r>
            <a:r>
              <a:rPr lang="cs-CZ" sz="2000" dirty="0"/>
              <a:t>, zda po srážkách splátek úvěru zůstane občanovi </a:t>
            </a:r>
            <a:r>
              <a:rPr lang="cs-CZ" sz="2000" b="1" u="sng" dirty="0" smtClean="0"/>
              <a:t>dostatečný příjem </a:t>
            </a:r>
            <a:r>
              <a:rPr lang="cs-CZ" sz="2000" b="1" u="sng" dirty="0"/>
              <a:t>na financování životních potřeb</a:t>
            </a:r>
            <a:r>
              <a:rPr lang="cs-CZ" sz="2000" dirty="0"/>
              <a:t>. Obvykle se požaduje, aby zbylý příjem </a:t>
            </a:r>
            <a:r>
              <a:rPr lang="cs-CZ" sz="2000" dirty="0" smtClean="0"/>
              <a:t>občana činil </a:t>
            </a:r>
            <a:r>
              <a:rPr lang="cs-CZ" sz="2000" dirty="0"/>
              <a:t>určitý násobek životního </a:t>
            </a:r>
            <a:r>
              <a:rPr lang="cs-CZ" sz="2000" dirty="0" smtClean="0"/>
              <a:t>minima.</a:t>
            </a:r>
            <a:endParaRPr lang="cs-CZ" sz="2000" dirty="0"/>
          </a:p>
          <a:p>
            <a:r>
              <a:rPr lang="cs-CZ" sz="2000" b="1" u="sng" dirty="0"/>
              <a:t>zajištění úvěru </a:t>
            </a:r>
            <a:r>
              <a:rPr lang="cs-CZ" sz="2000" dirty="0"/>
              <a:t>– platí, že čím je úvěr rizikovější a čím je doba splatnosti delší, tím </a:t>
            </a:r>
            <a:r>
              <a:rPr lang="cs-CZ" sz="2000" dirty="0" smtClean="0"/>
              <a:t>kvalitnější by </a:t>
            </a:r>
            <a:r>
              <a:rPr lang="cs-CZ" sz="2000" dirty="0"/>
              <a:t>mělo být zajištění úvěru. </a:t>
            </a:r>
            <a:r>
              <a:rPr lang="cs-CZ" sz="2000" dirty="0" smtClean="0"/>
              <a:t>Většinou </a:t>
            </a:r>
            <a:r>
              <a:rPr lang="cs-CZ" sz="2000" dirty="0"/>
              <a:t>se využívají ručitelé, zástava </a:t>
            </a:r>
            <a:r>
              <a:rPr lang="cs-CZ" sz="2000" dirty="0" smtClean="0"/>
              <a:t>nemovitého majetku </a:t>
            </a:r>
            <a:r>
              <a:rPr lang="cs-CZ" sz="2000" dirty="0"/>
              <a:t>a pojištění úvěru proti neplacení (v důsledku nemoci či z jiných důvodů </a:t>
            </a:r>
            <a:r>
              <a:rPr lang="cs-CZ" sz="2000" dirty="0" smtClean="0"/>
              <a:t>občan nemůže </a:t>
            </a:r>
            <a:r>
              <a:rPr lang="cs-CZ" sz="2000" dirty="0"/>
              <a:t>dále splácet úvěr). 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520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Žádost o úvěr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68580" indent="0">
              <a:buNone/>
            </a:pPr>
            <a:endParaRPr lang="cs-CZ" sz="3200" dirty="0" smtClean="0"/>
          </a:p>
          <a:p>
            <a:pPr marL="68580" indent="0">
              <a:buNone/>
            </a:pPr>
            <a:r>
              <a:rPr lang="cs-CZ" sz="3200" b="1" u="sng" dirty="0"/>
              <a:t>Jednání o úvěru probíhá obvykle v těchto krocích:</a:t>
            </a:r>
          </a:p>
          <a:p>
            <a:r>
              <a:rPr lang="cs-CZ" sz="3200" dirty="0"/>
              <a:t>úvodní schůzka, kde obě strany zjišťují podmínky pro poskytnutí a výši možného </a:t>
            </a:r>
            <a:r>
              <a:rPr lang="cs-CZ" sz="3200" dirty="0" smtClean="0"/>
              <a:t>úvěru a </a:t>
            </a:r>
            <a:r>
              <a:rPr lang="cs-CZ" sz="3200" dirty="0"/>
              <a:t>vymezují se požadované podklady,</a:t>
            </a:r>
          </a:p>
          <a:p>
            <a:r>
              <a:rPr lang="cs-CZ" sz="3200" dirty="0"/>
              <a:t>předložení žádosti o úvěr s požadovanými podklady,</a:t>
            </a:r>
          </a:p>
          <a:p>
            <a:r>
              <a:rPr lang="cs-CZ" sz="3200" dirty="0"/>
              <a:t>posouzení žádosti o úvěr,</a:t>
            </a:r>
          </a:p>
          <a:p>
            <a:r>
              <a:rPr lang="cs-CZ" sz="3200" dirty="0"/>
              <a:t>uzavření úvěrové smlouvy,</a:t>
            </a:r>
          </a:p>
          <a:p>
            <a:r>
              <a:rPr lang="cs-CZ" sz="3200" dirty="0"/>
              <a:t>poskytnutí úvěru – převedením peněz na účet, vyplacením hotově.</a:t>
            </a:r>
          </a:p>
        </p:txBody>
      </p:sp>
    </p:spTree>
    <p:extLst>
      <p:ext uri="{BB962C8B-B14F-4D97-AF65-F5344CB8AC3E}">
        <p14:creationId xmlns:p14="http://schemas.microsoft.com/office/powerpoint/2010/main" val="144060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</TotalTime>
  <Words>447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Anotace</vt:lpstr>
      <vt:lpstr>Žádost o úvěr</vt:lpstr>
      <vt:lpstr>Žádost o úvěr</vt:lpstr>
      <vt:lpstr>Prezentace aplikace PowerPoint</vt:lpstr>
      <vt:lpstr>Žádost o úvěr</vt:lpstr>
      <vt:lpstr>Žádost o úvěr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6</cp:revision>
  <dcterms:created xsi:type="dcterms:W3CDTF">2013-08-28T19:27:13Z</dcterms:created>
  <dcterms:modified xsi:type="dcterms:W3CDTF">2013-11-14T09:44:26Z</dcterms:modified>
</cp:coreProperties>
</file>