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6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4BF1-C888-47D8-8571-A414DC1F9AF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FC0C032-67B8-4EDC-AAE4-5EAAED6FAE3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4BF1-C888-47D8-8571-A414DC1F9AF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0C032-67B8-4EDC-AAE4-5EAAED6FAE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4BF1-C888-47D8-8571-A414DC1F9AF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0C032-67B8-4EDC-AAE4-5EAAED6FAE3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4BF1-C888-47D8-8571-A414DC1F9AF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0C032-67B8-4EDC-AAE4-5EAAED6FAE3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4BF1-C888-47D8-8571-A414DC1F9AF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0C032-67B8-4EDC-AAE4-5EAAED6FAE3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4BF1-C888-47D8-8571-A414DC1F9AF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0C032-67B8-4EDC-AAE4-5EAAED6FAE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4BF1-C888-47D8-8571-A414DC1F9AF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0C032-67B8-4EDC-AAE4-5EAAED6FAE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4BF1-C888-47D8-8571-A414DC1F9AF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0C032-67B8-4EDC-AAE4-5EAAED6FAE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4BF1-C888-47D8-8571-A414DC1F9AF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0C032-67B8-4EDC-AAE4-5EAAED6FAE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4BF1-C888-47D8-8571-A414DC1F9AF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0C032-67B8-4EDC-AAE4-5EAAED6FAE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4BF1-C888-47D8-8571-A414DC1F9AF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0C032-67B8-4EDC-AAE4-5EAAED6FAE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A0C4BF1-C888-47D8-8571-A414DC1F9AF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FC0C032-67B8-4EDC-AAE4-5EAAED6FAE3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finance.idnes.cz/jak-se-vypocita-leasingova-cena-d3g-/uver.aspx?c=A070330_142908_fi_osobni_vr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7198790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VY_62_IVOVACE_3102_LEASING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Finanční leasing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28. 4.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20.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6527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endParaRPr lang="cs-CZ" sz="2800" i="1" dirty="0" smtClean="0">
              <a:latin typeface="Baskerville Old Face" pitchFamily="18" charset="0"/>
            </a:endParaRPr>
          </a:p>
          <a:p>
            <a:pPr>
              <a:buFont typeface="Arial" charset="0"/>
              <a:buNone/>
            </a:pPr>
            <a:r>
              <a:rPr lang="cs-CZ" sz="2800" i="1" dirty="0" smtClean="0">
                <a:latin typeface="Baskerville Old Face" pitchFamily="18" charset="0"/>
              </a:rPr>
              <a:t>Prezentace je </a:t>
            </a:r>
            <a:r>
              <a:rPr lang="cs-CZ" sz="2800" i="1" dirty="0">
                <a:latin typeface="Baskerville Old Face" pitchFamily="18" charset="0"/>
              </a:rPr>
              <a:t>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Finanční leasing.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k čemu nám slouží tento typ úvěru a jaké jsou podmínky, když si danou věc na leasing pořídíme.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2915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leasing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Finanční </a:t>
            </a:r>
            <a:r>
              <a:rPr lang="cs-CZ" dirty="0"/>
              <a:t>leasing je </a:t>
            </a:r>
            <a:r>
              <a:rPr lang="cs-CZ" b="1" u="sng" dirty="0">
                <a:solidFill>
                  <a:srgbClr val="0070C0"/>
                </a:solidFill>
              </a:rPr>
              <a:t>dlouhodobý pronájem</a:t>
            </a:r>
            <a:r>
              <a:rPr lang="cs-CZ" dirty="0"/>
              <a:t>, po jehož skončení si věc (majetek) odkupuje </a:t>
            </a:r>
            <a:r>
              <a:rPr lang="cs-CZ" dirty="0" smtClean="0"/>
              <a:t>do vlastnictví </a:t>
            </a:r>
            <a:r>
              <a:rPr lang="cs-CZ" dirty="0"/>
              <a:t>nájemce. Na finanční leasing se specializují </a:t>
            </a:r>
            <a:r>
              <a:rPr lang="cs-CZ" b="1" dirty="0">
                <a:solidFill>
                  <a:srgbClr val="0070C0"/>
                </a:solidFill>
              </a:rPr>
              <a:t>leasingové společnosti</a:t>
            </a:r>
            <a:r>
              <a:rPr lang="cs-CZ" dirty="0"/>
              <a:t>, které </a:t>
            </a:r>
            <a:r>
              <a:rPr lang="cs-CZ" dirty="0" smtClean="0"/>
              <a:t>příslušný předmět </a:t>
            </a:r>
            <a:r>
              <a:rPr lang="cs-CZ" dirty="0"/>
              <a:t>koupí od výrobce nebo obchodníka a pak ho pronajmou zájemci.</a:t>
            </a:r>
          </a:p>
        </p:txBody>
      </p:sp>
    </p:spTree>
    <p:extLst>
      <p:ext uri="{BB962C8B-B14F-4D97-AF65-F5344CB8AC3E}">
        <p14:creationId xmlns:p14="http://schemas.microsoft.com/office/powerpoint/2010/main" val="3135951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leasing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Zákazníci většinou </a:t>
            </a:r>
            <a:r>
              <a:rPr lang="cs-CZ" dirty="0"/>
              <a:t>při zahájení leasingu zaplatí první, vyšší splátku a poté pravidelně (</a:t>
            </a:r>
            <a:r>
              <a:rPr lang="cs-CZ" dirty="0" smtClean="0"/>
              <a:t> měsíčně</a:t>
            </a:r>
            <a:r>
              <a:rPr lang="cs-CZ" dirty="0"/>
              <a:t>) hradí leasingové splátky. Ve splátkách je zahrnuta nejen zbylá část </a:t>
            </a:r>
            <a:r>
              <a:rPr lang="cs-CZ" dirty="0" smtClean="0"/>
              <a:t>ceny, ale </a:t>
            </a:r>
            <a:r>
              <a:rPr lang="cs-CZ" dirty="0"/>
              <a:t>také </a:t>
            </a:r>
            <a:r>
              <a:rPr lang="cs-CZ" b="1" u="sng" dirty="0">
                <a:solidFill>
                  <a:srgbClr val="0070C0"/>
                </a:solidFill>
              </a:rPr>
              <a:t>pojistné pronajímaného </a:t>
            </a:r>
            <a:r>
              <a:rPr lang="cs-CZ" dirty="0" smtClean="0"/>
              <a:t>předmětu (u automobilů to je POV i HAV) . Po </a:t>
            </a:r>
            <a:r>
              <a:rPr lang="cs-CZ" dirty="0"/>
              <a:t>uplynutí doby pronájmu se předměty stávají </a:t>
            </a:r>
            <a:r>
              <a:rPr lang="cs-CZ" b="1" dirty="0">
                <a:solidFill>
                  <a:srgbClr val="0070C0"/>
                </a:solidFill>
              </a:rPr>
              <a:t>majetkem</a:t>
            </a:r>
            <a:r>
              <a:rPr lang="cs-CZ" dirty="0"/>
              <a:t> nájemce, který je kupuje za </a:t>
            </a:r>
            <a:r>
              <a:rPr lang="cs-CZ" dirty="0" smtClean="0"/>
              <a:t>sjednanou (zpravidla </a:t>
            </a:r>
            <a:r>
              <a:rPr lang="cs-CZ" dirty="0"/>
              <a:t>symbolickou) cenu.</a:t>
            </a:r>
          </a:p>
        </p:txBody>
      </p:sp>
    </p:spTree>
    <p:extLst>
      <p:ext uri="{BB962C8B-B14F-4D97-AF65-F5344CB8AC3E}">
        <p14:creationId xmlns:p14="http://schemas.microsoft.com/office/powerpoint/2010/main" val="273389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leasing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u="sng" dirty="0" smtClean="0"/>
              <a:t>Příklad: </a:t>
            </a:r>
          </a:p>
          <a:p>
            <a:pPr marL="0" indent="0">
              <a:buNone/>
            </a:pPr>
            <a:r>
              <a:rPr lang="cs-CZ" dirty="0" smtClean="0"/>
              <a:t>Společnost </a:t>
            </a:r>
            <a:r>
              <a:rPr lang="cs-CZ" dirty="0" err="1"/>
              <a:t>Arma</a:t>
            </a:r>
            <a:r>
              <a:rPr lang="cs-CZ" dirty="0"/>
              <a:t>, s. r. o. uvažuje o leasingu obráběcího stroje, jehož pořizovací cena na trhu činí 1 000 000 Kč. Po prostudování nabídky leasingové společnosti zjistila, že v případě, že se rozhodne tento stroj pronajmout u této leasingové společnosti na období 5 let, bude platit na základě splátkového kalendáře v prvním měsíci zvýšenou leasingovou splátku ve výši 255 700 Kč a poté pravidelně po následujících 59 měsíců řádné splátky ve výši 17 700 Kč. </a:t>
            </a:r>
          </a:p>
          <a:p>
            <a:r>
              <a:rPr lang="cs-CZ" b="1" dirty="0"/>
              <a:t>Jaké výše dosahuje leasingová cena a jaké výše leasingový koeﬁcient?</a:t>
            </a:r>
            <a:endParaRPr lang="cs-CZ" dirty="0"/>
          </a:p>
          <a:p>
            <a:r>
              <a:rPr lang="cs-CZ" b="1" u="sng" dirty="0"/>
              <a:t>Řešení:</a:t>
            </a:r>
          </a:p>
          <a:p>
            <a:r>
              <a:rPr lang="cs-CZ" dirty="0"/>
              <a:t>Leasingová cena se vypočte jako souhrn jednotlivých leasingových splátek:</a:t>
            </a:r>
            <a:br>
              <a:rPr lang="cs-CZ" dirty="0"/>
            </a:br>
            <a:r>
              <a:rPr lang="cs-CZ" dirty="0"/>
              <a:t>Leasingová cena = 255 700 + 59 x 17 700 = 1 300 000 Kč.</a:t>
            </a:r>
          </a:p>
          <a:p>
            <a:r>
              <a:rPr lang="cs-CZ" dirty="0"/>
              <a:t>Leasingový koeﬁcient je pak poměr leasingové a vstupní ceny:</a:t>
            </a:r>
            <a:br>
              <a:rPr lang="cs-CZ" dirty="0"/>
            </a:br>
            <a:r>
              <a:rPr lang="cs-CZ" dirty="0"/>
              <a:t>Leasingový koeﬁcient = 1 300 000 / 1 000 000 = 1,3.</a:t>
            </a:r>
          </a:p>
          <a:p>
            <a:r>
              <a:rPr lang="cs-CZ" dirty="0"/>
              <a:t>Ekonomická interpretace leasingového koeﬁcientu je v tomto případě následující: V průběhu 5 let trvání leasingového vztahu zaplatí společnost </a:t>
            </a:r>
            <a:r>
              <a:rPr lang="cs-CZ" dirty="0" err="1"/>
              <a:t>Arma</a:t>
            </a:r>
            <a:r>
              <a:rPr lang="cs-CZ" dirty="0"/>
              <a:t>, s. r. o. v leasingových splátkách celkem 130 % pořizovací ceny obráběcího stroje. 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u="sng" dirty="0" smtClean="0"/>
              <a:t>Přeplatí </a:t>
            </a:r>
            <a:r>
              <a:rPr lang="cs-CZ" b="1" u="sng" dirty="0"/>
              <a:t>tak hodnotu pořizovací ceny o 30 </a:t>
            </a:r>
            <a:r>
              <a:rPr lang="cs-CZ" b="1" u="sng" dirty="0" smtClean="0"/>
              <a:t>%.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3470027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leasing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Zdroj: </a:t>
            </a:r>
            <a:r>
              <a:rPr lang="cs-CZ" u="sng" dirty="0" smtClean="0">
                <a:hlinkClick r:id="rId2"/>
              </a:rPr>
              <a:t>http://finance.idnes.cz/jak-se-vypocita-leasingova-cena-d3g-/uver.aspx?c=A070330_142908_fi_osobni_vra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sz="1900" i="1" dirty="0"/>
              <a:t>Citace: </a:t>
            </a:r>
            <a:br>
              <a:rPr lang="cs-CZ" sz="1900" i="1" dirty="0"/>
            </a:br>
            <a:r>
              <a:rPr lang="cs-CZ" sz="1900" i="1" dirty="0" smtClean="0"/>
              <a:t>Petr </a:t>
            </a:r>
            <a:r>
              <a:rPr lang="cs-CZ" sz="1900" i="1" dirty="0" err="1"/>
              <a:t>Klínský</a:t>
            </a:r>
            <a:r>
              <a:rPr lang="cs-CZ" sz="1900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sz="1900" dirty="0"/>
              <a:t> </a:t>
            </a:r>
            <a:r>
              <a:rPr lang="cs-CZ" sz="1900" i="1" dirty="0"/>
              <a:t>ISBN 978‑80‑87063‑13‑2</a:t>
            </a:r>
            <a:br>
              <a:rPr lang="cs-CZ" sz="1900" i="1" dirty="0"/>
            </a:b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49036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64</TotalTime>
  <Words>324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Anotace</vt:lpstr>
      <vt:lpstr>Finanční leasing</vt:lpstr>
      <vt:lpstr>Finanční leasing</vt:lpstr>
      <vt:lpstr>Finanční leasing</vt:lpstr>
      <vt:lpstr>Finanční leasing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7</cp:revision>
  <dcterms:created xsi:type="dcterms:W3CDTF">2013-08-28T19:45:36Z</dcterms:created>
  <dcterms:modified xsi:type="dcterms:W3CDTF">2013-11-14T09:45:30Z</dcterms:modified>
</cp:coreProperties>
</file>