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  <p:sldId id="258" r:id="rId3"/>
    <p:sldId id="256" r:id="rId4"/>
    <p:sldId id="259" r:id="rId5"/>
    <p:sldId id="260" r:id="rId6"/>
    <p:sldId id="261" r:id="rId7"/>
    <p:sldId id="264" r:id="rId8"/>
    <p:sldId id="263" r:id="rId9"/>
    <p:sldId id="265" r:id="rId10"/>
    <p:sldId id="266" r:id="rId11"/>
    <p:sldId id="267" r:id="rId12"/>
    <p:sldId id="269" r:id="rId13"/>
    <p:sldId id="268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5438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572000"/>
            <a:ext cx="64617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B5427-E7C7-4E38-8B12-415E25566372}" type="datetimeFigureOut">
              <a:rPr lang="cs-CZ" smtClean="0"/>
              <a:t>14.11.2013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2F28F-1A95-4135-A4F9-561E504DC75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B5427-E7C7-4E38-8B12-415E25566372}" type="datetimeFigureOut">
              <a:rPr lang="cs-CZ" smtClean="0"/>
              <a:t>14.11.2013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2F28F-1A95-4135-A4F9-561E504DC75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486400"/>
            <a:ext cx="7659687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52863"/>
            <a:ext cx="6135687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B5427-E7C7-4E38-8B12-415E25566372}" type="datetimeFigureOut">
              <a:rPr lang="cs-CZ" smtClean="0"/>
              <a:t>14.11.2013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2F28F-1A95-4135-A4F9-561E504DC75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B5427-E7C7-4E38-8B12-415E25566372}" type="datetimeFigureOut">
              <a:rPr lang="cs-CZ" smtClean="0"/>
              <a:t>14.11.2013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2F28F-1A95-4135-A4F9-561E504DC75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B5427-E7C7-4E38-8B12-415E25566372}" type="datetimeFigureOut">
              <a:rPr lang="cs-CZ" smtClean="0"/>
              <a:t>14.11.2013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2F28F-1A95-4135-A4F9-561E504DC75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B5427-E7C7-4E38-8B12-415E25566372}" type="datetimeFigureOut">
              <a:rPr lang="cs-CZ" smtClean="0"/>
              <a:t>14.11.2013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2F28F-1A95-4135-A4F9-561E504DC75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B5427-E7C7-4E38-8B12-415E25566372}" type="datetimeFigureOut">
              <a:rPr lang="cs-CZ" smtClean="0"/>
              <a:t>14.11.2013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2F28F-1A95-4135-A4F9-561E504DC75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5495544"/>
            <a:ext cx="77724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99" y="6096000"/>
            <a:ext cx="77724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B5427-E7C7-4E38-8B12-415E25566372}" type="datetimeFigureOut">
              <a:rPr lang="cs-CZ" smtClean="0"/>
              <a:t>14.11.2013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2F28F-1A95-4135-A4F9-561E504DC75C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7772400" cy="494284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5495278"/>
            <a:ext cx="77724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6096000"/>
            <a:ext cx="77724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B5427-E7C7-4E38-8B12-415E25566372}" type="datetimeFigureOut">
              <a:rPr lang="cs-CZ" smtClean="0"/>
              <a:t>14.11.2013</a:t>
            </a:fld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6F2F28F-1A95-4135-A4F9-561E504DC75C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B5427-E7C7-4E38-8B12-415E25566372}" type="datetimeFigureOut">
              <a:rPr lang="cs-CZ" smtClean="0"/>
              <a:t>14.11.2013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2F28F-1A95-4135-A4F9-561E504DC75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1752600" cy="5851525"/>
          </a:xfrm>
        </p:spPr>
        <p:txBody>
          <a:bodyPr vert="eaVert" anchor="b" anchorCtr="0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B5427-E7C7-4E38-8B12-415E25566372}" type="datetimeFigureOut">
              <a:rPr lang="cs-CZ" smtClean="0"/>
              <a:t>14.11.2013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2F28F-1A95-4135-A4F9-561E504DC75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788" y="5648960"/>
            <a:ext cx="548640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fld id="{36F2F28F-1A95-4135-A4F9-561E504DC75C}" type="slidenum">
              <a:rPr lang="cs-CZ" smtClean="0"/>
              <a:t>‹#›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586910" y="4048760"/>
            <a:ext cx="2367281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endParaRPr lang="cs-CZ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551351" y="1645920"/>
            <a:ext cx="2438399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44FB5427-E7C7-4E38-8B12-415E25566372}" type="datetimeFigureOut">
              <a:rPr lang="cs-CZ" smtClean="0"/>
              <a:t>14.11.2013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7277816"/>
              </p:ext>
            </p:extLst>
          </p:nvPr>
        </p:nvGraphicFramePr>
        <p:xfrm>
          <a:off x="571500" y="428625"/>
          <a:ext cx="7929564" cy="4358263"/>
        </p:xfrm>
        <a:graphic>
          <a:graphicData uri="http://schemas.openxmlformats.org/drawingml/2006/table">
            <a:tbl>
              <a:tblPr/>
              <a:tblGrid>
                <a:gridCol w="4144516"/>
                <a:gridCol w="3785048"/>
              </a:tblGrid>
              <a:tr h="67151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Název školy:    Základní škola Pomezí, okres Svitavy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7151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Autor:  Olga Kotvová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7151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Název:VY_62_IVOVACE_3402_PaN POJIŠTĚNÍ</a:t>
                      </a:r>
                      <a:endParaRPr kumimoji="0" lang="cs-CZ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9780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Téma: Pojem F. G._ POVINNÉ A NEPOVINNÉ POJIŠTĚNÍ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7151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Číslo projektu:</a:t>
                      </a: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 CZ.1.07/1.4.00/21.3496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715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vytvoření: </a:t>
                      </a:r>
                      <a:r>
                        <a:rPr kumimoji="0" 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28. 4.2013</a:t>
                      </a:r>
                      <a:endParaRPr kumimoji="0" lang="cs-CZ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ověření</a:t>
                      </a:r>
                      <a:r>
                        <a:rPr kumimoji="0" 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: 21. 6. 2013</a:t>
                      </a:r>
                      <a:endParaRPr kumimoji="0" lang="cs-CZ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</a:tr>
            </a:tbl>
          </a:graphicData>
        </a:graphic>
      </p:graphicFrame>
      <p:pic>
        <p:nvPicPr>
          <p:cNvPr id="13327" name="Obrázek 4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5157192"/>
            <a:ext cx="6281737" cy="1214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378936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Anotace</a:t>
            </a:r>
          </a:p>
        </p:txBody>
      </p:sp>
      <p:sp>
        <p:nvSpPr>
          <p:cNvPr id="14338" name="Zástupný symbol pro obsah 2"/>
          <p:cNvSpPr>
            <a:spLocks noGrp="1"/>
          </p:cNvSpPr>
          <p:nvPr>
            <p:ph idx="1"/>
          </p:nvPr>
        </p:nvSpPr>
        <p:spPr>
          <a:xfrm>
            <a:off x="179512" y="1340768"/>
            <a:ext cx="8595360" cy="4937760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buFont typeface="Arial" charset="0"/>
              <a:buNone/>
            </a:pPr>
            <a:endParaRPr lang="cs-CZ" sz="2800" i="1" dirty="0" smtClean="0">
              <a:latin typeface="Baskerville Old Face" pitchFamily="18" charset="0"/>
            </a:endParaRPr>
          </a:p>
          <a:p>
            <a:pPr>
              <a:buFont typeface="Arial" charset="0"/>
              <a:buNone/>
            </a:pPr>
            <a:r>
              <a:rPr lang="cs-CZ" sz="2800" i="1" dirty="0" smtClean="0">
                <a:latin typeface="Baskerville Old Face" pitchFamily="18" charset="0"/>
              </a:rPr>
              <a:t>Prezentace je </a:t>
            </a:r>
            <a:r>
              <a:rPr lang="cs-CZ" sz="2800" i="1" dirty="0">
                <a:latin typeface="Baskerville Old Face" pitchFamily="18" charset="0"/>
              </a:rPr>
              <a:t>určena pro žáky 6. – 9. ročníku., vzdělávací oblast finanční gramotnost, tematický okruh </a:t>
            </a:r>
            <a:r>
              <a:rPr lang="cs-CZ" sz="2800" i="1" dirty="0" smtClean="0">
                <a:latin typeface="Baskerville Old Face" pitchFamily="18" charset="0"/>
              </a:rPr>
              <a:t>Povinné a nepovinné pojištění. </a:t>
            </a:r>
            <a:r>
              <a:rPr lang="cs-CZ" sz="2800" i="1" dirty="0">
                <a:latin typeface="Baskerville Old Face" pitchFamily="18" charset="0"/>
              </a:rPr>
              <a:t>Cílem </a:t>
            </a:r>
            <a:r>
              <a:rPr lang="cs-CZ" sz="2800" i="1" dirty="0" smtClean="0">
                <a:latin typeface="Baskerville Old Face" pitchFamily="18" charset="0"/>
              </a:rPr>
              <a:t>prezentace </a:t>
            </a:r>
            <a:r>
              <a:rPr lang="cs-CZ" sz="2800" i="1" dirty="0">
                <a:latin typeface="Baskerville Old Face" pitchFamily="18" charset="0"/>
              </a:rPr>
              <a:t>je, </a:t>
            </a:r>
            <a:r>
              <a:rPr lang="cs-CZ" sz="2800" i="1" dirty="0" smtClean="0">
                <a:latin typeface="Baskerville Old Face" pitchFamily="18" charset="0"/>
              </a:rPr>
              <a:t>seznámit  žáky jaké pojištění je povinné platit ze zákona a které pojištění si můžou sami zvolit zda si ho budou platit, nebo nebudou.</a:t>
            </a:r>
            <a:endParaRPr lang="cs-CZ" sz="2800" dirty="0" smtClean="0">
              <a:latin typeface="Baskerville Old Fac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9097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</a:t>
            </a:r>
            <a:r>
              <a:rPr lang="cs-CZ" sz="5400" b="1" i="1" dirty="0" smtClean="0"/>
              <a:t>Pojištění</a:t>
            </a:r>
            <a:endParaRPr lang="cs-CZ" sz="5400" b="1" i="1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cs-CZ" altLang="cs-CZ" sz="3600" b="1" i="1" dirty="0" smtClean="0">
              <a:cs typeface="Arial" charset="0"/>
            </a:endParaRPr>
          </a:p>
          <a:p>
            <a:pPr>
              <a:buNone/>
            </a:pPr>
            <a:r>
              <a:rPr lang="cs-CZ" altLang="cs-CZ" sz="3600" b="1" i="1" dirty="0" smtClean="0">
                <a:cs typeface="Arial" charset="0"/>
              </a:rPr>
              <a:t>Co je podstatou pojištění???</a:t>
            </a:r>
            <a:endParaRPr lang="cs-CZ" altLang="cs-CZ" sz="3600" b="1" i="1" dirty="0">
              <a:cs typeface="Arial" charset="0"/>
            </a:endParaRPr>
          </a:p>
          <a:p>
            <a:pPr>
              <a:buNone/>
            </a:pPr>
            <a:endParaRPr lang="cs-CZ" altLang="cs-CZ" sz="2000" dirty="0">
              <a:cs typeface="Arial" charset="0"/>
            </a:endParaRPr>
          </a:p>
          <a:p>
            <a:pPr>
              <a:buFont typeface="Wingdings" panose="05000000000000000000" pitchFamily="2" charset="2"/>
              <a:buChar char="q"/>
            </a:pPr>
            <a:r>
              <a:rPr lang="cs-CZ" altLang="cs-CZ" sz="2000" dirty="0">
                <a:cs typeface="Arial" charset="0"/>
              </a:rPr>
              <a:t>	</a:t>
            </a:r>
            <a:r>
              <a:rPr lang="cs-CZ" altLang="cs-CZ" sz="3200" b="1" i="1" dirty="0" smtClean="0">
                <a:cs typeface="Arial" charset="0"/>
              </a:rPr>
              <a:t>Minimalizace rizik</a:t>
            </a:r>
            <a:endParaRPr lang="cs-CZ" altLang="cs-CZ" sz="2000" b="1" dirty="0">
              <a:cs typeface="Arial" charset="0"/>
            </a:endParaRPr>
          </a:p>
          <a:p>
            <a:pPr>
              <a:buNone/>
            </a:pPr>
            <a:r>
              <a:rPr lang="cs-CZ" altLang="cs-CZ" sz="2000" dirty="0">
                <a:cs typeface="Arial" charset="0"/>
              </a:rPr>
              <a:t>	</a:t>
            </a:r>
            <a:r>
              <a:rPr lang="cs-CZ" altLang="cs-CZ" sz="2000" dirty="0" smtClean="0">
                <a:cs typeface="Arial" charset="0"/>
              </a:rPr>
              <a:t>		</a:t>
            </a:r>
            <a:r>
              <a:rPr lang="cs-CZ" altLang="cs-CZ" sz="2800" b="1" i="1" dirty="0" smtClean="0">
                <a:cs typeface="Arial" charset="0"/>
              </a:rPr>
              <a:t>ekonomických </a:t>
            </a:r>
            <a:r>
              <a:rPr lang="cs-CZ" altLang="cs-CZ" sz="2800" b="1" i="1" dirty="0">
                <a:cs typeface="Arial" charset="0"/>
              </a:rPr>
              <a:t>i neekonomických </a:t>
            </a:r>
            <a:r>
              <a:rPr lang="cs-CZ" altLang="cs-CZ" sz="2800" b="1" i="1" dirty="0" smtClean="0">
                <a:cs typeface="Arial" charset="0"/>
              </a:rPr>
              <a:t>			činností člověka.</a:t>
            </a:r>
            <a:endParaRPr lang="cs-CZ" sz="2800" b="1" i="1" dirty="0"/>
          </a:p>
        </p:txBody>
      </p:sp>
    </p:spTree>
    <p:extLst>
      <p:ext uri="{BB962C8B-B14F-4D97-AF65-F5344CB8AC3E}">
        <p14:creationId xmlns:p14="http://schemas.microsoft.com/office/powerpoint/2010/main" val="15739615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</a:t>
            </a:r>
            <a:r>
              <a:rPr lang="cs-CZ" sz="5400" b="1" i="1" dirty="0" smtClean="0"/>
              <a:t>Pojištění</a:t>
            </a:r>
            <a:endParaRPr lang="cs-CZ" sz="5400" b="1" i="1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buNone/>
            </a:pPr>
            <a:endParaRPr lang="cs-CZ" altLang="cs-CZ" sz="3600" b="1" i="1" dirty="0" smtClean="0">
              <a:cs typeface="Arial" charset="0"/>
            </a:endParaRPr>
          </a:p>
          <a:p>
            <a:pPr>
              <a:buNone/>
            </a:pPr>
            <a:r>
              <a:rPr lang="cs-CZ" altLang="cs-CZ" sz="4100" b="1" i="1" dirty="0" smtClean="0">
                <a:cs typeface="Arial" charset="0"/>
              </a:rPr>
              <a:t>  Pojištění dělíme </a:t>
            </a:r>
            <a:r>
              <a:rPr lang="cs-CZ" altLang="cs-CZ" sz="4100" b="1" i="1" dirty="0">
                <a:cs typeface="Arial" charset="0"/>
              </a:rPr>
              <a:t>podle povinnosti </a:t>
            </a:r>
            <a:r>
              <a:rPr lang="cs-CZ" altLang="cs-CZ" sz="4100" b="1" i="1" dirty="0" smtClean="0">
                <a:cs typeface="Arial" charset="0"/>
              </a:rPr>
              <a:t>uzavření 				na:</a:t>
            </a:r>
            <a:endParaRPr lang="cs-CZ" altLang="cs-CZ" sz="3600" i="1" dirty="0">
              <a:cs typeface="Arial" charset="0"/>
            </a:endParaRPr>
          </a:p>
          <a:p>
            <a:pPr>
              <a:buNone/>
            </a:pPr>
            <a:r>
              <a:rPr lang="cs-CZ" altLang="cs-CZ" sz="3600" i="1" dirty="0">
                <a:cs typeface="Arial" charset="0"/>
              </a:rPr>
              <a:t>		</a:t>
            </a:r>
            <a:r>
              <a:rPr lang="cs-CZ" altLang="cs-CZ" sz="3600" b="1" i="1" dirty="0" smtClean="0">
                <a:cs typeface="Arial" charset="0"/>
              </a:rPr>
              <a:t>a)</a:t>
            </a:r>
            <a:r>
              <a:rPr lang="cs-CZ" altLang="cs-CZ" sz="3600" b="1" i="1" dirty="0">
                <a:cs typeface="Arial" charset="0"/>
              </a:rPr>
              <a:t>	</a:t>
            </a:r>
            <a:r>
              <a:rPr lang="cs-CZ" altLang="cs-CZ" sz="3600" b="1" i="1" dirty="0">
                <a:solidFill>
                  <a:schemeClr val="accent1"/>
                </a:solidFill>
                <a:cs typeface="Arial" charset="0"/>
              </a:rPr>
              <a:t>POVINNÉ POJIŠTĚNÍ</a:t>
            </a:r>
          </a:p>
          <a:p>
            <a:pPr>
              <a:buNone/>
            </a:pPr>
            <a:r>
              <a:rPr lang="cs-CZ" altLang="cs-CZ" sz="3600" b="1" i="1" dirty="0">
                <a:cs typeface="Arial" charset="0"/>
              </a:rPr>
              <a:t>		</a:t>
            </a:r>
            <a:r>
              <a:rPr lang="cs-CZ" altLang="cs-CZ" sz="3600" i="1" dirty="0">
                <a:cs typeface="Arial" charset="0"/>
              </a:rPr>
              <a:t>(povinnost účastnit se pojištění je uložena </a:t>
            </a:r>
            <a:r>
              <a:rPr lang="cs-CZ" altLang="cs-CZ" sz="3600" i="1" dirty="0" smtClean="0">
                <a:cs typeface="Arial" charset="0"/>
              </a:rPr>
              <a:t>	firmám a </a:t>
            </a:r>
            <a:r>
              <a:rPr lang="cs-CZ" altLang="cs-CZ" sz="3600" i="1" dirty="0">
                <a:cs typeface="Arial" charset="0"/>
              </a:rPr>
              <a:t>osobám zákonem)</a:t>
            </a:r>
            <a:r>
              <a:rPr lang="cs-CZ" altLang="cs-CZ" sz="3600" b="1" i="1" dirty="0">
                <a:cs typeface="Arial" charset="0"/>
              </a:rPr>
              <a:t>	</a:t>
            </a:r>
          </a:p>
          <a:p>
            <a:pPr>
              <a:buNone/>
            </a:pPr>
            <a:endParaRPr lang="cs-CZ" altLang="cs-CZ" sz="3600" i="1" dirty="0">
              <a:cs typeface="Arial" charset="0"/>
            </a:endParaRPr>
          </a:p>
          <a:p>
            <a:pPr>
              <a:buNone/>
            </a:pPr>
            <a:r>
              <a:rPr lang="cs-CZ" altLang="cs-CZ" sz="3600" i="1" dirty="0">
                <a:cs typeface="Arial" charset="0"/>
              </a:rPr>
              <a:t>	</a:t>
            </a:r>
            <a:r>
              <a:rPr lang="cs-CZ" altLang="cs-CZ" sz="3600" b="1" i="1" dirty="0">
                <a:cs typeface="Arial" charset="0"/>
              </a:rPr>
              <a:t>	</a:t>
            </a:r>
            <a:r>
              <a:rPr lang="cs-CZ" altLang="cs-CZ" sz="3600" b="1" i="1" dirty="0" smtClean="0">
                <a:cs typeface="Arial" charset="0"/>
              </a:rPr>
              <a:t>b)</a:t>
            </a:r>
            <a:r>
              <a:rPr lang="cs-CZ" altLang="cs-CZ" sz="3600" b="1" i="1" dirty="0">
                <a:cs typeface="Arial" charset="0"/>
              </a:rPr>
              <a:t>	</a:t>
            </a:r>
            <a:r>
              <a:rPr lang="cs-CZ" altLang="cs-CZ" sz="3600" b="1" i="1" dirty="0">
                <a:solidFill>
                  <a:schemeClr val="accent1"/>
                </a:solidFill>
                <a:cs typeface="Arial" charset="0"/>
              </a:rPr>
              <a:t>NEPOVINNÉ POJIŠTĚNÍ</a:t>
            </a:r>
          </a:p>
          <a:p>
            <a:pPr>
              <a:buNone/>
            </a:pPr>
            <a:r>
              <a:rPr lang="cs-CZ" altLang="cs-CZ" sz="3600" b="1" i="1" dirty="0">
                <a:cs typeface="Arial" charset="0"/>
              </a:rPr>
              <a:t>		</a:t>
            </a:r>
            <a:r>
              <a:rPr lang="cs-CZ" altLang="cs-CZ" sz="3600" i="1" dirty="0">
                <a:cs typeface="Arial" charset="0"/>
              </a:rPr>
              <a:t>(dobrovolné pojištění uzavírané v komerčních  </a:t>
            </a:r>
          </a:p>
          <a:p>
            <a:pPr>
              <a:buNone/>
            </a:pPr>
            <a:r>
              <a:rPr lang="cs-CZ" altLang="cs-CZ" sz="3600" i="1" dirty="0">
                <a:cs typeface="Arial" charset="0"/>
              </a:rPr>
              <a:t>           pojišťovnách)</a:t>
            </a:r>
            <a:endParaRPr lang="cs-CZ" altLang="cs-CZ" sz="3600" b="1" i="1" dirty="0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2237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</a:t>
            </a:r>
            <a:r>
              <a:rPr lang="cs-CZ" sz="5400" b="1" i="1" dirty="0" smtClean="0"/>
              <a:t>Pojištění</a:t>
            </a:r>
            <a:endParaRPr lang="cs-CZ" sz="5400" b="1" i="1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 fontScale="40000" lnSpcReduction="20000"/>
          </a:bodyPr>
          <a:lstStyle/>
          <a:p>
            <a:pPr>
              <a:buNone/>
            </a:pPr>
            <a:endParaRPr lang="cs-CZ" altLang="cs-CZ" sz="3600" b="1" i="1" dirty="0" smtClean="0">
              <a:cs typeface="Arial" charset="0"/>
            </a:endParaRPr>
          </a:p>
          <a:p>
            <a:pPr marL="177800" indent="-177800">
              <a:buNone/>
            </a:pPr>
            <a:r>
              <a:rPr lang="cs-CZ" altLang="cs-CZ" sz="5900" b="1" i="1" dirty="0" smtClean="0">
                <a:solidFill>
                  <a:schemeClr val="accent1"/>
                </a:solidFill>
                <a:cs typeface="Arial" charset="0"/>
              </a:rPr>
              <a:t>  </a:t>
            </a:r>
            <a:r>
              <a:rPr lang="cs-CZ" altLang="cs-CZ" sz="7600" b="1" i="1" dirty="0">
                <a:solidFill>
                  <a:schemeClr val="accent1"/>
                </a:solidFill>
              </a:rPr>
              <a:t>Povinné pojištění </a:t>
            </a:r>
            <a:r>
              <a:rPr lang="cs-CZ" altLang="cs-CZ" sz="7600" b="1" i="1" dirty="0" smtClean="0">
                <a:solidFill>
                  <a:schemeClr val="accent1"/>
                </a:solidFill>
              </a:rPr>
              <a:t>dělíme </a:t>
            </a:r>
            <a:r>
              <a:rPr lang="cs-CZ" altLang="cs-CZ" sz="7600" b="1" i="1" dirty="0">
                <a:solidFill>
                  <a:schemeClr val="accent1"/>
                </a:solidFill>
              </a:rPr>
              <a:t>na</a:t>
            </a:r>
            <a:r>
              <a:rPr lang="cs-CZ" altLang="cs-CZ" sz="7600" b="1" i="1" dirty="0" smtClean="0">
                <a:solidFill>
                  <a:schemeClr val="accent1"/>
                </a:solidFill>
              </a:rPr>
              <a:t>:</a:t>
            </a:r>
          </a:p>
          <a:p>
            <a:pPr marL="177800" indent="-177800">
              <a:buNone/>
            </a:pPr>
            <a:endParaRPr lang="cs-CZ" altLang="cs-CZ" sz="7600" b="1" i="1" dirty="0">
              <a:solidFill>
                <a:schemeClr val="accent1"/>
              </a:solidFill>
            </a:endParaRPr>
          </a:p>
          <a:p>
            <a:pPr marL="685800" indent="-685800">
              <a:buFont typeface="Wingdings" panose="05000000000000000000" pitchFamily="2" charset="2"/>
              <a:buChar char="q"/>
            </a:pPr>
            <a:r>
              <a:rPr lang="cs-CZ" altLang="cs-CZ" sz="5400" i="1" dirty="0" smtClean="0">
                <a:cs typeface="Arial" charset="0"/>
              </a:rPr>
              <a:t>zákonné </a:t>
            </a:r>
            <a:r>
              <a:rPr lang="cs-CZ" altLang="cs-CZ" sz="5400" b="1" i="1" dirty="0">
                <a:solidFill>
                  <a:schemeClr val="accent1"/>
                </a:solidFill>
                <a:cs typeface="Arial" charset="0"/>
              </a:rPr>
              <a:t>sociální</a:t>
            </a:r>
            <a:r>
              <a:rPr lang="cs-CZ" altLang="cs-CZ" sz="5400" i="1" dirty="0">
                <a:cs typeface="Arial" charset="0"/>
              </a:rPr>
              <a:t> pojištění osob</a:t>
            </a:r>
          </a:p>
          <a:p>
            <a:pPr marL="685800" indent="-685800">
              <a:buFont typeface="Wingdings" panose="05000000000000000000" pitchFamily="2" charset="2"/>
              <a:buChar char="q"/>
            </a:pPr>
            <a:endParaRPr lang="cs-CZ" altLang="cs-CZ" sz="5400" i="1" dirty="0">
              <a:cs typeface="Arial" charset="0"/>
            </a:endParaRPr>
          </a:p>
          <a:p>
            <a:pPr marL="685800" indent="-685800">
              <a:buFont typeface="Wingdings" panose="05000000000000000000" pitchFamily="2" charset="2"/>
              <a:buChar char="q"/>
            </a:pPr>
            <a:r>
              <a:rPr lang="cs-CZ" altLang="cs-CZ" sz="5400" i="1" dirty="0" smtClean="0">
                <a:cs typeface="Arial" charset="0"/>
              </a:rPr>
              <a:t> </a:t>
            </a:r>
            <a:r>
              <a:rPr lang="cs-CZ" altLang="cs-CZ" sz="5400" i="1" dirty="0">
                <a:cs typeface="Arial" charset="0"/>
              </a:rPr>
              <a:t>zákonné </a:t>
            </a:r>
            <a:r>
              <a:rPr lang="cs-CZ" altLang="cs-CZ" sz="5400" b="1" i="1" dirty="0">
                <a:solidFill>
                  <a:schemeClr val="accent1"/>
                </a:solidFill>
                <a:cs typeface="Arial" charset="0"/>
              </a:rPr>
              <a:t>zdravotní</a:t>
            </a:r>
            <a:r>
              <a:rPr lang="cs-CZ" altLang="cs-CZ" sz="5400" i="1" dirty="0">
                <a:cs typeface="Arial" charset="0"/>
              </a:rPr>
              <a:t> pojištění osob</a:t>
            </a:r>
          </a:p>
          <a:p>
            <a:pPr marL="685800" indent="-685800">
              <a:buFont typeface="Wingdings" panose="05000000000000000000" pitchFamily="2" charset="2"/>
              <a:buChar char="q"/>
            </a:pPr>
            <a:endParaRPr lang="cs-CZ" altLang="cs-CZ" sz="5400" i="1" dirty="0">
              <a:cs typeface="Arial" charset="0"/>
            </a:endParaRPr>
          </a:p>
          <a:p>
            <a:pPr marL="685800" indent="-685800">
              <a:buFont typeface="Wingdings" panose="05000000000000000000" pitchFamily="2" charset="2"/>
              <a:buChar char="q"/>
            </a:pPr>
            <a:r>
              <a:rPr lang="cs-CZ" altLang="cs-CZ" sz="5400" i="1" dirty="0" smtClean="0">
                <a:cs typeface="Arial" charset="0"/>
              </a:rPr>
              <a:t> </a:t>
            </a:r>
            <a:r>
              <a:rPr lang="cs-CZ" altLang="cs-CZ" sz="5400" i="1" dirty="0">
                <a:cs typeface="Arial" charset="0"/>
              </a:rPr>
              <a:t>zákonné pojištění </a:t>
            </a:r>
            <a:r>
              <a:rPr lang="cs-CZ" altLang="cs-CZ" sz="5400" b="1" i="1" dirty="0">
                <a:solidFill>
                  <a:schemeClr val="accent1"/>
                </a:solidFill>
                <a:cs typeface="Arial" charset="0"/>
              </a:rPr>
              <a:t>pracovních</a:t>
            </a:r>
            <a:r>
              <a:rPr lang="cs-CZ" altLang="cs-CZ" sz="5400" i="1" dirty="0">
                <a:solidFill>
                  <a:schemeClr val="accent1"/>
                </a:solidFill>
                <a:cs typeface="Arial" charset="0"/>
              </a:rPr>
              <a:t> </a:t>
            </a:r>
            <a:r>
              <a:rPr lang="cs-CZ" altLang="cs-CZ" sz="5400" b="1" i="1" dirty="0">
                <a:solidFill>
                  <a:schemeClr val="accent1"/>
                </a:solidFill>
                <a:cs typeface="Arial" charset="0"/>
              </a:rPr>
              <a:t>úrazů</a:t>
            </a:r>
            <a:r>
              <a:rPr lang="cs-CZ" altLang="cs-CZ" sz="5400" i="1" dirty="0">
                <a:solidFill>
                  <a:schemeClr val="accent1"/>
                </a:solidFill>
                <a:cs typeface="Arial" charset="0"/>
              </a:rPr>
              <a:t> </a:t>
            </a:r>
            <a:r>
              <a:rPr lang="cs-CZ" altLang="cs-CZ" sz="5400" i="1" dirty="0">
                <a:cs typeface="Arial" charset="0"/>
              </a:rPr>
              <a:t>a </a:t>
            </a:r>
            <a:r>
              <a:rPr lang="cs-CZ" altLang="cs-CZ" sz="5400" b="1" i="1" dirty="0">
                <a:solidFill>
                  <a:schemeClr val="accent1"/>
                </a:solidFill>
                <a:cs typeface="Arial" charset="0"/>
              </a:rPr>
              <a:t>nemocí</a:t>
            </a:r>
            <a:r>
              <a:rPr lang="cs-CZ" altLang="cs-CZ" sz="5400" i="1" dirty="0">
                <a:solidFill>
                  <a:schemeClr val="accent1"/>
                </a:solidFill>
                <a:cs typeface="Arial" charset="0"/>
              </a:rPr>
              <a:t> </a:t>
            </a:r>
            <a:r>
              <a:rPr lang="cs-CZ" altLang="cs-CZ" sz="5400" i="1" dirty="0">
                <a:cs typeface="Arial" charset="0"/>
              </a:rPr>
              <a:t/>
            </a:r>
            <a:br>
              <a:rPr lang="cs-CZ" altLang="cs-CZ" sz="5400" i="1" dirty="0">
                <a:cs typeface="Arial" charset="0"/>
              </a:rPr>
            </a:br>
            <a:r>
              <a:rPr lang="cs-CZ" altLang="cs-CZ" sz="5400" i="1" dirty="0">
                <a:cs typeface="Arial" charset="0"/>
              </a:rPr>
              <a:t>z povolání zaměstnanců</a:t>
            </a:r>
          </a:p>
          <a:p>
            <a:pPr marL="685800" indent="-685800">
              <a:buFont typeface="Wingdings" panose="05000000000000000000" pitchFamily="2" charset="2"/>
              <a:buChar char="q"/>
            </a:pPr>
            <a:endParaRPr lang="cs-CZ" altLang="cs-CZ" sz="5400" i="1" dirty="0">
              <a:cs typeface="Arial" charset="0"/>
            </a:endParaRPr>
          </a:p>
          <a:p>
            <a:pPr marL="685800" indent="-685800">
              <a:buFont typeface="Wingdings" panose="05000000000000000000" pitchFamily="2" charset="2"/>
              <a:buChar char="q"/>
            </a:pPr>
            <a:r>
              <a:rPr lang="cs-CZ" altLang="cs-CZ" sz="5400" i="1" dirty="0" smtClean="0">
                <a:cs typeface="Arial" charset="0"/>
              </a:rPr>
              <a:t> </a:t>
            </a:r>
            <a:r>
              <a:rPr lang="cs-CZ" altLang="cs-CZ" sz="5400" i="1" dirty="0">
                <a:cs typeface="Arial" charset="0"/>
              </a:rPr>
              <a:t>zákonné pojištění </a:t>
            </a:r>
            <a:r>
              <a:rPr lang="cs-CZ" altLang="cs-CZ" sz="5400" b="1" i="1" dirty="0">
                <a:solidFill>
                  <a:schemeClr val="accent1"/>
                </a:solidFill>
                <a:cs typeface="Arial" charset="0"/>
              </a:rPr>
              <a:t>odpovědnosti</a:t>
            </a:r>
            <a:r>
              <a:rPr lang="cs-CZ" altLang="cs-CZ" sz="5400" i="1" dirty="0">
                <a:cs typeface="Arial" charset="0"/>
              </a:rPr>
              <a:t> za škodu z provozu motorového vozidla</a:t>
            </a:r>
          </a:p>
          <a:p>
            <a:pPr marL="177800" indent="-177800">
              <a:buNone/>
            </a:pPr>
            <a:endParaRPr lang="cs-CZ" altLang="cs-CZ" sz="5400" dirty="0">
              <a:cs typeface="Arial" charset="0"/>
            </a:endParaRPr>
          </a:p>
          <a:p>
            <a:pPr marL="177800" indent="-177800">
              <a:buNone/>
            </a:pPr>
            <a:endParaRPr lang="cs-CZ" altLang="cs-CZ" sz="5400" dirty="0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31236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</a:t>
            </a:r>
            <a:r>
              <a:rPr lang="cs-CZ" sz="5400" b="1" i="1" dirty="0" smtClean="0"/>
              <a:t>Pojištění</a:t>
            </a:r>
            <a:endParaRPr lang="cs-CZ" sz="5400" b="1" i="1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buNone/>
            </a:pPr>
            <a:endParaRPr lang="cs-CZ" altLang="cs-CZ" sz="3600" b="1" i="1" dirty="0" smtClean="0">
              <a:cs typeface="Arial" charset="0"/>
            </a:endParaRPr>
          </a:p>
          <a:p>
            <a:pPr>
              <a:buNone/>
            </a:pPr>
            <a:r>
              <a:rPr lang="cs-CZ" altLang="cs-CZ" sz="5700" b="1" i="1" dirty="0">
                <a:solidFill>
                  <a:schemeClr val="accent1"/>
                </a:solidFill>
                <a:cs typeface="Arial" charset="0"/>
              </a:rPr>
              <a:t>Nepovinné pojištění členíme na:</a:t>
            </a:r>
          </a:p>
          <a:p>
            <a:pPr>
              <a:buNone/>
            </a:pPr>
            <a:endParaRPr lang="cs-CZ" altLang="cs-CZ" sz="5700" b="1" i="1" dirty="0">
              <a:cs typeface="Arial" charset="0"/>
            </a:endParaRPr>
          </a:p>
          <a:p>
            <a:pPr>
              <a:buFont typeface="Wingdings" panose="05000000000000000000" pitchFamily="2" charset="2"/>
              <a:buChar char="q"/>
            </a:pPr>
            <a:r>
              <a:rPr lang="cs-CZ" altLang="cs-CZ" sz="5700" b="1" i="1" dirty="0" smtClean="0">
                <a:cs typeface="Arial" charset="0"/>
              </a:rPr>
              <a:t>    životní</a:t>
            </a:r>
            <a:r>
              <a:rPr lang="cs-CZ" altLang="cs-CZ" sz="5700" i="1" dirty="0" smtClean="0">
                <a:cs typeface="Arial" charset="0"/>
              </a:rPr>
              <a:t> </a:t>
            </a:r>
            <a:r>
              <a:rPr lang="cs-CZ" altLang="cs-CZ" sz="5700" i="1" dirty="0">
                <a:cs typeface="Arial" charset="0"/>
              </a:rPr>
              <a:t>pojištění – pojištění </a:t>
            </a:r>
            <a:r>
              <a:rPr lang="cs-CZ" altLang="cs-CZ" sz="5700" i="1" dirty="0" smtClean="0">
                <a:cs typeface="Arial" charset="0"/>
              </a:rPr>
              <a:t>	fyzických </a:t>
            </a:r>
            <a:r>
              <a:rPr lang="cs-CZ" altLang="cs-CZ" sz="5700" i="1" dirty="0">
                <a:cs typeface="Arial" charset="0"/>
              </a:rPr>
              <a:t>osob</a:t>
            </a:r>
          </a:p>
          <a:p>
            <a:pPr>
              <a:buFont typeface="Wingdings" panose="05000000000000000000" pitchFamily="2" charset="2"/>
              <a:buChar char="q"/>
            </a:pPr>
            <a:endParaRPr lang="cs-CZ" altLang="cs-CZ" sz="5700" i="1" dirty="0">
              <a:cs typeface="Arial" charset="0"/>
            </a:endParaRPr>
          </a:p>
          <a:p>
            <a:pPr>
              <a:buFont typeface="Wingdings" panose="05000000000000000000" pitchFamily="2" charset="2"/>
              <a:buChar char="q"/>
            </a:pPr>
            <a:r>
              <a:rPr lang="cs-CZ" altLang="cs-CZ" sz="5700" i="1" dirty="0" smtClean="0">
                <a:cs typeface="Arial" charset="0"/>
              </a:rPr>
              <a:t>   </a:t>
            </a:r>
            <a:r>
              <a:rPr lang="cs-CZ" altLang="cs-CZ" sz="5700" b="1" i="1" dirty="0">
                <a:cs typeface="Arial" charset="0"/>
              </a:rPr>
              <a:t>neživotní</a:t>
            </a:r>
            <a:r>
              <a:rPr lang="cs-CZ" altLang="cs-CZ" sz="5700" i="1" dirty="0">
                <a:cs typeface="Arial" charset="0"/>
              </a:rPr>
              <a:t> pojištění – pojištění </a:t>
            </a:r>
            <a:r>
              <a:rPr lang="cs-CZ" altLang="cs-CZ" sz="5700" i="1" dirty="0" smtClean="0">
                <a:cs typeface="Arial" charset="0"/>
              </a:rPr>
              <a:t>	nemovitostí</a:t>
            </a:r>
            <a:endParaRPr lang="cs-CZ" altLang="cs-CZ" sz="5700" i="1" dirty="0">
              <a:cs typeface="Arial" charset="0"/>
            </a:endParaRPr>
          </a:p>
          <a:p>
            <a:pPr>
              <a:buNone/>
            </a:pPr>
            <a:endParaRPr lang="cs-CZ" altLang="cs-CZ" sz="6000" dirty="0"/>
          </a:p>
        </p:txBody>
      </p:sp>
    </p:spTree>
    <p:extLst>
      <p:ext uri="{BB962C8B-B14F-4D97-AF65-F5344CB8AC3E}">
        <p14:creationId xmlns:p14="http://schemas.microsoft.com/office/powerpoint/2010/main" val="38594504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</a:t>
            </a:r>
            <a:r>
              <a:rPr lang="cs-CZ" sz="5400" b="1" i="1" dirty="0" smtClean="0"/>
              <a:t>Pojištění</a:t>
            </a:r>
            <a:endParaRPr lang="cs-CZ" sz="5400" b="1" i="1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 fontScale="40000" lnSpcReduction="20000"/>
          </a:bodyPr>
          <a:lstStyle/>
          <a:p>
            <a:pPr>
              <a:buNone/>
            </a:pPr>
            <a:endParaRPr lang="cs-CZ" altLang="cs-CZ" sz="3600" b="1" i="1" dirty="0" smtClean="0">
              <a:cs typeface="Arial" charset="0"/>
            </a:endParaRPr>
          </a:p>
          <a:p>
            <a:pPr marL="355600" indent="-355600">
              <a:buNone/>
              <a:tabLst>
                <a:tab pos="177800" algn="l"/>
              </a:tabLst>
            </a:pPr>
            <a:r>
              <a:rPr lang="cs-CZ" altLang="cs-CZ" sz="6000" i="1" dirty="0" smtClean="0">
                <a:solidFill>
                  <a:schemeClr val="accent1"/>
                </a:solidFill>
              </a:rPr>
              <a:t>		      		</a:t>
            </a:r>
            <a:r>
              <a:rPr lang="cs-CZ" altLang="cs-CZ" sz="8000" b="1" i="1" dirty="0" smtClean="0">
                <a:solidFill>
                  <a:schemeClr val="accent1"/>
                </a:solidFill>
                <a:cs typeface="Arial" charset="0"/>
              </a:rPr>
              <a:t>Sociální </a:t>
            </a:r>
            <a:r>
              <a:rPr lang="cs-CZ" altLang="cs-CZ" sz="8000" b="1" i="1" dirty="0">
                <a:solidFill>
                  <a:schemeClr val="accent1"/>
                </a:solidFill>
                <a:cs typeface="Arial" charset="0"/>
              </a:rPr>
              <a:t>pojištění </a:t>
            </a:r>
            <a:endParaRPr lang="cs-CZ" altLang="cs-CZ" sz="8000" b="1" i="1" dirty="0" smtClean="0">
              <a:solidFill>
                <a:schemeClr val="accent1"/>
              </a:solidFill>
              <a:cs typeface="Arial" charset="0"/>
            </a:endParaRPr>
          </a:p>
          <a:p>
            <a:pPr marL="355600" indent="-355600">
              <a:buNone/>
              <a:tabLst>
                <a:tab pos="177800" algn="l"/>
              </a:tabLst>
            </a:pPr>
            <a:r>
              <a:rPr lang="cs-CZ" altLang="cs-CZ" sz="6000" i="1" dirty="0" smtClean="0">
                <a:cs typeface="Arial" charset="0"/>
              </a:rPr>
              <a:t>		je </a:t>
            </a:r>
            <a:r>
              <a:rPr lang="cs-CZ" altLang="cs-CZ" sz="6000" b="1" i="1" dirty="0">
                <a:solidFill>
                  <a:schemeClr val="accent1"/>
                </a:solidFill>
                <a:cs typeface="Arial" charset="0"/>
              </a:rPr>
              <a:t>zákonným</a:t>
            </a:r>
            <a:r>
              <a:rPr lang="cs-CZ" altLang="cs-CZ" sz="6000" i="1" dirty="0">
                <a:cs typeface="Arial" charset="0"/>
              </a:rPr>
              <a:t> pojištěním a člení se na</a:t>
            </a:r>
            <a:r>
              <a:rPr lang="cs-CZ" altLang="cs-CZ" sz="6000" i="1" dirty="0" smtClean="0">
                <a:cs typeface="Arial" charset="0"/>
              </a:rPr>
              <a:t>:</a:t>
            </a:r>
          </a:p>
          <a:p>
            <a:pPr marL="355600" indent="-355600">
              <a:buNone/>
              <a:tabLst>
                <a:tab pos="177800" algn="l"/>
              </a:tabLst>
            </a:pPr>
            <a:endParaRPr lang="cs-CZ" altLang="cs-CZ" sz="6000" i="1" dirty="0">
              <a:cs typeface="Arial" charset="0"/>
            </a:endParaRPr>
          </a:p>
          <a:p>
            <a:pPr marL="355600" indent="-355600">
              <a:buNone/>
              <a:tabLst>
                <a:tab pos="177800" algn="l"/>
              </a:tabLst>
            </a:pPr>
            <a:r>
              <a:rPr lang="cs-CZ" altLang="cs-CZ" sz="6000" i="1" dirty="0" smtClean="0">
                <a:cs typeface="Arial" charset="0"/>
              </a:rPr>
              <a:t>	-  </a:t>
            </a:r>
            <a:r>
              <a:rPr lang="cs-CZ" altLang="cs-CZ" sz="6000" b="1" i="1" dirty="0">
                <a:solidFill>
                  <a:schemeClr val="accent1"/>
                </a:solidFill>
                <a:cs typeface="Arial" charset="0"/>
              </a:rPr>
              <a:t>nemocenské pojištění</a:t>
            </a:r>
            <a:r>
              <a:rPr lang="cs-CZ" altLang="cs-CZ" sz="6000" i="1" dirty="0">
                <a:solidFill>
                  <a:schemeClr val="accent1"/>
                </a:solidFill>
                <a:cs typeface="Arial" charset="0"/>
              </a:rPr>
              <a:t> </a:t>
            </a:r>
            <a:r>
              <a:rPr lang="cs-CZ" altLang="cs-CZ" sz="6000" i="1" dirty="0">
                <a:cs typeface="Arial" charset="0"/>
              </a:rPr>
              <a:t>– hradí se z něj např.  nemocenské dávky</a:t>
            </a:r>
          </a:p>
          <a:p>
            <a:pPr marL="355600" indent="-355600">
              <a:buNone/>
              <a:tabLst>
                <a:tab pos="177800" algn="l"/>
              </a:tabLst>
            </a:pPr>
            <a:r>
              <a:rPr lang="cs-CZ" altLang="cs-CZ" sz="6000" i="1" dirty="0">
                <a:cs typeface="Arial" charset="0"/>
              </a:rPr>
              <a:t>	</a:t>
            </a:r>
            <a:r>
              <a:rPr lang="cs-CZ" altLang="cs-CZ" sz="6000" i="1" dirty="0" smtClean="0">
                <a:solidFill>
                  <a:schemeClr val="accent1"/>
                </a:solidFill>
                <a:cs typeface="Arial" charset="0"/>
              </a:rPr>
              <a:t>-  </a:t>
            </a:r>
            <a:r>
              <a:rPr lang="cs-CZ" altLang="cs-CZ" sz="6000" b="1" i="1" dirty="0">
                <a:solidFill>
                  <a:schemeClr val="accent1"/>
                </a:solidFill>
                <a:cs typeface="Arial" charset="0"/>
              </a:rPr>
              <a:t>důchodové pojištění</a:t>
            </a:r>
            <a:r>
              <a:rPr lang="cs-CZ" altLang="cs-CZ" sz="6000" i="1" dirty="0">
                <a:solidFill>
                  <a:schemeClr val="accent1"/>
                </a:solidFill>
                <a:cs typeface="Arial" charset="0"/>
              </a:rPr>
              <a:t> </a:t>
            </a:r>
            <a:r>
              <a:rPr lang="cs-CZ" altLang="cs-CZ" sz="6000" i="1" dirty="0">
                <a:cs typeface="Arial" charset="0"/>
              </a:rPr>
              <a:t>– vyplácí se z </a:t>
            </a:r>
            <a:r>
              <a:rPr lang="cs-CZ" altLang="cs-CZ" sz="6000" i="1" dirty="0" smtClean="0">
                <a:cs typeface="Arial" charset="0"/>
              </a:rPr>
              <a:t>něj starobní důchody, invalidní důchody, vdovské d., sirotčí d.</a:t>
            </a:r>
            <a:endParaRPr lang="cs-CZ" altLang="cs-CZ" sz="6000" i="1" dirty="0">
              <a:cs typeface="Arial" charset="0"/>
            </a:endParaRPr>
          </a:p>
          <a:p>
            <a:pPr marL="355600" indent="-355600">
              <a:buNone/>
              <a:tabLst>
                <a:tab pos="177800" algn="l"/>
              </a:tabLst>
            </a:pPr>
            <a:r>
              <a:rPr lang="cs-CZ" altLang="cs-CZ" sz="6000" i="1" dirty="0">
                <a:cs typeface="Arial" charset="0"/>
              </a:rPr>
              <a:t>	</a:t>
            </a:r>
            <a:r>
              <a:rPr lang="cs-CZ" altLang="cs-CZ" sz="6000" i="1" dirty="0" smtClean="0">
                <a:cs typeface="Arial" charset="0"/>
              </a:rPr>
              <a:t>-  </a:t>
            </a:r>
            <a:r>
              <a:rPr lang="cs-CZ" altLang="cs-CZ" sz="6000" b="1" i="1" dirty="0" smtClean="0">
                <a:solidFill>
                  <a:schemeClr val="accent1"/>
                </a:solidFill>
                <a:cs typeface="Arial" charset="0"/>
              </a:rPr>
              <a:t>příspěvek </a:t>
            </a:r>
            <a:r>
              <a:rPr lang="cs-CZ" altLang="cs-CZ" sz="6000" b="1" i="1" dirty="0">
                <a:solidFill>
                  <a:schemeClr val="accent1"/>
                </a:solidFill>
                <a:cs typeface="Arial" charset="0"/>
              </a:rPr>
              <a:t>na státní politiku zaměstnanosti</a:t>
            </a:r>
            <a:r>
              <a:rPr lang="cs-CZ" altLang="cs-CZ" sz="6000" i="1" dirty="0">
                <a:solidFill>
                  <a:schemeClr val="accent1"/>
                </a:solidFill>
                <a:cs typeface="Arial" charset="0"/>
              </a:rPr>
              <a:t> </a:t>
            </a:r>
            <a:r>
              <a:rPr lang="cs-CZ" altLang="cs-CZ" sz="6000" i="1" dirty="0">
                <a:cs typeface="Arial" charset="0"/>
              </a:rPr>
              <a:t>– z něj stát vyplácí např. podpory v nezaměstnanosti </a:t>
            </a:r>
          </a:p>
          <a:p>
            <a:pPr marL="355600" indent="-355600">
              <a:buNone/>
              <a:tabLst>
                <a:tab pos="177800" algn="l"/>
              </a:tabLst>
            </a:pPr>
            <a:endParaRPr lang="cs-CZ" altLang="cs-CZ" sz="6000" i="1" dirty="0">
              <a:cs typeface="Arial" charset="0"/>
            </a:endParaRPr>
          </a:p>
          <a:p>
            <a:pPr marL="355600" indent="-355600">
              <a:buNone/>
              <a:tabLst>
                <a:tab pos="177800" algn="l"/>
              </a:tabLst>
            </a:pPr>
            <a:r>
              <a:rPr lang="cs-CZ" altLang="cs-CZ" sz="7000" b="1" i="1" dirty="0" smtClean="0">
                <a:solidFill>
                  <a:schemeClr val="accent1"/>
                </a:solidFill>
                <a:cs typeface="Arial" charset="0"/>
              </a:rPr>
              <a:t>     	 Správa </a:t>
            </a:r>
            <a:r>
              <a:rPr lang="cs-CZ" altLang="cs-CZ" sz="7000" i="1" dirty="0" smtClean="0">
                <a:solidFill>
                  <a:schemeClr val="accent1"/>
                </a:solidFill>
                <a:cs typeface="Arial" charset="0"/>
              </a:rPr>
              <a:t> </a:t>
            </a:r>
            <a:r>
              <a:rPr lang="cs-CZ" altLang="cs-CZ" sz="7000" b="1" i="1" dirty="0">
                <a:solidFill>
                  <a:schemeClr val="accent1"/>
                </a:solidFill>
                <a:cs typeface="Arial" charset="0"/>
              </a:rPr>
              <a:t>sociálního zabezpečení</a:t>
            </a:r>
            <a:r>
              <a:rPr lang="cs-CZ" altLang="cs-CZ" sz="7000" i="1" dirty="0">
                <a:solidFill>
                  <a:schemeClr val="accent1"/>
                </a:solidFill>
                <a:cs typeface="Arial" charset="0"/>
              </a:rPr>
              <a:t> (OSSZ</a:t>
            </a:r>
            <a:r>
              <a:rPr lang="cs-CZ" altLang="cs-CZ" sz="7000" i="1" dirty="0" smtClean="0">
                <a:solidFill>
                  <a:schemeClr val="accent1"/>
                </a:solidFill>
                <a:cs typeface="Arial" charset="0"/>
              </a:rPr>
              <a:t>)</a:t>
            </a:r>
          </a:p>
          <a:p>
            <a:pPr marL="355600" indent="-355600">
              <a:buNone/>
              <a:tabLst>
                <a:tab pos="177800" algn="l"/>
              </a:tabLst>
            </a:pPr>
            <a:r>
              <a:rPr lang="cs-CZ" altLang="cs-CZ" sz="7000" i="1" dirty="0">
                <a:solidFill>
                  <a:schemeClr val="accent1"/>
                </a:solidFill>
                <a:cs typeface="Arial" charset="0"/>
              </a:rPr>
              <a:t>	</a:t>
            </a:r>
            <a:r>
              <a:rPr lang="cs-CZ" altLang="cs-CZ" sz="7000" i="1" dirty="0" smtClean="0">
                <a:solidFill>
                  <a:schemeClr val="accent1"/>
                </a:solidFill>
                <a:cs typeface="Arial" charset="0"/>
              </a:rPr>
              <a:t>	   	  </a:t>
            </a:r>
            <a:r>
              <a:rPr lang="cs-CZ" altLang="cs-CZ" sz="6000" i="1" dirty="0" smtClean="0">
                <a:cs typeface="Arial" charset="0"/>
              </a:rPr>
              <a:t>instituce, která spravuje sociální pojištění.</a:t>
            </a:r>
            <a:endParaRPr lang="cs-CZ" altLang="cs-CZ" sz="6000" dirty="0"/>
          </a:p>
        </p:txBody>
      </p:sp>
    </p:spTree>
    <p:extLst>
      <p:ext uri="{BB962C8B-B14F-4D97-AF65-F5344CB8AC3E}">
        <p14:creationId xmlns:p14="http://schemas.microsoft.com/office/powerpoint/2010/main" val="20565873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</a:t>
            </a:r>
            <a:r>
              <a:rPr lang="cs-CZ" sz="5400" b="1" i="1" dirty="0" smtClean="0"/>
              <a:t>Pojištění</a:t>
            </a:r>
            <a:endParaRPr lang="cs-CZ" sz="5400" b="1" i="1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 fontScale="32500" lnSpcReduction="20000"/>
          </a:bodyPr>
          <a:lstStyle/>
          <a:p>
            <a:pPr>
              <a:buNone/>
            </a:pPr>
            <a:endParaRPr lang="cs-CZ" altLang="cs-CZ" sz="3600" b="1" i="1" dirty="0" smtClean="0">
              <a:cs typeface="Arial" charset="0"/>
            </a:endParaRPr>
          </a:p>
          <a:p>
            <a:pPr>
              <a:buNone/>
            </a:pPr>
            <a:r>
              <a:rPr lang="cs-CZ" altLang="cs-CZ" sz="6000" i="1" dirty="0" smtClean="0">
                <a:solidFill>
                  <a:schemeClr val="accent1"/>
                </a:solidFill>
              </a:rPr>
              <a:t>		      	       </a:t>
            </a:r>
            <a:r>
              <a:rPr lang="cs-CZ" altLang="cs-CZ" sz="8400" b="1" i="1" dirty="0" smtClean="0">
                <a:solidFill>
                  <a:schemeClr val="accent1"/>
                </a:solidFill>
              </a:rPr>
              <a:t>Zdravotní </a:t>
            </a:r>
            <a:r>
              <a:rPr lang="cs-CZ" altLang="cs-CZ" sz="8400" b="1" i="1" dirty="0">
                <a:solidFill>
                  <a:schemeClr val="accent1"/>
                </a:solidFill>
              </a:rPr>
              <a:t>pojištění </a:t>
            </a:r>
            <a:endParaRPr lang="cs-CZ" altLang="cs-CZ" sz="8400" b="1" i="1" dirty="0" smtClean="0">
              <a:solidFill>
                <a:schemeClr val="accent1"/>
              </a:solidFill>
            </a:endParaRPr>
          </a:p>
          <a:p>
            <a:pPr>
              <a:buNone/>
            </a:pPr>
            <a:r>
              <a:rPr lang="cs-CZ" altLang="cs-CZ" sz="6000" i="1" dirty="0" smtClean="0"/>
              <a:t>	je </a:t>
            </a:r>
            <a:r>
              <a:rPr lang="cs-CZ" altLang="cs-CZ" sz="6000" b="1" i="1" dirty="0">
                <a:solidFill>
                  <a:schemeClr val="accent1"/>
                </a:solidFill>
              </a:rPr>
              <a:t>zákonným pojištěním</a:t>
            </a:r>
            <a:r>
              <a:rPr lang="cs-CZ" altLang="cs-CZ" sz="6000" i="1" dirty="0"/>
              <a:t>, z kterého je hrazena </a:t>
            </a:r>
            <a:r>
              <a:rPr lang="cs-CZ" altLang="cs-CZ" sz="6000" i="1" dirty="0" smtClean="0"/>
              <a:t>pojištěncům </a:t>
            </a:r>
            <a:r>
              <a:rPr lang="cs-CZ" altLang="cs-CZ" sz="6000" i="1" dirty="0"/>
              <a:t>plně nebo částečně zdravotní péče.</a:t>
            </a:r>
          </a:p>
          <a:p>
            <a:pPr>
              <a:buNone/>
            </a:pPr>
            <a:endParaRPr lang="cs-CZ" altLang="cs-CZ" sz="6000" i="1" dirty="0"/>
          </a:p>
          <a:p>
            <a:pPr>
              <a:buNone/>
            </a:pPr>
            <a:r>
              <a:rPr lang="cs-CZ" altLang="cs-CZ" sz="6000" i="1" dirty="0" smtClean="0">
                <a:cs typeface="Arial" charset="0"/>
              </a:rPr>
              <a:t>	Zdravotní </a:t>
            </a:r>
            <a:r>
              <a:rPr lang="cs-CZ" altLang="cs-CZ" sz="6000" i="1" dirty="0">
                <a:cs typeface="Arial" charset="0"/>
              </a:rPr>
              <a:t>pojištění spravují </a:t>
            </a:r>
            <a:r>
              <a:rPr lang="cs-CZ" altLang="cs-CZ" sz="6000" b="1" i="1" dirty="0">
                <a:solidFill>
                  <a:schemeClr val="accent1"/>
                </a:solidFill>
                <a:cs typeface="Arial" charset="0"/>
              </a:rPr>
              <a:t>zdravotní pojišťovny</a:t>
            </a:r>
            <a:r>
              <a:rPr lang="cs-CZ" altLang="cs-CZ" sz="6000" i="1" dirty="0">
                <a:cs typeface="Arial" charset="0"/>
              </a:rPr>
              <a:t> (např. Všeobecná zdravotní </a:t>
            </a:r>
            <a:r>
              <a:rPr lang="cs-CZ" altLang="cs-CZ" sz="6000" i="1" dirty="0" smtClean="0">
                <a:cs typeface="Arial" charset="0"/>
              </a:rPr>
              <a:t>pojišťovna VZP, poj. Ministerstva vnitra atd.), </a:t>
            </a:r>
            <a:r>
              <a:rPr lang="cs-CZ" altLang="cs-CZ" sz="6000" i="1" dirty="0">
                <a:cs typeface="Arial" charset="0"/>
              </a:rPr>
              <a:t>hradí z něj lékařům lékařské výkony a léky.</a:t>
            </a:r>
          </a:p>
          <a:p>
            <a:pPr>
              <a:buNone/>
            </a:pPr>
            <a:r>
              <a:rPr lang="cs-CZ" altLang="cs-CZ" sz="6000" dirty="0" smtClean="0">
                <a:cs typeface="Arial" charset="0"/>
              </a:rPr>
              <a:t>	</a:t>
            </a:r>
          </a:p>
          <a:p>
            <a:pPr>
              <a:buNone/>
            </a:pPr>
            <a:r>
              <a:rPr lang="cs-CZ" altLang="cs-CZ" sz="6000" dirty="0">
                <a:cs typeface="Arial" charset="0"/>
              </a:rPr>
              <a:t>	</a:t>
            </a:r>
            <a:r>
              <a:rPr lang="cs-CZ" altLang="cs-CZ" sz="6000" b="1" i="1" dirty="0" smtClean="0">
                <a:solidFill>
                  <a:schemeClr val="accent1"/>
                </a:solidFill>
                <a:cs typeface="Arial" charset="0"/>
              </a:rPr>
              <a:t>Plátci </a:t>
            </a:r>
            <a:r>
              <a:rPr lang="cs-CZ" altLang="cs-CZ" sz="6000" b="1" i="1" dirty="0">
                <a:solidFill>
                  <a:schemeClr val="accent1"/>
                </a:solidFill>
                <a:cs typeface="Arial" charset="0"/>
              </a:rPr>
              <a:t>zdravotního </a:t>
            </a:r>
            <a:r>
              <a:rPr lang="cs-CZ" altLang="cs-CZ" sz="6000" b="1" i="1" dirty="0" smtClean="0">
                <a:solidFill>
                  <a:schemeClr val="accent1"/>
                </a:solidFill>
                <a:cs typeface="Arial" charset="0"/>
              </a:rPr>
              <a:t>pojištění</a:t>
            </a:r>
            <a:r>
              <a:rPr lang="cs-CZ" altLang="cs-CZ" sz="6000" b="1" i="1" dirty="0" smtClean="0">
                <a:solidFill>
                  <a:schemeClr val="accent1"/>
                </a:solidFill>
              </a:rPr>
              <a:t> jsou:</a:t>
            </a:r>
            <a:endParaRPr lang="cs-CZ" altLang="cs-CZ" sz="6000" b="1" i="1" dirty="0">
              <a:solidFill>
                <a:schemeClr val="accent1"/>
              </a:solidFill>
            </a:endParaRPr>
          </a:p>
          <a:p>
            <a:pPr>
              <a:buNone/>
            </a:pPr>
            <a:r>
              <a:rPr lang="cs-CZ" altLang="cs-CZ" sz="6000" b="1" i="1" dirty="0" smtClean="0"/>
              <a:t>	</a:t>
            </a:r>
            <a:r>
              <a:rPr lang="cs-CZ" altLang="cs-CZ" sz="6000" i="1" dirty="0" smtClean="0"/>
              <a:t>- zaměstnanec</a:t>
            </a:r>
            <a:endParaRPr lang="cs-CZ" altLang="cs-CZ" sz="6000" i="1" dirty="0"/>
          </a:p>
          <a:p>
            <a:pPr>
              <a:buNone/>
            </a:pPr>
            <a:r>
              <a:rPr lang="cs-CZ" altLang="cs-CZ" sz="6000" i="1" dirty="0" smtClean="0"/>
              <a:t>	-  zaměstnavatel</a:t>
            </a:r>
            <a:endParaRPr lang="cs-CZ" altLang="cs-CZ" sz="6000" i="1" dirty="0"/>
          </a:p>
          <a:p>
            <a:pPr>
              <a:buNone/>
            </a:pPr>
            <a:r>
              <a:rPr lang="cs-CZ" altLang="cs-CZ" sz="6000" i="1" dirty="0" smtClean="0"/>
              <a:t>	-  </a:t>
            </a:r>
            <a:r>
              <a:rPr lang="cs-CZ" altLang="cs-CZ" sz="6000" i="1" dirty="0"/>
              <a:t>OSVČ (osoba samostatně výdělečně činná)</a:t>
            </a:r>
          </a:p>
          <a:p>
            <a:pPr>
              <a:buNone/>
            </a:pPr>
            <a:r>
              <a:rPr lang="cs-CZ" altLang="cs-CZ" sz="6000" i="1" dirty="0" smtClean="0"/>
              <a:t>	-  </a:t>
            </a:r>
            <a:r>
              <a:rPr lang="cs-CZ" altLang="cs-CZ" sz="6000" i="1" dirty="0"/>
              <a:t>OBZP (osoba bez zdanitelných příjmů) </a:t>
            </a:r>
          </a:p>
          <a:p>
            <a:pPr>
              <a:buNone/>
            </a:pPr>
            <a:r>
              <a:rPr lang="cs-CZ" altLang="cs-CZ" sz="6000" i="1" dirty="0" smtClean="0"/>
              <a:t>	-  </a:t>
            </a:r>
            <a:r>
              <a:rPr lang="cs-CZ" altLang="cs-CZ" sz="6000" i="1" dirty="0"/>
              <a:t>stát	</a:t>
            </a:r>
          </a:p>
          <a:p>
            <a:pPr>
              <a:buNone/>
            </a:pPr>
            <a:endParaRPr lang="cs-CZ" altLang="cs-CZ" sz="6000" dirty="0"/>
          </a:p>
        </p:txBody>
      </p:sp>
    </p:spTree>
    <p:extLst>
      <p:ext uri="{BB962C8B-B14F-4D97-AF65-F5344CB8AC3E}">
        <p14:creationId xmlns:p14="http://schemas.microsoft.com/office/powerpoint/2010/main" val="32388929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</a:t>
            </a:r>
            <a:r>
              <a:rPr lang="cs-CZ" sz="5400" b="1" i="1" dirty="0" smtClean="0"/>
              <a:t>Pojištění</a:t>
            </a:r>
            <a:endParaRPr lang="cs-CZ" sz="5400" b="1" i="1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>
              <a:buNone/>
            </a:pPr>
            <a:endParaRPr lang="cs-CZ" altLang="cs-CZ" sz="3600" b="1" i="1" dirty="0" smtClean="0">
              <a:cs typeface="Arial" charset="0"/>
            </a:endParaRPr>
          </a:p>
          <a:p>
            <a:pPr>
              <a:buNone/>
            </a:pPr>
            <a:r>
              <a:rPr lang="cs-CZ" altLang="cs-CZ" sz="6000" i="1" dirty="0" smtClean="0">
                <a:solidFill>
                  <a:schemeClr val="accent1"/>
                </a:solidFill>
              </a:rPr>
              <a:t>	</a:t>
            </a:r>
            <a:r>
              <a:rPr lang="cs-CZ" altLang="cs-CZ" sz="6000" b="1" i="1" dirty="0" smtClean="0">
                <a:solidFill>
                  <a:schemeClr val="accent1"/>
                </a:solidFill>
                <a:cs typeface="Arial" charset="0"/>
              </a:rPr>
              <a:t>Zákonné </a:t>
            </a:r>
            <a:r>
              <a:rPr lang="cs-CZ" altLang="cs-CZ" sz="6000" b="1" i="1" dirty="0">
                <a:solidFill>
                  <a:schemeClr val="accent1"/>
                </a:solidFill>
                <a:cs typeface="Arial" charset="0"/>
              </a:rPr>
              <a:t>pojištění pracovních úrazů </a:t>
            </a:r>
            <a:r>
              <a:rPr lang="cs-CZ" altLang="cs-CZ" sz="6000" b="1" i="1" dirty="0" smtClean="0">
                <a:solidFill>
                  <a:schemeClr val="accent1"/>
                </a:solidFill>
                <a:cs typeface="Arial" charset="0"/>
              </a:rPr>
              <a:t>	a nemocí </a:t>
            </a:r>
            <a:r>
              <a:rPr lang="cs-CZ" altLang="cs-CZ" sz="6000" b="1" i="1" dirty="0">
                <a:solidFill>
                  <a:schemeClr val="accent1"/>
                </a:solidFill>
                <a:cs typeface="Arial" charset="0"/>
              </a:rPr>
              <a:t>z povolání </a:t>
            </a:r>
            <a:r>
              <a:rPr lang="cs-CZ" altLang="cs-CZ" sz="6000" b="1" i="1" dirty="0" smtClean="0">
                <a:solidFill>
                  <a:schemeClr val="accent1"/>
                </a:solidFill>
                <a:cs typeface="Arial" charset="0"/>
              </a:rPr>
              <a:t>zaměstnanců</a:t>
            </a:r>
          </a:p>
          <a:p>
            <a:pPr>
              <a:buNone/>
            </a:pPr>
            <a:endParaRPr lang="cs-CZ" altLang="cs-CZ" sz="6000" b="1" i="1" dirty="0" smtClean="0">
              <a:solidFill>
                <a:schemeClr val="accent1"/>
              </a:solidFill>
              <a:cs typeface="Arial" charset="0"/>
            </a:endParaRPr>
          </a:p>
          <a:p>
            <a:pPr>
              <a:buNone/>
            </a:pPr>
            <a:r>
              <a:rPr lang="cs-CZ" altLang="cs-CZ" sz="6000" i="1" dirty="0" smtClean="0">
                <a:cs typeface="Arial" charset="0"/>
              </a:rPr>
              <a:t> </a:t>
            </a:r>
            <a:r>
              <a:rPr lang="cs-CZ" altLang="cs-CZ" sz="6000" i="1" dirty="0">
                <a:cs typeface="Arial" charset="0"/>
              </a:rPr>
              <a:t>jsou povinni uzavírat </a:t>
            </a:r>
            <a:r>
              <a:rPr lang="cs-CZ" altLang="cs-CZ" sz="6000" b="1" i="1" dirty="0">
                <a:solidFill>
                  <a:schemeClr val="accent1"/>
                </a:solidFill>
                <a:cs typeface="Arial" charset="0"/>
              </a:rPr>
              <a:t>zaměstnavatelé </a:t>
            </a:r>
          </a:p>
          <a:p>
            <a:pPr>
              <a:buNone/>
            </a:pPr>
            <a:r>
              <a:rPr lang="cs-CZ" altLang="cs-CZ" sz="6000" b="1" i="1" dirty="0" smtClean="0">
                <a:cs typeface="Arial" charset="0"/>
              </a:rPr>
              <a:t> </a:t>
            </a:r>
            <a:endParaRPr lang="cs-CZ" altLang="cs-CZ" sz="6000" i="1" dirty="0">
              <a:cs typeface="Arial" charset="0"/>
            </a:endParaRPr>
          </a:p>
          <a:p>
            <a:pPr>
              <a:buNone/>
            </a:pPr>
            <a:r>
              <a:rPr lang="cs-CZ" altLang="cs-CZ" sz="4400" i="1" dirty="0" smtClean="0">
                <a:cs typeface="Arial" charset="0"/>
              </a:rPr>
              <a:t>	V </a:t>
            </a:r>
            <a:r>
              <a:rPr lang="cs-CZ" altLang="cs-CZ" sz="4400" i="1" dirty="0">
                <a:cs typeface="Arial" charset="0"/>
              </a:rPr>
              <a:t>případě pojistné události je plnění z tohoto pojištění na nejnižší hranici, chceme-li vyšší plnění, </a:t>
            </a:r>
            <a:r>
              <a:rPr lang="cs-CZ" altLang="cs-CZ" sz="4400" i="1" dirty="0" smtClean="0">
                <a:cs typeface="Arial" charset="0"/>
              </a:rPr>
              <a:t>je třeba </a:t>
            </a:r>
            <a:r>
              <a:rPr lang="cs-CZ" altLang="cs-CZ" sz="4400" i="1" dirty="0">
                <a:cs typeface="Arial" charset="0"/>
              </a:rPr>
              <a:t>se pojistit </a:t>
            </a:r>
            <a:r>
              <a:rPr lang="cs-CZ" altLang="cs-CZ" sz="4400" i="1" dirty="0" smtClean="0">
                <a:cs typeface="Arial" charset="0"/>
              </a:rPr>
              <a:t> </a:t>
            </a:r>
            <a:r>
              <a:rPr lang="cs-CZ" altLang="cs-CZ" sz="4400" i="1" dirty="0">
                <a:cs typeface="Arial" charset="0"/>
              </a:rPr>
              <a:t>u komerčních pojišťoven.</a:t>
            </a:r>
            <a:endParaRPr lang="cs-CZ" altLang="cs-CZ" sz="4400" b="1" i="1" dirty="0">
              <a:cs typeface="Arial" charset="0"/>
            </a:endParaRPr>
          </a:p>
          <a:p>
            <a:pPr>
              <a:buNone/>
            </a:pPr>
            <a:endParaRPr lang="cs-CZ" altLang="cs-CZ" sz="6000" dirty="0"/>
          </a:p>
        </p:txBody>
      </p:sp>
    </p:spTree>
    <p:extLst>
      <p:ext uri="{BB962C8B-B14F-4D97-AF65-F5344CB8AC3E}">
        <p14:creationId xmlns:p14="http://schemas.microsoft.com/office/powerpoint/2010/main" val="18392586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</a:t>
            </a:r>
            <a:r>
              <a:rPr lang="cs-CZ" sz="5400" b="1" i="1" dirty="0" smtClean="0"/>
              <a:t>Pojištění</a:t>
            </a:r>
            <a:endParaRPr lang="cs-CZ" sz="5400" b="1" i="1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altLang="cs-CZ" sz="6000" b="1" dirty="0" smtClean="0"/>
              <a:t> </a:t>
            </a:r>
            <a:r>
              <a:rPr lang="cs-CZ" altLang="cs-CZ" sz="3600" b="1" i="1" dirty="0" smtClean="0">
                <a:solidFill>
                  <a:schemeClr val="accent1"/>
                </a:solidFill>
              </a:rPr>
              <a:t>Zákonné </a:t>
            </a:r>
            <a:r>
              <a:rPr lang="cs-CZ" altLang="cs-CZ" sz="3600" b="1" i="1" dirty="0">
                <a:solidFill>
                  <a:schemeClr val="accent1"/>
                </a:solidFill>
              </a:rPr>
              <a:t>pojištění </a:t>
            </a:r>
            <a:r>
              <a:rPr lang="cs-CZ" altLang="cs-CZ" sz="3600" b="1" i="1" dirty="0" smtClean="0">
                <a:solidFill>
                  <a:schemeClr val="accent1"/>
                </a:solidFill>
              </a:rPr>
              <a:t>odpovědnosti </a:t>
            </a:r>
            <a:r>
              <a:rPr lang="cs-CZ" altLang="cs-CZ" sz="3600" b="1" i="1" dirty="0">
                <a:solidFill>
                  <a:schemeClr val="accent1"/>
                </a:solidFill>
              </a:rPr>
              <a:t>za škodu z provozu </a:t>
            </a:r>
            <a:r>
              <a:rPr lang="cs-CZ" altLang="cs-CZ" sz="3600" b="1" i="1" dirty="0" smtClean="0">
                <a:solidFill>
                  <a:schemeClr val="accent1"/>
                </a:solidFill>
              </a:rPr>
              <a:t>motorového </a:t>
            </a:r>
            <a:r>
              <a:rPr lang="cs-CZ" altLang="cs-CZ" sz="3600" b="1" i="1" dirty="0">
                <a:solidFill>
                  <a:schemeClr val="accent1"/>
                </a:solidFill>
              </a:rPr>
              <a:t>vozidla</a:t>
            </a:r>
            <a:r>
              <a:rPr lang="cs-CZ" altLang="cs-CZ" sz="3600" b="1" i="1" dirty="0" smtClean="0">
                <a:solidFill>
                  <a:schemeClr val="accent1"/>
                </a:solidFill>
              </a:rPr>
              <a:t>?</a:t>
            </a:r>
            <a:endParaRPr lang="cs-CZ" altLang="cs-CZ" sz="4400" b="1" i="1" dirty="0" smtClean="0">
              <a:solidFill>
                <a:schemeClr val="accent1"/>
              </a:solidFill>
              <a:cs typeface="Arial" charset="0"/>
            </a:endParaRPr>
          </a:p>
          <a:p>
            <a:pPr>
              <a:buNone/>
            </a:pPr>
            <a:r>
              <a:rPr lang="cs-CZ" altLang="cs-CZ" sz="6000" i="1" dirty="0" smtClean="0">
                <a:cs typeface="Arial" charset="0"/>
              </a:rPr>
              <a:t> </a:t>
            </a:r>
            <a:r>
              <a:rPr lang="cs-CZ" altLang="cs-CZ" sz="6000" i="1" dirty="0">
                <a:cs typeface="Arial" charset="0"/>
              </a:rPr>
              <a:t>	</a:t>
            </a:r>
            <a:r>
              <a:rPr lang="cs-CZ" altLang="cs-CZ" sz="2800" i="1" dirty="0">
                <a:cs typeface="Arial" charset="0"/>
              </a:rPr>
              <a:t>Zákonné pojištění odpovědnosti za škodu z provozu motorového vozidla poskytují </a:t>
            </a:r>
            <a:r>
              <a:rPr lang="cs-CZ" altLang="cs-CZ" sz="2800" b="1" i="1" dirty="0">
                <a:solidFill>
                  <a:schemeClr val="accent1"/>
                </a:solidFill>
                <a:cs typeface="Arial" charset="0"/>
              </a:rPr>
              <a:t>komerční </a:t>
            </a:r>
            <a:r>
              <a:rPr lang="cs-CZ" altLang="cs-CZ" sz="2800" b="1" i="1" dirty="0" smtClean="0">
                <a:solidFill>
                  <a:schemeClr val="accent1"/>
                </a:solidFill>
                <a:cs typeface="Arial" charset="0"/>
              </a:rPr>
              <a:t>pojišťovny </a:t>
            </a:r>
            <a:r>
              <a:rPr lang="cs-CZ" altLang="cs-CZ" sz="2800" b="1" i="1" dirty="0" smtClean="0">
                <a:cs typeface="Arial" charset="0"/>
              </a:rPr>
              <a:t>(Česká pojišťovna, ČSOB</a:t>
            </a:r>
            <a:r>
              <a:rPr lang="cs-CZ" altLang="cs-CZ" sz="2800" i="1" dirty="0" smtClean="0">
                <a:cs typeface="Arial" charset="0"/>
              </a:rPr>
              <a:t>….) které </a:t>
            </a:r>
            <a:r>
              <a:rPr lang="cs-CZ" altLang="cs-CZ" sz="2800" i="1" dirty="0">
                <a:cs typeface="Arial" charset="0"/>
              </a:rPr>
              <a:t>mají udělenu licenci</a:t>
            </a:r>
            <a:r>
              <a:rPr lang="cs-CZ" altLang="cs-CZ" sz="3800" i="1" dirty="0">
                <a:cs typeface="Arial" charset="0"/>
              </a:rPr>
              <a:t>.</a:t>
            </a:r>
          </a:p>
          <a:p>
            <a:pPr>
              <a:buNone/>
            </a:pPr>
            <a:endParaRPr lang="cs-CZ" altLang="cs-CZ" sz="6000" dirty="0"/>
          </a:p>
        </p:txBody>
      </p:sp>
    </p:spTree>
    <p:extLst>
      <p:ext uri="{BB962C8B-B14F-4D97-AF65-F5344CB8AC3E}">
        <p14:creationId xmlns:p14="http://schemas.microsoft.com/office/powerpoint/2010/main" val="26965683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</a:t>
            </a:r>
            <a:r>
              <a:rPr lang="cs-CZ" sz="5400" b="1" i="1" dirty="0" smtClean="0"/>
              <a:t>Pojištění</a:t>
            </a:r>
            <a:endParaRPr lang="cs-CZ" sz="5400" b="1" i="1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cs-CZ" altLang="cs-CZ" sz="6000" b="1" i="1" dirty="0" smtClean="0"/>
              <a:t> 		</a:t>
            </a:r>
            <a:r>
              <a:rPr lang="cs-CZ" altLang="cs-CZ" sz="3500" b="1" i="1" dirty="0" smtClean="0">
                <a:solidFill>
                  <a:schemeClr val="accent1"/>
                </a:solidFill>
                <a:cs typeface="Arial" charset="0"/>
              </a:rPr>
              <a:t>Nepovinné </a:t>
            </a:r>
            <a:r>
              <a:rPr lang="cs-CZ" altLang="cs-CZ" sz="3500" b="1" i="1" dirty="0">
                <a:solidFill>
                  <a:schemeClr val="accent1"/>
                </a:solidFill>
                <a:cs typeface="Arial" charset="0"/>
              </a:rPr>
              <a:t>(dobrovolné) pojištění </a:t>
            </a:r>
            <a:endParaRPr lang="cs-CZ" altLang="cs-CZ" sz="3600" b="1" i="1" dirty="0" smtClean="0">
              <a:solidFill>
                <a:schemeClr val="accent1"/>
              </a:solidFill>
              <a:cs typeface="Arial" charset="0"/>
            </a:endParaRPr>
          </a:p>
          <a:p>
            <a:pPr>
              <a:buNone/>
            </a:pPr>
            <a:r>
              <a:rPr lang="cs-CZ" altLang="cs-CZ" sz="3600" i="1" dirty="0" smtClean="0">
                <a:cs typeface="Arial" charset="0"/>
              </a:rPr>
              <a:t>	poskytují </a:t>
            </a:r>
            <a:r>
              <a:rPr lang="cs-CZ" altLang="cs-CZ" sz="3600" b="1" i="1" dirty="0">
                <a:solidFill>
                  <a:schemeClr val="accent1"/>
                </a:solidFill>
                <a:cs typeface="Arial" charset="0"/>
              </a:rPr>
              <a:t>komerční pojišťovny</a:t>
            </a:r>
            <a:r>
              <a:rPr lang="cs-CZ" altLang="cs-CZ" sz="3600" i="1" dirty="0">
                <a:cs typeface="Arial" charset="0"/>
              </a:rPr>
              <a:t>, které jsou podnikatelskými subjekty s cílem dosažení </a:t>
            </a:r>
            <a:r>
              <a:rPr lang="cs-CZ" altLang="cs-CZ" sz="3600" b="1" i="1" dirty="0">
                <a:solidFill>
                  <a:schemeClr val="accent1"/>
                </a:solidFill>
                <a:cs typeface="Arial" charset="0"/>
              </a:rPr>
              <a:t>zisku</a:t>
            </a:r>
            <a:r>
              <a:rPr lang="cs-CZ" altLang="cs-CZ" sz="3600" i="1" dirty="0">
                <a:solidFill>
                  <a:schemeClr val="accent1"/>
                </a:solidFill>
                <a:cs typeface="Arial" charset="0"/>
              </a:rPr>
              <a:t>.</a:t>
            </a:r>
          </a:p>
          <a:p>
            <a:pPr>
              <a:buNone/>
            </a:pPr>
            <a:r>
              <a:rPr lang="cs-CZ" altLang="cs-CZ" sz="3600" i="1" dirty="0">
                <a:cs typeface="Arial" charset="0"/>
              </a:rPr>
              <a:t>	</a:t>
            </a:r>
            <a:r>
              <a:rPr lang="cs-CZ" altLang="cs-CZ" sz="3600" i="1" dirty="0" smtClean="0">
                <a:cs typeface="Arial" charset="0"/>
              </a:rPr>
              <a:t>Komerční </a:t>
            </a:r>
            <a:r>
              <a:rPr lang="cs-CZ" altLang="cs-CZ" sz="3600" i="1" dirty="0">
                <a:cs typeface="Arial" charset="0"/>
              </a:rPr>
              <a:t>pojišťovny nabízejí:</a:t>
            </a:r>
          </a:p>
          <a:p>
            <a:pPr>
              <a:buNone/>
            </a:pPr>
            <a:r>
              <a:rPr lang="cs-CZ" altLang="cs-CZ" sz="3600" i="1" dirty="0">
                <a:cs typeface="Arial" charset="0"/>
              </a:rPr>
              <a:t>	</a:t>
            </a:r>
            <a:r>
              <a:rPr lang="cs-CZ" altLang="cs-CZ" sz="3600" i="1" dirty="0" smtClean="0">
                <a:cs typeface="Arial" charset="0"/>
              </a:rPr>
              <a:t>	 </a:t>
            </a:r>
            <a:r>
              <a:rPr lang="cs-CZ" altLang="cs-CZ" sz="3600" b="1" i="1" dirty="0">
                <a:solidFill>
                  <a:schemeClr val="accent1"/>
                </a:solidFill>
                <a:cs typeface="Arial" charset="0"/>
              </a:rPr>
              <a:t>životní</a:t>
            </a:r>
            <a:r>
              <a:rPr lang="cs-CZ" altLang="cs-CZ" sz="3600" i="1" dirty="0">
                <a:solidFill>
                  <a:schemeClr val="accent1"/>
                </a:solidFill>
                <a:cs typeface="Arial" charset="0"/>
              </a:rPr>
              <a:t> </a:t>
            </a:r>
            <a:r>
              <a:rPr lang="cs-CZ" altLang="cs-CZ" sz="3600" i="1" dirty="0">
                <a:cs typeface="Arial" charset="0"/>
              </a:rPr>
              <a:t>pojištění osob (pro případ </a:t>
            </a:r>
            <a:r>
              <a:rPr lang="cs-CZ" altLang="cs-CZ" sz="3600" i="1" dirty="0" smtClean="0">
                <a:cs typeface="Arial" charset="0"/>
              </a:rPr>
              <a:t>		  úmrtí</a:t>
            </a:r>
            <a:r>
              <a:rPr lang="cs-CZ" altLang="cs-CZ" sz="3600" i="1" dirty="0">
                <a:cs typeface="Arial" charset="0"/>
              </a:rPr>
              <a:t>, dožití, úrazové)</a:t>
            </a:r>
          </a:p>
          <a:p>
            <a:pPr>
              <a:buNone/>
            </a:pPr>
            <a:r>
              <a:rPr lang="cs-CZ" altLang="cs-CZ" sz="3600" i="1" dirty="0">
                <a:cs typeface="Arial" charset="0"/>
              </a:rPr>
              <a:t>	</a:t>
            </a:r>
            <a:r>
              <a:rPr lang="cs-CZ" altLang="cs-CZ" sz="3600" i="1" dirty="0" smtClean="0">
                <a:cs typeface="Arial" charset="0"/>
              </a:rPr>
              <a:t>	</a:t>
            </a:r>
            <a:r>
              <a:rPr lang="cs-CZ" altLang="cs-CZ" sz="3600" b="1" i="1" dirty="0" smtClean="0">
                <a:solidFill>
                  <a:schemeClr val="accent1"/>
                </a:solidFill>
                <a:cs typeface="Arial" charset="0"/>
              </a:rPr>
              <a:t>neživotní</a:t>
            </a:r>
            <a:r>
              <a:rPr lang="cs-CZ" altLang="cs-CZ" sz="3600" i="1" dirty="0" smtClean="0">
                <a:solidFill>
                  <a:schemeClr val="accent1"/>
                </a:solidFill>
                <a:cs typeface="Arial" charset="0"/>
              </a:rPr>
              <a:t> </a:t>
            </a:r>
            <a:r>
              <a:rPr lang="cs-CZ" altLang="cs-CZ" sz="3600" i="1" dirty="0">
                <a:cs typeface="Arial" charset="0"/>
              </a:rPr>
              <a:t>pojištění (pojištění majetku </a:t>
            </a:r>
            <a:r>
              <a:rPr lang="cs-CZ" altLang="cs-CZ" sz="3600" i="1" dirty="0" smtClean="0">
                <a:cs typeface="Arial" charset="0"/>
              </a:rPr>
              <a:t>	a </a:t>
            </a:r>
            <a:r>
              <a:rPr lang="cs-CZ" altLang="cs-CZ" sz="3600" i="1" dirty="0">
                <a:cs typeface="Arial" charset="0"/>
              </a:rPr>
              <a:t>odpovědnosti)</a:t>
            </a:r>
            <a:endParaRPr lang="cs-CZ" altLang="cs-CZ" sz="3600" b="1" i="1" dirty="0">
              <a:cs typeface="Arial" charset="0"/>
            </a:endParaRPr>
          </a:p>
          <a:p>
            <a:pPr>
              <a:buNone/>
            </a:pPr>
            <a:endParaRPr lang="cs-CZ" altLang="cs-CZ" sz="6000" i="1" dirty="0"/>
          </a:p>
        </p:txBody>
      </p:sp>
    </p:spTree>
    <p:extLst>
      <p:ext uri="{BB962C8B-B14F-4D97-AF65-F5344CB8AC3E}">
        <p14:creationId xmlns:p14="http://schemas.microsoft.com/office/powerpoint/2010/main" val="36249414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286000" y="1997839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i="1" dirty="0"/>
              <a:t>Citace: </a:t>
            </a:r>
            <a:br>
              <a:rPr lang="cs-CZ" i="1" dirty="0"/>
            </a:br>
            <a:r>
              <a:rPr lang="cs-CZ" i="1" dirty="0" smtClean="0"/>
              <a:t>Archiv autora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45591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</a:t>
            </a:r>
            <a:r>
              <a:rPr lang="cs-CZ" sz="5400" b="1" i="1" dirty="0" smtClean="0"/>
              <a:t>Pojištění</a:t>
            </a:r>
            <a:endParaRPr lang="cs-CZ" sz="5400" b="1" i="1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 fontScale="32500" lnSpcReduction="20000"/>
          </a:bodyPr>
          <a:lstStyle/>
          <a:p>
            <a:pPr>
              <a:buNone/>
            </a:pPr>
            <a:r>
              <a:rPr lang="cs-CZ" altLang="cs-CZ" sz="6000" b="1" i="1" dirty="0" smtClean="0"/>
              <a:t> 	</a:t>
            </a:r>
            <a:r>
              <a:rPr lang="cs-CZ" altLang="cs-CZ" sz="7000" b="1" i="1" dirty="0" smtClean="0">
                <a:solidFill>
                  <a:schemeClr val="accent1"/>
                </a:solidFill>
              </a:rPr>
              <a:t>Kdy zvýšit pozornost při uzavírání  </a:t>
            </a:r>
            <a:r>
              <a:rPr lang="cs-CZ" altLang="cs-CZ" sz="7000" b="1" i="1" dirty="0">
                <a:solidFill>
                  <a:schemeClr val="accent1"/>
                </a:solidFill>
              </a:rPr>
              <a:t>pojistné </a:t>
            </a:r>
            <a:r>
              <a:rPr lang="cs-CZ" altLang="cs-CZ" sz="7000" b="1" i="1" dirty="0" smtClean="0">
                <a:solidFill>
                  <a:schemeClr val="accent1"/>
                </a:solidFill>
              </a:rPr>
              <a:t>smlouvy????</a:t>
            </a:r>
          </a:p>
          <a:p>
            <a:pPr>
              <a:buNone/>
            </a:pPr>
            <a:endParaRPr lang="cs-CZ" altLang="cs-CZ" sz="7000" b="1" i="1" dirty="0" smtClean="0">
              <a:solidFill>
                <a:schemeClr val="accent1"/>
              </a:solidFill>
            </a:endParaRPr>
          </a:p>
          <a:p>
            <a:pPr>
              <a:lnSpc>
                <a:spcPct val="90000"/>
              </a:lnSpc>
              <a:buNone/>
            </a:pPr>
            <a:r>
              <a:rPr lang="cs-CZ" altLang="cs-CZ" sz="6000" b="1" i="1" dirty="0" smtClean="0">
                <a:solidFill>
                  <a:schemeClr val="accent1"/>
                </a:solidFill>
                <a:cs typeface="Arial" charset="0"/>
              </a:rPr>
              <a:t>		Spoluúčast </a:t>
            </a:r>
            <a:r>
              <a:rPr lang="cs-CZ" altLang="cs-CZ" sz="6000" b="1" i="1" dirty="0">
                <a:cs typeface="Arial" charset="0"/>
              </a:rPr>
              <a:t>–</a:t>
            </a:r>
            <a:r>
              <a:rPr lang="cs-CZ" altLang="cs-CZ" sz="6000" i="1" dirty="0">
                <a:cs typeface="Arial" charset="0"/>
              </a:rPr>
              <a:t> částka, kterou se pojištěný spolupodílí </a:t>
            </a:r>
          </a:p>
          <a:p>
            <a:pPr>
              <a:lnSpc>
                <a:spcPct val="90000"/>
              </a:lnSpc>
              <a:buNone/>
            </a:pPr>
            <a:r>
              <a:rPr lang="cs-CZ" altLang="cs-CZ" sz="6000" i="1" dirty="0">
                <a:cs typeface="Arial" charset="0"/>
              </a:rPr>
              <a:t>	při určité škodě, a tím pojišťovny vyvolávají zájem </a:t>
            </a:r>
          </a:p>
          <a:p>
            <a:pPr>
              <a:lnSpc>
                <a:spcPct val="90000"/>
              </a:lnSpc>
              <a:buNone/>
            </a:pPr>
            <a:r>
              <a:rPr lang="cs-CZ" altLang="cs-CZ" sz="6000" i="1" dirty="0">
                <a:cs typeface="Arial" charset="0"/>
              </a:rPr>
              <a:t>	o předcházení vzniku škody.</a:t>
            </a:r>
          </a:p>
          <a:p>
            <a:pPr>
              <a:lnSpc>
                <a:spcPct val="90000"/>
              </a:lnSpc>
              <a:buNone/>
            </a:pPr>
            <a:r>
              <a:rPr lang="cs-CZ" altLang="cs-CZ" sz="6000" i="1" dirty="0" smtClean="0">
                <a:cs typeface="Arial" charset="0"/>
              </a:rPr>
              <a:t>		 </a:t>
            </a:r>
            <a:r>
              <a:rPr lang="cs-CZ" altLang="cs-CZ" sz="6000" b="1" i="1" dirty="0">
                <a:solidFill>
                  <a:schemeClr val="accent1"/>
                </a:solidFill>
                <a:cs typeface="Arial" charset="0"/>
              </a:rPr>
              <a:t>Výluky</a:t>
            </a:r>
            <a:r>
              <a:rPr lang="cs-CZ" altLang="cs-CZ" sz="6000" i="1" dirty="0">
                <a:cs typeface="Arial" charset="0"/>
              </a:rPr>
              <a:t> z pojištění </a:t>
            </a:r>
            <a:r>
              <a:rPr lang="cs-CZ" altLang="cs-CZ" sz="6000" b="1" i="1" dirty="0">
                <a:cs typeface="Arial" charset="0"/>
              </a:rPr>
              <a:t>– </a:t>
            </a:r>
            <a:r>
              <a:rPr lang="cs-CZ" altLang="cs-CZ" sz="6000" i="1" dirty="0">
                <a:cs typeface="Arial" charset="0"/>
              </a:rPr>
              <a:t>uvádějí, na které pojistné události se </a:t>
            </a:r>
            <a:r>
              <a:rPr lang="cs-CZ" altLang="cs-CZ" sz="6000" i="1" dirty="0" smtClean="0">
                <a:cs typeface="Arial" charset="0"/>
              </a:rPr>
              <a:t>nevztahuje. </a:t>
            </a:r>
            <a:endParaRPr lang="cs-CZ" altLang="cs-CZ" sz="6000" i="1" dirty="0">
              <a:cs typeface="Arial" charset="0"/>
            </a:endParaRPr>
          </a:p>
          <a:p>
            <a:pPr>
              <a:lnSpc>
                <a:spcPct val="90000"/>
              </a:lnSpc>
              <a:buNone/>
            </a:pPr>
            <a:r>
              <a:rPr lang="cs-CZ" altLang="cs-CZ" sz="6000" i="1" dirty="0" smtClean="0">
                <a:cs typeface="Arial" charset="0"/>
              </a:rPr>
              <a:t>		</a:t>
            </a:r>
            <a:r>
              <a:rPr lang="cs-CZ" altLang="cs-CZ" sz="6000" i="1" dirty="0" smtClean="0">
                <a:solidFill>
                  <a:schemeClr val="accent1"/>
                </a:solidFill>
                <a:cs typeface="Arial" charset="0"/>
              </a:rPr>
              <a:t> </a:t>
            </a:r>
            <a:r>
              <a:rPr lang="cs-CZ" altLang="cs-CZ" sz="6000" b="1" i="1" dirty="0">
                <a:solidFill>
                  <a:schemeClr val="accent1"/>
                </a:solidFill>
                <a:cs typeface="Arial" charset="0"/>
              </a:rPr>
              <a:t>Bonus</a:t>
            </a:r>
            <a:r>
              <a:rPr lang="cs-CZ" altLang="cs-CZ" sz="6000" i="1" dirty="0">
                <a:solidFill>
                  <a:schemeClr val="accent1"/>
                </a:solidFill>
                <a:cs typeface="Arial" charset="0"/>
              </a:rPr>
              <a:t> </a:t>
            </a:r>
            <a:r>
              <a:rPr lang="cs-CZ" altLang="cs-CZ" sz="6000" b="1" i="1" dirty="0">
                <a:cs typeface="Arial" charset="0"/>
              </a:rPr>
              <a:t>– </a:t>
            </a:r>
            <a:r>
              <a:rPr lang="cs-CZ" altLang="cs-CZ" sz="6000" i="1" dirty="0">
                <a:cs typeface="Arial" charset="0"/>
              </a:rPr>
              <a:t>sleva z pojistného, nemáme-li žádnou pojistnou událost. </a:t>
            </a:r>
            <a:endParaRPr lang="cs-CZ" altLang="cs-CZ" sz="6000" i="1" dirty="0" smtClean="0">
              <a:cs typeface="Arial" charset="0"/>
            </a:endParaRPr>
          </a:p>
          <a:p>
            <a:pPr>
              <a:lnSpc>
                <a:spcPct val="90000"/>
              </a:lnSpc>
              <a:buNone/>
            </a:pPr>
            <a:r>
              <a:rPr lang="cs-CZ" altLang="cs-CZ" sz="6000" i="1" dirty="0">
                <a:cs typeface="Arial" charset="0"/>
              </a:rPr>
              <a:t>	</a:t>
            </a:r>
            <a:r>
              <a:rPr lang="cs-CZ" altLang="cs-CZ" sz="6000" i="1" dirty="0" smtClean="0">
                <a:cs typeface="Arial" charset="0"/>
              </a:rPr>
              <a:t>	</a:t>
            </a:r>
            <a:r>
              <a:rPr lang="cs-CZ" altLang="cs-CZ" sz="6000" i="1" dirty="0" smtClean="0">
                <a:solidFill>
                  <a:schemeClr val="accent1"/>
                </a:solidFill>
                <a:cs typeface="Arial" charset="0"/>
              </a:rPr>
              <a:t> </a:t>
            </a:r>
            <a:r>
              <a:rPr lang="cs-CZ" altLang="cs-CZ" sz="6000" b="1" i="1" dirty="0">
                <a:solidFill>
                  <a:schemeClr val="accent1"/>
                </a:solidFill>
                <a:cs typeface="Arial" charset="0"/>
              </a:rPr>
              <a:t>Malus</a:t>
            </a:r>
            <a:r>
              <a:rPr lang="cs-CZ" altLang="cs-CZ" sz="6000" i="1" dirty="0">
                <a:solidFill>
                  <a:schemeClr val="accent1"/>
                </a:solidFill>
                <a:cs typeface="Arial" charset="0"/>
              </a:rPr>
              <a:t> </a:t>
            </a:r>
            <a:r>
              <a:rPr lang="cs-CZ" altLang="cs-CZ" sz="6000" i="1" dirty="0">
                <a:cs typeface="Arial" charset="0"/>
              </a:rPr>
              <a:t>– přirážka k pojistnému, máme-li mnoho pojistných nároků</a:t>
            </a:r>
            <a:r>
              <a:rPr lang="cs-CZ" altLang="cs-CZ" sz="6000" i="1" dirty="0" smtClean="0">
                <a:cs typeface="Arial" charset="0"/>
              </a:rPr>
              <a:t>.</a:t>
            </a:r>
          </a:p>
          <a:p>
            <a:pPr>
              <a:lnSpc>
                <a:spcPct val="90000"/>
              </a:lnSpc>
              <a:buNone/>
            </a:pPr>
            <a:endParaRPr lang="cs-CZ" altLang="cs-CZ" sz="6000" i="1" dirty="0">
              <a:cs typeface="Arial" charset="0"/>
            </a:endParaRPr>
          </a:p>
          <a:p>
            <a:pPr>
              <a:lnSpc>
                <a:spcPct val="90000"/>
              </a:lnSpc>
              <a:buNone/>
            </a:pPr>
            <a:r>
              <a:rPr lang="cs-CZ" altLang="cs-CZ" sz="6000" i="1" dirty="0">
                <a:cs typeface="Arial" charset="0"/>
              </a:rPr>
              <a:t>	</a:t>
            </a:r>
            <a:r>
              <a:rPr lang="cs-CZ" altLang="cs-CZ" sz="6000" i="1" dirty="0" smtClean="0">
                <a:cs typeface="Arial" charset="0"/>
              </a:rPr>
              <a:t>	</a:t>
            </a:r>
            <a:r>
              <a:rPr lang="cs-CZ" altLang="cs-CZ" sz="6000" i="1" dirty="0" smtClean="0">
                <a:solidFill>
                  <a:schemeClr val="accent1"/>
                </a:solidFill>
                <a:cs typeface="Arial" charset="0"/>
              </a:rPr>
              <a:t>Před </a:t>
            </a:r>
            <a:r>
              <a:rPr lang="cs-CZ" altLang="cs-CZ" sz="6000" i="1" dirty="0">
                <a:solidFill>
                  <a:schemeClr val="accent1"/>
                </a:solidFill>
                <a:cs typeface="Arial" charset="0"/>
              </a:rPr>
              <a:t>podpisem pojistné smlouvy důsledně </a:t>
            </a:r>
            <a:r>
              <a:rPr lang="cs-CZ" altLang="cs-CZ" sz="6000" i="1" dirty="0" smtClean="0">
                <a:solidFill>
                  <a:schemeClr val="accent1"/>
                </a:solidFill>
                <a:cs typeface="Arial" charset="0"/>
              </a:rPr>
              <a:t>přečíst celou smlouvu, pokud něčemu nerozumíš je lepší se zeptat než podepíšeš!!!</a:t>
            </a:r>
            <a:endParaRPr lang="cs-CZ" altLang="cs-CZ" sz="6000" i="1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14473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34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1.38889E-6 -7.40741E-7 L 0.02361 -0.08333 " pathEditMode="relative" rAng="0" ptsTypes="AA">
                                      <p:cBhvr>
                                        <p:cTn id="55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81" y="-4167"/>
                                    </p:animMotion>
                                    <p:animRot by="1500000">
                                      <p:cBhvr>
                                        <p:cTn id="56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57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58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59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usedství">
  <a:themeElements>
    <a:clrScheme name="Aspek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Kancelář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ousedství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Adjacency</Template>
  <TotalTime>424</TotalTime>
  <Words>177</Words>
  <Application>Microsoft Office PowerPoint</Application>
  <PresentationFormat>Předvádění na obrazovce (4:3)</PresentationFormat>
  <Paragraphs>95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Sousedství</vt:lpstr>
      <vt:lpstr>Prezentace aplikace PowerPoint</vt:lpstr>
      <vt:lpstr>Anotace</vt:lpstr>
      <vt:lpstr> Pojištění</vt:lpstr>
      <vt:lpstr> Pojištění</vt:lpstr>
      <vt:lpstr> Pojištění</vt:lpstr>
      <vt:lpstr> Pojištění</vt:lpstr>
      <vt:lpstr> Pojištění</vt:lpstr>
      <vt:lpstr> Pojištění</vt:lpstr>
      <vt:lpstr> Pojištění</vt:lpstr>
      <vt:lpstr> Pojištění</vt:lpstr>
      <vt:lpstr> Pojištění</vt:lpstr>
      <vt:lpstr>Prezentace aplikace PowerPoint</vt:lpstr>
      <vt:lpstr> Pojištění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Ucitel</dc:creator>
  <cp:lastModifiedBy>Ucitel</cp:lastModifiedBy>
  <cp:revision>12</cp:revision>
  <dcterms:created xsi:type="dcterms:W3CDTF">2013-10-28T14:24:39Z</dcterms:created>
  <dcterms:modified xsi:type="dcterms:W3CDTF">2013-11-14T10:16:28Z</dcterms:modified>
</cp:coreProperties>
</file>