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8" r:id="rId5"/>
    <p:sldId id="266" r:id="rId6"/>
    <p:sldId id="259" r:id="rId7"/>
    <p:sldId id="268" r:id="rId8"/>
    <p:sldId id="260" r:id="rId9"/>
    <p:sldId id="269" r:id="rId10"/>
    <p:sldId id="274" r:id="rId11"/>
    <p:sldId id="275" r:id="rId12"/>
    <p:sldId id="262" r:id="rId13"/>
    <p:sldId id="271" r:id="rId14"/>
    <p:sldId id="263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837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193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521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12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417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478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369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066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374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497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059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F169E-9884-408F-B19D-887E74B70698}" type="datetimeFigureOut">
              <a:rPr lang="cs-CZ" smtClean="0"/>
              <a:t>23. 10. 2013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3FEBC-9971-4A46-B790-B5849B46A9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807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31726116"/>
              </p:ext>
            </p:extLst>
          </p:nvPr>
        </p:nvGraphicFramePr>
        <p:xfrm>
          <a:off x="1616075" y="122238"/>
          <a:ext cx="5759450" cy="6446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Dokument" r:id="rId3" imgW="5902889" imgH="6630598" progId="Word.Document.12">
                  <p:embed/>
                </p:oleObj>
              </mc:Choice>
              <mc:Fallback>
                <p:oleObj name="Dokument" r:id="rId3" imgW="5902889" imgH="663059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122238"/>
                        <a:ext cx="5759450" cy="64468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3080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18901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u="sng" dirty="0" smtClean="0"/>
              <a:t>FYZIKÁLNÍ a CHEMICKÉ VLASTNOSTI NEROSTŮ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300" dirty="0" smtClean="0"/>
              <a:t>do textu vpisuj údaje nalezené v učebnici na str.16 -18</a:t>
            </a:r>
            <a:br>
              <a:rPr lang="cs-CZ" sz="3300" dirty="0" smtClean="0"/>
            </a:br>
            <a:r>
              <a:rPr lang="cs-CZ" sz="3300" i="1" dirty="0" smtClean="0"/>
              <a:t>/žáci mohou na tabuli použít program </a:t>
            </a:r>
            <a:r>
              <a:rPr lang="cs-CZ" sz="3300" i="1" dirty="0" err="1" smtClean="0"/>
              <a:t>ActivInspire</a:t>
            </a:r>
            <a:r>
              <a:rPr lang="cs-CZ" sz="3300" i="1" dirty="0" smtClean="0"/>
              <a:t>/</a:t>
            </a:r>
            <a:r>
              <a:rPr lang="cs-CZ" sz="3300" dirty="0" smtClean="0"/>
              <a:t/>
            </a:r>
            <a:br>
              <a:rPr lang="cs-CZ" sz="3300" dirty="0" smtClean="0"/>
            </a:br>
            <a:endParaRPr lang="cs-CZ" sz="3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7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HUSTOTA </a:t>
            </a:r>
            <a:r>
              <a:rPr lang="cs-CZ" dirty="0" smtClean="0"/>
              <a:t>-  závisí na ……………………………</a:t>
            </a:r>
          </a:p>
          <a:p>
            <a:pPr marL="0" indent="0">
              <a:buNone/>
            </a:pPr>
            <a:r>
              <a:rPr lang="cs-CZ" dirty="0" smtClean="0"/>
              <a:t>Výpočet hustoty:</a:t>
            </a:r>
          </a:p>
          <a:p>
            <a:pPr marL="0" indent="0">
              <a:buNone/>
            </a:pPr>
            <a:r>
              <a:rPr lang="cs-CZ" dirty="0" smtClean="0"/>
              <a:t> hustota = hmotnost/objem</a:t>
            </a:r>
          </a:p>
          <a:p>
            <a:pPr marL="0" indent="0">
              <a:buNone/>
            </a:pPr>
            <a:r>
              <a:rPr lang="cs-CZ" dirty="0" smtClean="0"/>
              <a:t> jednotka hustoty………………………………..</a:t>
            </a:r>
          </a:p>
          <a:p>
            <a:pPr marL="0" indent="0">
              <a:buNone/>
            </a:pPr>
            <a:r>
              <a:rPr lang="cs-CZ" sz="3500" i="1" dirty="0" smtClean="0"/>
              <a:t>Najdi v tabulce na zadní předsádce nerost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 nejvyšší hustotou………………….</a:t>
            </a:r>
          </a:p>
          <a:p>
            <a:pPr>
              <a:buFontTx/>
              <a:buChar char="-"/>
            </a:pPr>
            <a:r>
              <a:rPr lang="cs-CZ" dirty="0"/>
              <a:t>h</a:t>
            </a:r>
            <a:r>
              <a:rPr lang="cs-CZ" dirty="0" smtClean="0"/>
              <a:t>ustotu křemene…………………….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451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HUSTOTA </a:t>
            </a:r>
            <a:r>
              <a:rPr lang="cs-CZ" dirty="0"/>
              <a:t>-  závisí </a:t>
            </a:r>
            <a:r>
              <a:rPr lang="cs-CZ" dirty="0" smtClean="0"/>
              <a:t>na </a:t>
            </a:r>
            <a:r>
              <a:rPr lang="cs-CZ" dirty="0" smtClean="0">
                <a:solidFill>
                  <a:srgbClr val="FF0000"/>
                </a:solidFill>
              </a:rPr>
              <a:t>CHEMICKÉM SLOŽENÍ NEROSTU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Výpočet </a:t>
            </a:r>
            <a:r>
              <a:rPr lang="cs-CZ" dirty="0" smtClean="0"/>
              <a:t>hustoty:</a:t>
            </a:r>
          </a:p>
          <a:p>
            <a:pPr marL="0" indent="0">
              <a:buNone/>
            </a:pPr>
            <a:r>
              <a:rPr lang="cs-CZ" dirty="0" smtClean="0"/>
              <a:t>  hustota </a:t>
            </a:r>
            <a:r>
              <a:rPr lang="cs-CZ" dirty="0"/>
              <a:t>= hmotnost/objem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jednotka hustoty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g/cm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i="1" dirty="0"/>
              <a:t>Najdi v tabulce na zadní předsádce nerost</a:t>
            </a:r>
          </a:p>
          <a:p>
            <a:pPr>
              <a:buFontTx/>
              <a:buChar char="-"/>
            </a:pPr>
            <a:r>
              <a:rPr lang="cs-CZ" dirty="0"/>
              <a:t>s nejvyšší </a:t>
            </a:r>
            <a:r>
              <a:rPr lang="cs-CZ" dirty="0" smtClean="0"/>
              <a:t>hustotou… </a:t>
            </a:r>
            <a:r>
              <a:rPr lang="cs-CZ" dirty="0" smtClean="0">
                <a:solidFill>
                  <a:srgbClr val="FF0000"/>
                </a:solidFill>
              </a:rPr>
              <a:t>zlato 19,3 g/cm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endParaRPr lang="cs-CZ" baseline="30000" dirty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hustotu křemene….. </a:t>
            </a:r>
            <a:r>
              <a:rPr lang="cs-CZ" dirty="0" smtClean="0">
                <a:solidFill>
                  <a:srgbClr val="FF0000"/>
                </a:solidFill>
              </a:rPr>
              <a:t>2,7g/cm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15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6672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4800" b="1" dirty="0" smtClean="0"/>
              <a:t>BARVA NEROSTU</a:t>
            </a:r>
          </a:p>
          <a:p>
            <a:pPr marL="0" indent="0">
              <a:buNone/>
            </a:pPr>
            <a:r>
              <a:rPr lang="cs-CZ" sz="4400" dirty="0" smtClean="0"/>
              <a:t>Nerosty:</a:t>
            </a:r>
          </a:p>
          <a:p>
            <a:r>
              <a:rPr lang="cs-CZ" sz="4400" dirty="0" smtClean="0"/>
              <a:t>barevné / např.  …………………./</a:t>
            </a:r>
          </a:p>
          <a:p>
            <a:r>
              <a:rPr lang="cs-CZ" sz="4400" dirty="0" smtClean="0"/>
              <a:t>bezbarvé /např. ……………………./</a:t>
            </a:r>
          </a:p>
          <a:p>
            <a:r>
              <a:rPr lang="cs-CZ" sz="4400" dirty="0"/>
              <a:t>z</a:t>
            </a:r>
            <a:r>
              <a:rPr lang="cs-CZ" sz="4400" dirty="0" smtClean="0"/>
              <a:t>barvené / např. ……………………/</a:t>
            </a:r>
          </a:p>
          <a:p>
            <a:pPr marL="0" indent="0">
              <a:buNone/>
            </a:pP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2417400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534075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ŘEŠENÍ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BARVA </a:t>
            </a:r>
            <a:r>
              <a:rPr lang="cs-CZ" sz="4800" b="1" dirty="0"/>
              <a:t>NEROSTU</a:t>
            </a:r>
          </a:p>
          <a:p>
            <a:pPr marL="0" indent="0">
              <a:buNone/>
            </a:pPr>
            <a:r>
              <a:rPr lang="cs-CZ" sz="3600" dirty="0"/>
              <a:t>Nerosty:</a:t>
            </a:r>
          </a:p>
          <a:p>
            <a:r>
              <a:rPr lang="cs-CZ" sz="3600" dirty="0"/>
              <a:t>barevné / </a:t>
            </a:r>
            <a:r>
              <a:rPr lang="cs-CZ" sz="3600" dirty="0" smtClean="0"/>
              <a:t>např. </a:t>
            </a:r>
            <a:r>
              <a:rPr lang="cs-CZ" sz="3600" dirty="0" smtClean="0">
                <a:solidFill>
                  <a:srgbClr val="FF0000"/>
                </a:solidFill>
              </a:rPr>
              <a:t>síra</a:t>
            </a:r>
            <a:r>
              <a:rPr lang="cs-CZ" sz="3600" dirty="0" smtClean="0"/>
              <a:t>/</a:t>
            </a:r>
            <a:endParaRPr lang="cs-CZ" sz="3600" dirty="0"/>
          </a:p>
          <a:p>
            <a:r>
              <a:rPr lang="cs-CZ" sz="3600" dirty="0"/>
              <a:t>bezbarvé /např</a:t>
            </a:r>
            <a:r>
              <a:rPr lang="cs-CZ" sz="3600" dirty="0" smtClean="0"/>
              <a:t>. </a:t>
            </a:r>
            <a:r>
              <a:rPr lang="cs-CZ" sz="3600" dirty="0" smtClean="0">
                <a:solidFill>
                  <a:srgbClr val="FF0000"/>
                </a:solidFill>
              </a:rPr>
              <a:t>sfalerit</a:t>
            </a:r>
            <a:r>
              <a:rPr lang="cs-CZ" sz="3600" dirty="0" smtClean="0"/>
              <a:t>/</a:t>
            </a:r>
            <a:endParaRPr lang="cs-CZ" sz="3600" dirty="0"/>
          </a:p>
          <a:p>
            <a:r>
              <a:rPr lang="cs-CZ" sz="3600" dirty="0"/>
              <a:t>zbarvené / např. </a:t>
            </a:r>
            <a:r>
              <a:rPr lang="cs-CZ" sz="3600" dirty="0" smtClean="0">
                <a:solidFill>
                  <a:srgbClr val="FF0000"/>
                </a:solidFill>
              </a:rPr>
              <a:t>křemen - křišťál</a:t>
            </a:r>
            <a:r>
              <a:rPr lang="cs-CZ" sz="3600" dirty="0" smtClean="0"/>
              <a:t>/</a:t>
            </a:r>
            <a:endParaRPr lang="cs-CZ" sz="36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16640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b="1" dirty="0" smtClean="0"/>
              <a:t>PROPUSTNOST SVĚTLA</a:t>
            </a:r>
          </a:p>
          <a:p>
            <a:pPr marL="0" indent="0">
              <a:buNone/>
            </a:pPr>
            <a:r>
              <a:rPr lang="cs-CZ" sz="3600" dirty="0" smtClean="0"/>
              <a:t>Nerosty: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růhledné/ např. slída /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růsvitné/ např. křemen /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eprůhledné/ např. ………./</a:t>
            </a:r>
            <a:endParaRPr lang="cs-CZ" sz="3600" dirty="0"/>
          </a:p>
          <a:p>
            <a:pPr marL="0" indent="0" algn="ctr">
              <a:buNone/>
            </a:pPr>
            <a:r>
              <a:rPr lang="cs-CZ" sz="4800" b="1" dirty="0" smtClean="0"/>
              <a:t>VRYP NEROSTU</a:t>
            </a:r>
            <a:endParaRPr lang="cs-CZ" sz="4800" b="1" dirty="0"/>
          </a:p>
          <a:p>
            <a:pPr marL="0" indent="0">
              <a:buNone/>
            </a:pPr>
            <a:r>
              <a:rPr lang="cs-CZ" dirty="0" smtClean="0"/>
              <a:t>Je barva stopy, kterou zanechává nerost po otření o destičku z porcelánu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943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120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 algn="ctr">
              <a:buNone/>
            </a:pPr>
            <a:r>
              <a:rPr lang="cs-CZ" sz="4400" b="1" dirty="0" smtClean="0"/>
              <a:t>PROPUSTNOST </a:t>
            </a:r>
            <a:r>
              <a:rPr lang="cs-CZ" sz="4400" b="1" dirty="0"/>
              <a:t>SVĚTLA</a:t>
            </a:r>
          </a:p>
          <a:p>
            <a:pPr marL="0" indent="0">
              <a:buNone/>
            </a:pPr>
            <a:r>
              <a:rPr lang="cs-CZ" dirty="0"/>
              <a:t>Nerosty:</a:t>
            </a:r>
          </a:p>
          <a:p>
            <a:r>
              <a:rPr lang="cs-CZ" dirty="0"/>
              <a:t>Průhledné/např. slída /</a:t>
            </a:r>
          </a:p>
          <a:p>
            <a:r>
              <a:rPr lang="cs-CZ" dirty="0"/>
              <a:t>Průsvitné/např</a:t>
            </a:r>
            <a:r>
              <a:rPr lang="cs-CZ" dirty="0" smtClean="0"/>
              <a:t>. křemen</a:t>
            </a:r>
            <a:r>
              <a:rPr lang="cs-CZ" dirty="0"/>
              <a:t>/</a:t>
            </a:r>
          </a:p>
          <a:p>
            <a:r>
              <a:rPr lang="cs-CZ" dirty="0"/>
              <a:t>Neprůhledné/ např. </a:t>
            </a:r>
            <a:r>
              <a:rPr lang="cs-CZ" dirty="0" smtClean="0">
                <a:solidFill>
                  <a:srgbClr val="FF0000"/>
                </a:solidFill>
              </a:rPr>
              <a:t>galenit </a:t>
            </a:r>
            <a:r>
              <a:rPr lang="cs-CZ" dirty="0" smtClean="0"/>
              <a:t>/</a:t>
            </a:r>
            <a:endParaRPr lang="cs-CZ" dirty="0"/>
          </a:p>
          <a:p>
            <a:pPr marL="0" indent="0" algn="ctr">
              <a:buNone/>
            </a:pPr>
            <a:r>
              <a:rPr lang="cs-CZ" sz="4400" b="1" dirty="0"/>
              <a:t>VRYP NEROSTU</a:t>
            </a:r>
          </a:p>
          <a:p>
            <a:pPr marL="0" indent="0">
              <a:buNone/>
            </a:pPr>
            <a:r>
              <a:rPr lang="cs-CZ" dirty="0"/>
              <a:t>Je barva stopy, kterou zanechává nerost po otření o destičku z porcelánu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686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4800" b="1" dirty="0" smtClean="0"/>
              <a:t>LESK</a:t>
            </a:r>
          </a:p>
          <a:p>
            <a:pPr marL="0" indent="0">
              <a:buNone/>
            </a:pPr>
            <a:r>
              <a:rPr lang="cs-CZ" sz="4000" dirty="0"/>
              <a:t>k</a:t>
            </a:r>
            <a:r>
              <a:rPr lang="cs-CZ" sz="4000" dirty="0" smtClean="0"/>
              <a:t>ovový /např. …………………………………/</a:t>
            </a:r>
          </a:p>
          <a:p>
            <a:pPr marL="0" indent="0">
              <a:buNone/>
            </a:pPr>
            <a:r>
              <a:rPr lang="cs-CZ" sz="4000" dirty="0" smtClean="0"/>
              <a:t>nekovový – diamantový /např. ………./</a:t>
            </a:r>
          </a:p>
          <a:p>
            <a:pPr marL="0" indent="0">
              <a:buNone/>
            </a:pPr>
            <a:r>
              <a:rPr lang="cs-CZ" sz="4000" dirty="0" smtClean="0"/>
              <a:t>                  -  perleťový /např. …………./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-  mastný /např. ………………./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-  skelný /např. ………………../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33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sz="4800" b="1" dirty="0" smtClean="0"/>
              <a:t>LESK</a:t>
            </a:r>
            <a:endParaRPr lang="cs-CZ" sz="4800" b="1" dirty="0"/>
          </a:p>
          <a:p>
            <a:pPr marL="0" indent="0">
              <a:buNone/>
            </a:pPr>
            <a:r>
              <a:rPr lang="cs-CZ" sz="3600" dirty="0"/>
              <a:t>Kovový /např. </a:t>
            </a:r>
            <a:r>
              <a:rPr lang="cs-CZ" sz="3600" dirty="0" smtClean="0">
                <a:solidFill>
                  <a:srgbClr val="FF0000"/>
                </a:solidFill>
              </a:rPr>
              <a:t>zlato</a:t>
            </a:r>
            <a:r>
              <a:rPr lang="cs-CZ" sz="3600" dirty="0" smtClean="0"/>
              <a:t>/</a:t>
            </a:r>
            <a:endParaRPr lang="cs-CZ" sz="3600" dirty="0"/>
          </a:p>
          <a:p>
            <a:pPr marL="0" indent="0">
              <a:buNone/>
            </a:pPr>
            <a:r>
              <a:rPr lang="cs-CZ" sz="3600" dirty="0"/>
              <a:t>nekovový – diamantový /např. </a:t>
            </a:r>
            <a:r>
              <a:rPr lang="cs-CZ" sz="3600" dirty="0" smtClean="0">
                <a:solidFill>
                  <a:srgbClr val="FF0000"/>
                </a:solidFill>
              </a:rPr>
              <a:t>diamant</a:t>
            </a:r>
            <a:r>
              <a:rPr lang="cs-CZ" sz="3600" dirty="0" smtClean="0"/>
              <a:t> /</a:t>
            </a:r>
            <a:endParaRPr lang="cs-CZ" sz="3600" dirty="0"/>
          </a:p>
          <a:p>
            <a:pPr marL="0" indent="0">
              <a:buNone/>
            </a:pPr>
            <a:r>
              <a:rPr lang="cs-CZ" sz="3600" dirty="0"/>
              <a:t>                  - perleťový /např. </a:t>
            </a:r>
            <a:r>
              <a:rPr lang="cs-CZ" sz="3600" dirty="0" smtClean="0">
                <a:solidFill>
                  <a:srgbClr val="FF0000"/>
                </a:solidFill>
              </a:rPr>
              <a:t>slída</a:t>
            </a:r>
            <a:r>
              <a:rPr lang="cs-CZ" sz="3600" dirty="0" smtClean="0"/>
              <a:t> /</a:t>
            </a:r>
            <a:endParaRPr lang="cs-CZ" sz="3600" dirty="0"/>
          </a:p>
          <a:p>
            <a:pPr marL="0" indent="0">
              <a:buNone/>
            </a:pPr>
            <a:r>
              <a:rPr lang="cs-CZ" sz="3600" dirty="0"/>
              <a:t>                  - mastný /např. </a:t>
            </a:r>
            <a:r>
              <a:rPr lang="cs-CZ" sz="3600" dirty="0" smtClean="0">
                <a:solidFill>
                  <a:srgbClr val="FF0000"/>
                </a:solidFill>
              </a:rPr>
              <a:t>mastek</a:t>
            </a:r>
            <a:r>
              <a:rPr lang="cs-CZ" sz="3600" dirty="0" smtClean="0"/>
              <a:t> /</a:t>
            </a:r>
            <a:endParaRPr lang="cs-CZ" sz="3600" dirty="0"/>
          </a:p>
          <a:p>
            <a:pPr marL="0" indent="0">
              <a:buNone/>
            </a:pPr>
            <a:r>
              <a:rPr lang="cs-CZ" sz="3600" dirty="0"/>
              <a:t>                  - skelný /např.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křemen </a:t>
            </a:r>
            <a:r>
              <a:rPr lang="cs-CZ" sz="3600" dirty="0" smtClean="0"/>
              <a:t>/</a:t>
            </a:r>
            <a:endParaRPr lang="cs-CZ" sz="36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9522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Autofit/>
          </a:bodyPr>
          <a:lstStyle/>
          <a:p>
            <a:r>
              <a:rPr lang="cs-CZ" sz="3200" b="1" dirty="0"/>
              <a:t>TVRDOST NEROSTU –MOHSOVA STUPNICE</a:t>
            </a:r>
            <a:br>
              <a:rPr lang="cs-CZ" sz="3200" b="1" dirty="0"/>
            </a:br>
            <a:r>
              <a:rPr lang="cs-CZ" sz="3200" dirty="0"/>
              <a:t>/</a:t>
            </a:r>
            <a:r>
              <a:rPr lang="cs-CZ" sz="3200" i="1" dirty="0"/>
              <a:t>doplň podle učebnice str. 17</a:t>
            </a:r>
            <a:r>
              <a:rPr lang="cs-CZ" sz="3200" dirty="0"/>
              <a:t>/: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dirty="0" smtClean="0"/>
              <a:t>1.</a:t>
            </a:r>
          </a:p>
          <a:p>
            <a:pPr marL="0" indent="0">
              <a:buNone/>
            </a:pPr>
            <a:r>
              <a:rPr lang="cs-CZ" sz="4400" dirty="0" smtClean="0"/>
              <a:t>2.</a:t>
            </a:r>
          </a:p>
          <a:p>
            <a:pPr marL="0" indent="0">
              <a:buNone/>
            </a:pPr>
            <a:r>
              <a:rPr lang="cs-CZ" sz="4400" dirty="0" smtClean="0"/>
              <a:t>3.</a:t>
            </a:r>
          </a:p>
          <a:p>
            <a:pPr marL="0" indent="0">
              <a:buNone/>
            </a:pPr>
            <a:r>
              <a:rPr lang="cs-CZ" sz="4400" dirty="0" smtClean="0"/>
              <a:t>4.</a:t>
            </a:r>
          </a:p>
          <a:p>
            <a:pPr marL="0" indent="0">
              <a:buNone/>
            </a:pPr>
            <a:r>
              <a:rPr lang="cs-CZ" sz="4400" dirty="0" smtClean="0"/>
              <a:t>5.</a:t>
            </a:r>
            <a:endParaRPr lang="cs-CZ" sz="4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dirty="0" smtClean="0"/>
              <a:t>6.</a:t>
            </a:r>
          </a:p>
          <a:p>
            <a:pPr marL="0" indent="0">
              <a:buNone/>
            </a:pPr>
            <a:r>
              <a:rPr lang="cs-CZ" sz="4400" dirty="0" smtClean="0"/>
              <a:t>7.</a:t>
            </a:r>
          </a:p>
          <a:p>
            <a:pPr marL="0" indent="0">
              <a:buNone/>
            </a:pPr>
            <a:r>
              <a:rPr lang="cs-CZ" sz="4400" dirty="0" smtClean="0"/>
              <a:t>8.</a:t>
            </a:r>
          </a:p>
          <a:p>
            <a:pPr marL="0" indent="0">
              <a:buNone/>
            </a:pPr>
            <a:r>
              <a:rPr lang="cs-CZ" sz="4400" dirty="0" smtClean="0"/>
              <a:t>9.</a:t>
            </a:r>
          </a:p>
          <a:p>
            <a:pPr marL="0" indent="0">
              <a:buNone/>
            </a:pPr>
            <a:r>
              <a:rPr lang="cs-CZ" sz="4400" dirty="0" smtClean="0"/>
              <a:t>10.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90356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872208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ŘEŠENÍ: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TVRDOST </a:t>
            </a:r>
            <a:r>
              <a:rPr lang="cs-CZ" sz="3200" b="1" dirty="0"/>
              <a:t>NEROSTU –MOHSOVA </a:t>
            </a:r>
            <a:r>
              <a:rPr lang="cs-CZ" sz="3200" b="1" dirty="0" smtClean="0"/>
              <a:t>STUPNICE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276872"/>
            <a:ext cx="4040188" cy="39512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1</a:t>
            </a:r>
            <a:r>
              <a:rPr lang="cs-CZ" sz="4800" dirty="0" smtClean="0">
                <a:solidFill>
                  <a:srgbClr val="FF0000"/>
                </a:solidFill>
              </a:rPr>
              <a:t>.</a:t>
            </a:r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mastek</a:t>
            </a:r>
            <a:endParaRPr lang="cs-CZ" sz="4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2</a:t>
            </a:r>
            <a:r>
              <a:rPr lang="cs-CZ" sz="4800" dirty="0" smtClean="0">
                <a:solidFill>
                  <a:srgbClr val="FF0000"/>
                </a:solidFill>
              </a:rPr>
              <a:t>. sůl kamenná</a:t>
            </a:r>
            <a:endParaRPr lang="cs-CZ" sz="4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3</a:t>
            </a:r>
            <a:r>
              <a:rPr lang="cs-CZ" sz="4800" dirty="0" smtClean="0">
                <a:solidFill>
                  <a:srgbClr val="FF0000"/>
                </a:solidFill>
              </a:rPr>
              <a:t>. kalcit</a:t>
            </a:r>
            <a:endParaRPr lang="cs-CZ" sz="4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4</a:t>
            </a:r>
            <a:r>
              <a:rPr lang="cs-CZ" sz="4800" dirty="0" smtClean="0">
                <a:solidFill>
                  <a:srgbClr val="FF0000"/>
                </a:solidFill>
              </a:rPr>
              <a:t>. fluorit</a:t>
            </a:r>
            <a:endParaRPr lang="cs-CZ" sz="4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5</a:t>
            </a:r>
            <a:r>
              <a:rPr lang="cs-CZ" sz="4800" dirty="0" smtClean="0">
                <a:solidFill>
                  <a:srgbClr val="FF0000"/>
                </a:solidFill>
              </a:rPr>
              <a:t>. apatit</a:t>
            </a:r>
            <a:endParaRPr lang="cs-CZ" sz="48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6. živec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7. křemen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8. topaz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9. korund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10. diamant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064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8229600" cy="648072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800" b="1" dirty="0"/>
              <a:t>ŠTĚPNOST</a:t>
            </a:r>
            <a:r>
              <a:rPr lang="cs-CZ" dirty="0"/>
              <a:t>- </a:t>
            </a:r>
            <a:r>
              <a:rPr lang="cs-CZ" sz="3600" dirty="0"/>
              <a:t>nerosty se štípou podle ploch po úderu kladívkem</a:t>
            </a:r>
            <a:br>
              <a:rPr lang="cs-CZ" sz="3600" dirty="0"/>
            </a:br>
            <a:r>
              <a:rPr lang="cs-CZ" sz="3600" dirty="0"/>
              <a:t>nerosty:</a:t>
            </a:r>
            <a:br>
              <a:rPr lang="cs-CZ" sz="3600" dirty="0"/>
            </a:br>
            <a:r>
              <a:rPr lang="cs-CZ" sz="3600" dirty="0"/>
              <a:t>se štěpností </a:t>
            </a:r>
            <a:r>
              <a:rPr lang="cs-CZ" sz="3600" dirty="0" smtClean="0"/>
              <a:t>dokonalou/např. ……………………/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                       velmi </a:t>
            </a:r>
            <a:r>
              <a:rPr lang="cs-CZ" sz="3600" dirty="0" smtClean="0"/>
              <a:t>dobrou/např. …………………./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dobrou/např. ………………………./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                    </a:t>
            </a:r>
            <a:r>
              <a:rPr lang="cs-CZ" sz="3600" dirty="0" smtClean="0"/>
              <a:t>   špatnou </a:t>
            </a:r>
          </a:p>
          <a:p>
            <a:pPr marL="0" indent="0">
              <a:buNone/>
            </a:pPr>
            <a:r>
              <a:rPr lang="cs-CZ" sz="3600" dirty="0"/>
              <a:t/>
            </a:r>
            <a:br>
              <a:rPr lang="cs-CZ" sz="3600" dirty="0"/>
            </a:br>
            <a:r>
              <a:rPr lang="cs-CZ" sz="5200" b="1" dirty="0" smtClean="0"/>
              <a:t>LOM </a:t>
            </a:r>
            <a:r>
              <a:rPr lang="cs-CZ" sz="3900" dirty="0" smtClean="0"/>
              <a:t>/u neštěpných nerostů/ </a:t>
            </a:r>
          </a:p>
          <a:p>
            <a:pPr marL="0" indent="0">
              <a:buNone/>
            </a:pPr>
            <a:r>
              <a:rPr lang="cs-CZ" sz="3900" dirty="0"/>
              <a:t>l</a:t>
            </a:r>
            <a:r>
              <a:rPr lang="cs-CZ" sz="3900" dirty="0" smtClean="0"/>
              <a:t>om lasturnatý/např. …………../</a:t>
            </a:r>
            <a:endParaRPr lang="cs-CZ" sz="3900" dirty="0"/>
          </a:p>
        </p:txBody>
      </p:sp>
    </p:spTree>
    <p:extLst>
      <p:ext uri="{BB962C8B-B14F-4D97-AF65-F5344CB8AC3E}">
        <p14:creationId xmlns:p14="http://schemas.microsoft.com/office/powerpoint/2010/main" val="766074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382"/>
            <a:ext cx="8229600" cy="5876781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sz="4400" b="1" dirty="0" smtClean="0"/>
              <a:t>ŠTĚPNOST</a:t>
            </a:r>
            <a:r>
              <a:rPr lang="cs-CZ" dirty="0" smtClean="0"/>
              <a:t>- </a:t>
            </a:r>
            <a:r>
              <a:rPr lang="cs-CZ" dirty="0"/>
              <a:t>nerosty se štípou podle ploch po úderu kladívkem</a:t>
            </a:r>
            <a:br>
              <a:rPr lang="cs-CZ" dirty="0"/>
            </a:br>
            <a:r>
              <a:rPr lang="cs-CZ" dirty="0"/>
              <a:t>nerosty:</a:t>
            </a:r>
            <a:br>
              <a:rPr lang="cs-CZ" dirty="0"/>
            </a:br>
            <a:r>
              <a:rPr lang="cs-CZ" dirty="0"/>
              <a:t>se štěpností dokonalou/např. </a:t>
            </a:r>
            <a:r>
              <a:rPr lang="cs-CZ" dirty="0" smtClean="0">
                <a:solidFill>
                  <a:srgbClr val="FF0000"/>
                </a:solidFill>
              </a:rPr>
              <a:t>slídy</a:t>
            </a:r>
            <a:r>
              <a:rPr lang="cs-CZ" dirty="0" smtClean="0"/>
              <a:t>/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                      velmi dobrou/např.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galenit</a:t>
            </a:r>
            <a:r>
              <a:rPr lang="cs-CZ" dirty="0" smtClean="0"/>
              <a:t>/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dobrou/např. </a:t>
            </a:r>
            <a:r>
              <a:rPr lang="cs-CZ" dirty="0" smtClean="0">
                <a:solidFill>
                  <a:srgbClr val="FF0000"/>
                </a:solidFill>
              </a:rPr>
              <a:t>amfibol</a:t>
            </a:r>
            <a:r>
              <a:rPr lang="cs-CZ" dirty="0" smtClean="0"/>
              <a:t>/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                      špatnou 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sz="4800" b="1" dirty="0"/>
              <a:t>LOM </a:t>
            </a:r>
            <a:r>
              <a:rPr lang="cs-CZ" sz="3600" dirty="0"/>
              <a:t>/u neštěpných nerostů/ </a:t>
            </a:r>
          </a:p>
          <a:p>
            <a:pPr marL="0" indent="0">
              <a:buNone/>
            </a:pPr>
            <a:r>
              <a:rPr lang="cs-CZ" sz="3600" dirty="0"/>
              <a:t>lom </a:t>
            </a:r>
            <a:r>
              <a:rPr lang="cs-CZ" sz="3600" dirty="0" smtClean="0"/>
              <a:t>lasturnatý/např. </a:t>
            </a:r>
            <a:r>
              <a:rPr lang="cs-CZ" sz="3600" dirty="0" smtClean="0">
                <a:solidFill>
                  <a:srgbClr val="FF0000"/>
                </a:solidFill>
              </a:rPr>
              <a:t>opál</a:t>
            </a:r>
            <a:r>
              <a:rPr lang="cs-CZ" sz="3600" dirty="0" smtClean="0"/>
              <a:t>/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203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512168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CHEMICKÉ VLASTNOSTI NEROSTŮ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nerosty mohou </a:t>
            </a:r>
          </a:p>
          <a:p>
            <a:r>
              <a:rPr lang="cs-CZ" sz="3600" dirty="0" smtClean="0"/>
              <a:t>být rozpustné ve vodě/např. ………/</a:t>
            </a:r>
          </a:p>
          <a:p>
            <a:r>
              <a:rPr lang="cs-CZ" sz="3600" dirty="0"/>
              <a:t>r</a:t>
            </a:r>
            <a:r>
              <a:rPr lang="cs-CZ" sz="3600" dirty="0" smtClean="0"/>
              <a:t>eagovat s kyselinou chlorovodíkovou</a:t>
            </a:r>
          </a:p>
          <a:p>
            <a:pPr marL="0" indent="0">
              <a:buNone/>
            </a:pPr>
            <a:r>
              <a:rPr lang="cs-CZ" sz="3600" dirty="0" smtClean="0"/>
              <a:t>/ např</a:t>
            </a:r>
            <a:r>
              <a:rPr lang="cs-CZ" sz="3600" dirty="0"/>
              <a:t>.</a:t>
            </a:r>
            <a:r>
              <a:rPr lang="cs-CZ" sz="3600" dirty="0" smtClean="0"/>
              <a:t> ……………../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2367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CHEMICKÉ </a:t>
            </a:r>
            <a:r>
              <a:rPr lang="cs-CZ" b="1" dirty="0"/>
              <a:t>VLASTNOSTI NEROSTŮ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nerosty mohou </a:t>
            </a:r>
          </a:p>
          <a:p>
            <a:r>
              <a:rPr lang="cs-CZ" sz="3600" dirty="0"/>
              <a:t>být rozpustné ve vodě/např. </a:t>
            </a:r>
            <a:r>
              <a:rPr lang="cs-CZ" sz="3600" dirty="0" smtClean="0">
                <a:solidFill>
                  <a:srgbClr val="FF0000"/>
                </a:solidFill>
              </a:rPr>
              <a:t>sůl kamenná</a:t>
            </a:r>
            <a:r>
              <a:rPr lang="cs-CZ" sz="3600" dirty="0" smtClean="0"/>
              <a:t>/</a:t>
            </a:r>
            <a:endParaRPr lang="cs-CZ" sz="3600" dirty="0"/>
          </a:p>
          <a:p>
            <a:r>
              <a:rPr lang="cs-CZ" sz="3600" dirty="0"/>
              <a:t>reagovat s kyselinou </a:t>
            </a:r>
            <a:r>
              <a:rPr lang="cs-CZ" sz="3600" dirty="0" smtClean="0"/>
              <a:t>chlorovodíkovou</a:t>
            </a:r>
          </a:p>
          <a:p>
            <a:pPr marL="0" indent="0">
              <a:buNone/>
            </a:pPr>
            <a:r>
              <a:rPr lang="cs-CZ" sz="3600" dirty="0" smtClean="0"/>
              <a:t>   /např. </a:t>
            </a:r>
            <a:r>
              <a:rPr lang="cs-CZ" sz="3600" dirty="0" smtClean="0">
                <a:solidFill>
                  <a:srgbClr val="FF0000"/>
                </a:solidFill>
              </a:rPr>
              <a:t>uhličitan vápenatý</a:t>
            </a:r>
            <a:r>
              <a:rPr lang="cs-CZ" sz="3600" dirty="0" smtClean="0"/>
              <a:t>/</a:t>
            </a:r>
            <a:endParaRPr lang="cs-CZ" sz="36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41595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ZDROJE:</a:t>
            </a:r>
            <a:endParaRPr lang="cs-CZ" sz="4000" b="1" dirty="0" smtClean="0"/>
          </a:p>
          <a:p>
            <a:pPr marL="0" indent="0">
              <a:buNone/>
            </a:pPr>
            <a:r>
              <a:rPr lang="cs-CZ" b="1" dirty="0"/>
              <a:t>u</a:t>
            </a:r>
            <a:r>
              <a:rPr lang="cs-CZ" b="1" dirty="0" smtClean="0"/>
              <a:t>čebnice</a:t>
            </a:r>
            <a:r>
              <a:rPr lang="cs-CZ" b="1" dirty="0"/>
              <a:t>:</a:t>
            </a:r>
          </a:p>
          <a:p>
            <a:pPr marL="0" indent="0">
              <a:buNone/>
            </a:pPr>
            <a:r>
              <a:rPr lang="cs-CZ" dirty="0"/>
              <a:t>ŠVECOVÁ, Milada a Dobroslav MATĚJKA. </a:t>
            </a:r>
            <a:r>
              <a:rPr lang="cs-CZ" i="1" dirty="0"/>
              <a:t>Přírodopis 9: učebnice : pro základní školy a víceletá gymnázia</a:t>
            </a:r>
            <a:r>
              <a:rPr lang="cs-CZ" dirty="0"/>
              <a:t>. 1. vyd. Plzeň: Fraus, 2007, 128 s. ISBN 978-807-2385-874.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099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421</Words>
  <Application>Microsoft Office PowerPoint</Application>
  <PresentationFormat>Předvádění na obrazovce (4:3)</PresentationFormat>
  <Paragraphs>110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Dokument</vt:lpstr>
      <vt:lpstr>Prezentace aplikace PowerPoint</vt:lpstr>
      <vt:lpstr> FYZIKÁLNÍ a CHEMICKÉ VLASTNOSTI NEROSTŮ do textu vpisuj údaje nalezené v učebnici na str.16 -18 /žáci mohou na tabuli použít program ActivInspire/ 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TVRDOST NEROSTU –MOHSOVA STUPNICE /doplň podle učebnice str. 17/: </vt:lpstr>
      <vt:lpstr>ŘEŠENÍ: TVRDOST NEROSTU –MOHSOVA STUPNICE </vt:lpstr>
      <vt:lpstr>Prezentace aplikace PowerPoint</vt:lpstr>
      <vt:lpstr>Prezentace aplikace PowerPoint</vt:lpstr>
      <vt:lpstr>CHEMICKÉ VLASTNOSTI NEROSTŮ</vt:lpstr>
      <vt:lpstr>ŘEŠENÍ: CHEMICKÉ VLASTNOSTI NEROSTŮ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23</cp:revision>
  <dcterms:created xsi:type="dcterms:W3CDTF">2013-09-16T09:33:09Z</dcterms:created>
  <dcterms:modified xsi:type="dcterms:W3CDTF">2013-10-23T11:59:11Z</dcterms:modified>
</cp:coreProperties>
</file>