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7" r:id="rId3"/>
    <p:sldId id="263" r:id="rId4"/>
    <p:sldId id="258" r:id="rId5"/>
    <p:sldId id="269" r:id="rId6"/>
    <p:sldId id="259" r:id="rId7"/>
    <p:sldId id="265" r:id="rId8"/>
    <p:sldId id="260" r:id="rId9"/>
    <p:sldId id="266" r:id="rId10"/>
    <p:sldId id="261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DCD96-806D-459D-9046-4FF5495CBA68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5E141-0B96-4669-82A2-C2FA848BA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335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DCD96-806D-459D-9046-4FF5495CBA68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5E141-0B96-4669-82A2-C2FA848BA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4568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DCD96-806D-459D-9046-4FF5495CBA68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5E141-0B96-4669-82A2-C2FA848BA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040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DCD96-806D-459D-9046-4FF5495CBA68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5E141-0B96-4669-82A2-C2FA848BA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33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DCD96-806D-459D-9046-4FF5495CBA68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5E141-0B96-4669-82A2-C2FA848BA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4922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DCD96-806D-459D-9046-4FF5495CBA68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5E141-0B96-4669-82A2-C2FA848BA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312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DCD96-806D-459D-9046-4FF5495CBA68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5E141-0B96-4669-82A2-C2FA848BA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8757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DCD96-806D-459D-9046-4FF5495CBA68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5E141-0B96-4669-82A2-C2FA848BA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3477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DCD96-806D-459D-9046-4FF5495CBA68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5E141-0B96-4669-82A2-C2FA848BA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5168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DCD96-806D-459D-9046-4FF5495CBA68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5E141-0B96-4669-82A2-C2FA848BA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9789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DCD96-806D-459D-9046-4FF5495CBA68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5E141-0B96-4669-82A2-C2FA848BA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617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FDCD96-806D-459D-9046-4FF5495CBA68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85E141-0B96-4669-82A2-C2FA848BA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2160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19522878"/>
              </p:ext>
            </p:extLst>
          </p:nvPr>
        </p:nvGraphicFramePr>
        <p:xfrm>
          <a:off x="1619250" y="123825"/>
          <a:ext cx="5895975" cy="6619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2889" imgH="6630598" progId="Word.Document.12">
                  <p:embed/>
                </p:oleObj>
              </mc:Choice>
              <mc:Fallback>
                <p:oleObj name="Dokument" r:id="rId3" imgW="5902889" imgH="663059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9250" y="123825"/>
                        <a:ext cx="5895975" cy="66198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781822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NEJDŮLEŽITĚJŠÍ MINERÁLY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DOPLŇUJ PODLE UČEBNICE  ZE STR. 20 – 23 DO SEŠITU. </a:t>
            </a:r>
            <a:r>
              <a:rPr lang="cs-CZ" dirty="0" smtClean="0"/>
              <a:t>Využij i tabulku na zadní předsádce učebnice. </a:t>
            </a:r>
            <a:r>
              <a:rPr lang="cs-CZ" i="1" dirty="0" smtClean="0"/>
              <a:t>/Žáci výsledky </a:t>
            </a:r>
            <a:r>
              <a:rPr lang="cs-CZ" i="1" dirty="0"/>
              <a:t>vpisují na tabuli pomocí programu </a:t>
            </a:r>
            <a:r>
              <a:rPr lang="cs-CZ" i="1" dirty="0" err="1"/>
              <a:t>AktivInspire</a:t>
            </a:r>
            <a:r>
              <a:rPr lang="cs-CZ" i="1" dirty="0" smtClean="0"/>
              <a:t>./</a:t>
            </a:r>
          </a:p>
          <a:p>
            <a:pPr marL="0" indent="0" algn="ctr">
              <a:buNone/>
            </a:pPr>
            <a:r>
              <a:rPr lang="cs-CZ" i="1" dirty="0"/>
              <a:t/>
            </a:r>
            <a:br>
              <a:rPr lang="cs-CZ" i="1" dirty="0"/>
            </a:br>
            <a:r>
              <a:rPr lang="cs-CZ" sz="5400" b="1" u="sng" dirty="0" smtClean="0"/>
              <a:t>PRVKY</a:t>
            </a:r>
            <a:endParaRPr lang="cs-CZ" sz="5400" i="1" u="sng" dirty="0" smtClean="0"/>
          </a:p>
          <a:p>
            <a:pPr marL="0" indent="0">
              <a:buNone/>
            </a:pPr>
            <a:r>
              <a:rPr lang="cs-CZ" sz="4800" b="1" dirty="0" smtClean="0"/>
              <a:t>    kovové </a:t>
            </a:r>
            <a:r>
              <a:rPr lang="cs-CZ" b="1" dirty="0" smtClean="0"/>
              <a:t>/ ………………./</a:t>
            </a:r>
          </a:p>
          <a:p>
            <a:pPr marL="0" indent="0">
              <a:buNone/>
            </a:pPr>
            <a:r>
              <a:rPr lang="cs-CZ" sz="4800" b="1" dirty="0" smtClean="0"/>
              <a:t>    nekovové</a:t>
            </a:r>
            <a:r>
              <a:rPr lang="cs-CZ" b="1" dirty="0" smtClean="0"/>
              <a:t>/………………/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3721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5400" b="1" u="sng" dirty="0" smtClean="0"/>
              <a:t>PRVKY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</a:t>
            </a:r>
            <a:r>
              <a:rPr lang="cs-CZ" sz="4800" b="1" dirty="0" smtClean="0"/>
              <a:t>kovové</a:t>
            </a:r>
            <a:r>
              <a:rPr lang="cs-CZ" b="1" dirty="0" smtClean="0"/>
              <a:t> </a:t>
            </a:r>
            <a:r>
              <a:rPr lang="cs-CZ" dirty="0" smtClean="0"/>
              <a:t>/ </a:t>
            </a:r>
            <a:r>
              <a:rPr lang="cs-CZ" dirty="0" smtClean="0">
                <a:solidFill>
                  <a:srgbClr val="FF0000"/>
                </a:solidFill>
              </a:rPr>
              <a:t>ZLATO, STŘÍBRO, MĚĎ</a:t>
            </a:r>
            <a:r>
              <a:rPr lang="cs-CZ" dirty="0" smtClean="0"/>
              <a:t>/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4800" b="1" dirty="0" smtClean="0"/>
              <a:t>nekovové</a:t>
            </a:r>
            <a:r>
              <a:rPr lang="cs-CZ" dirty="0" smtClean="0"/>
              <a:t>/ </a:t>
            </a:r>
            <a:r>
              <a:rPr lang="cs-CZ" dirty="0" smtClean="0">
                <a:solidFill>
                  <a:srgbClr val="FF0000"/>
                </a:solidFill>
              </a:rPr>
              <a:t>SÍRA, TUHA , DIAMANT</a:t>
            </a:r>
            <a:r>
              <a:rPr lang="cs-CZ" dirty="0" smtClean="0"/>
              <a:t>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5488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ZLATO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b="1" dirty="0" smtClean="0"/>
              <a:t>CHEM.ZNAČKA:</a:t>
            </a:r>
          </a:p>
          <a:p>
            <a:r>
              <a:rPr lang="cs-CZ" b="1" dirty="0" smtClean="0"/>
              <a:t>FYZIKÁLNÍ VLASTNOSTI:</a:t>
            </a:r>
          </a:p>
          <a:p>
            <a:pPr marL="0" indent="0">
              <a:buNone/>
            </a:pPr>
            <a:r>
              <a:rPr lang="cs-CZ" dirty="0" smtClean="0"/>
              <a:t>                Barva:</a:t>
            </a:r>
          </a:p>
          <a:p>
            <a:pPr marL="0" indent="0">
              <a:buNone/>
            </a:pPr>
            <a:r>
              <a:rPr lang="cs-CZ" dirty="0" smtClean="0"/>
              <a:t>                Tvrdost:</a:t>
            </a:r>
          </a:p>
          <a:p>
            <a:pPr marL="0" indent="0">
              <a:buNone/>
            </a:pPr>
            <a:r>
              <a:rPr lang="cs-CZ" dirty="0" smtClean="0"/>
              <a:t>                Hustota:</a:t>
            </a:r>
          </a:p>
          <a:p>
            <a:r>
              <a:rPr lang="cs-CZ" b="1" dirty="0" smtClean="0"/>
              <a:t>TĚŽBA:</a:t>
            </a:r>
          </a:p>
          <a:p>
            <a:r>
              <a:rPr lang="cs-CZ" b="1" dirty="0" smtClean="0"/>
              <a:t>POUŽITÍ:</a:t>
            </a:r>
          </a:p>
          <a:p>
            <a:r>
              <a:rPr lang="cs-CZ" b="1" dirty="0" smtClean="0"/>
              <a:t>ZAJÍMAVOST: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4578" y="2866337"/>
            <a:ext cx="3694215" cy="386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2321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sz="5400" b="1" dirty="0" smtClean="0"/>
              <a:t>ZLATO </a:t>
            </a:r>
            <a:r>
              <a:rPr lang="cs-CZ" dirty="0" smtClean="0"/>
              <a:t>- </a:t>
            </a:r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 fontScale="92500"/>
          </a:bodyPr>
          <a:lstStyle/>
          <a:p>
            <a:r>
              <a:rPr lang="cs-CZ" b="1" dirty="0"/>
              <a:t>CHEM.ZNAČKA</a:t>
            </a:r>
            <a:r>
              <a:rPr lang="cs-CZ" b="1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Au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b="1" dirty="0"/>
              <a:t>FYZIKÁLNÍ VLASTNOSTI:</a:t>
            </a:r>
          </a:p>
          <a:p>
            <a:pPr marL="0" indent="0">
              <a:buNone/>
            </a:pPr>
            <a:r>
              <a:rPr lang="cs-CZ" dirty="0"/>
              <a:t>                Barva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kovově žlutá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                Tvrdost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2,5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                Hustota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19,3g/cm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  <a:endParaRPr lang="cs-CZ" baseline="30000" dirty="0">
              <a:solidFill>
                <a:srgbClr val="FF0000"/>
              </a:solidFill>
            </a:endParaRPr>
          </a:p>
          <a:p>
            <a:r>
              <a:rPr lang="cs-CZ" b="1" dirty="0"/>
              <a:t>TĚŽBA</a:t>
            </a:r>
            <a:r>
              <a:rPr lang="cs-CZ" b="1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USA, Jihoafrická republika, Austrálie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b="1" dirty="0" smtClean="0"/>
              <a:t>POUŽITÍ: </a:t>
            </a:r>
            <a:r>
              <a:rPr lang="cs-CZ" dirty="0" smtClean="0">
                <a:solidFill>
                  <a:srgbClr val="FF0000"/>
                </a:solidFill>
              </a:rPr>
              <a:t>šperky, bankovnictví, elektronické součástky, pozlacování, zub. lékařství/amalgám/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b="1" dirty="0"/>
              <a:t>ZAJÍMAVOST</a:t>
            </a:r>
            <a:r>
              <a:rPr lang="cs-CZ" b="1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kujné/dá se vytepat do tloušťky 0,000 14mm, z 1g drát délky 160m/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6232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STŘÍBRO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CHEMICKÁ ZNAČKA:</a:t>
            </a:r>
          </a:p>
          <a:p>
            <a:r>
              <a:rPr lang="cs-CZ" b="1" dirty="0" smtClean="0"/>
              <a:t>FYZIKÁLNÍ VLASTNOSTI:</a:t>
            </a:r>
          </a:p>
          <a:p>
            <a:pPr marL="0" indent="0">
              <a:buNone/>
            </a:pPr>
            <a:r>
              <a:rPr lang="cs-CZ" dirty="0" smtClean="0"/>
              <a:t>                Barva:</a:t>
            </a:r>
          </a:p>
          <a:p>
            <a:pPr marL="0" indent="0">
              <a:buNone/>
            </a:pPr>
            <a:r>
              <a:rPr lang="cs-CZ" dirty="0" smtClean="0"/>
              <a:t>                Tvrdost:</a:t>
            </a:r>
          </a:p>
          <a:p>
            <a:pPr marL="0" indent="0">
              <a:buNone/>
            </a:pPr>
            <a:r>
              <a:rPr lang="cs-CZ" dirty="0" smtClean="0"/>
              <a:t>                Hustota:</a:t>
            </a:r>
          </a:p>
          <a:p>
            <a:r>
              <a:rPr lang="cs-CZ" b="1" dirty="0" smtClean="0"/>
              <a:t>TĚŽBA:</a:t>
            </a:r>
          </a:p>
          <a:p>
            <a:r>
              <a:rPr lang="cs-CZ" b="1" dirty="0" smtClean="0"/>
              <a:t>POUŽITÍ:</a:t>
            </a:r>
          </a:p>
          <a:p>
            <a:r>
              <a:rPr lang="cs-CZ" b="1" dirty="0" smtClean="0"/>
              <a:t>ZAJÍMAVOST: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8807" y="2636912"/>
            <a:ext cx="4628142" cy="36289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22138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STŘÍBRO - </a:t>
            </a:r>
            <a:r>
              <a:rPr lang="cs-CZ" sz="5400" b="1" dirty="0" smtClean="0">
                <a:solidFill>
                  <a:srgbClr val="FF0000"/>
                </a:solidFill>
              </a:rPr>
              <a:t>ŘEŠENÍ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812088" cy="4525963"/>
          </a:xfrm>
        </p:spPr>
        <p:txBody>
          <a:bodyPr>
            <a:normAutofit fontScale="92500"/>
          </a:bodyPr>
          <a:lstStyle/>
          <a:p>
            <a:r>
              <a:rPr lang="cs-CZ" b="1" dirty="0" smtClean="0"/>
              <a:t>CHEMICKÁ ZNAČKA: </a:t>
            </a:r>
            <a:r>
              <a:rPr lang="cs-CZ" dirty="0" err="1" smtClean="0">
                <a:solidFill>
                  <a:srgbClr val="FF0000"/>
                </a:solidFill>
              </a:rPr>
              <a:t>Ag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b="1" dirty="0" smtClean="0"/>
              <a:t>FYZIKÁLNÍ VLASTNOSTI:</a:t>
            </a:r>
          </a:p>
          <a:p>
            <a:pPr marL="0" indent="0">
              <a:buNone/>
            </a:pPr>
            <a:r>
              <a:rPr lang="cs-CZ" dirty="0" smtClean="0"/>
              <a:t>                Barva: </a:t>
            </a:r>
            <a:r>
              <a:rPr lang="cs-CZ" dirty="0" smtClean="0">
                <a:solidFill>
                  <a:srgbClr val="FF0000"/>
                </a:solidFill>
              </a:rPr>
              <a:t>kovově bílá</a:t>
            </a:r>
          </a:p>
          <a:p>
            <a:pPr marL="0" indent="0">
              <a:buNone/>
            </a:pPr>
            <a:r>
              <a:rPr lang="cs-CZ" dirty="0" smtClean="0"/>
              <a:t>                Tvrdost: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r>
              <a:rPr lang="cs-CZ" dirty="0" smtClean="0"/>
              <a:t>                Hustota: </a:t>
            </a:r>
            <a:r>
              <a:rPr lang="cs-CZ" dirty="0" smtClean="0">
                <a:solidFill>
                  <a:srgbClr val="FF0000"/>
                </a:solidFill>
              </a:rPr>
              <a:t>10,6 g/cm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</a:p>
          <a:p>
            <a:r>
              <a:rPr lang="cs-CZ" b="1" dirty="0" smtClean="0"/>
              <a:t>TĚŽBA: </a:t>
            </a:r>
            <a:r>
              <a:rPr lang="cs-CZ" dirty="0" smtClean="0">
                <a:solidFill>
                  <a:srgbClr val="FF0000"/>
                </a:solidFill>
              </a:rPr>
              <a:t>dříve Jihlava, Kutná hora, dnes Mexiko, Peru</a:t>
            </a:r>
          </a:p>
          <a:p>
            <a:r>
              <a:rPr lang="cs-CZ" b="1" dirty="0" smtClean="0"/>
              <a:t>POUŽITÍ: </a:t>
            </a:r>
            <a:r>
              <a:rPr lang="cs-CZ" dirty="0" smtClean="0">
                <a:solidFill>
                  <a:srgbClr val="FF0000"/>
                </a:solidFill>
              </a:rPr>
              <a:t>šperky, vodiče elektřiny</a:t>
            </a:r>
          </a:p>
          <a:p>
            <a:r>
              <a:rPr lang="cs-CZ" b="1" dirty="0" smtClean="0"/>
              <a:t>ZAJÍMAVOST: </a:t>
            </a:r>
            <a:r>
              <a:rPr lang="cs-CZ" dirty="0" smtClean="0">
                <a:solidFill>
                  <a:srgbClr val="FF0000"/>
                </a:solidFill>
              </a:rPr>
              <a:t>stříbrné groše za Václava II.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42180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MĚĎ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CHEM.ZNAČKA:</a:t>
            </a:r>
          </a:p>
          <a:p>
            <a:r>
              <a:rPr lang="cs-CZ" b="1" dirty="0" smtClean="0"/>
              <a:t>FYZIKÁLNÍ VLASTNOSTI:</a:t>
            </a:r>
          </a:p>
          <a:p>
            <a:pPr marL="0" indent="0">
              <a:buNone/>
            </a:pPr>
            <a:r>
              <a:rPr lang="cs-CZ" dirty="0" smtClean="0"/>
              <a:t>                Barva:</a:t>
            </a:r>
          </a:p>
          <a:p>
            <a:pPr marL="0" indent="0">
              <a:buNone/>
            </a:pPr>
            <a:r>
              <a:rPr lang="cs-CZ" dirty="0" smtClean="0"/>
              <a:t>                Tvrdost:</a:t>
            </a:r>
          </a:p>
          <a:p>
            <a:pPr marL="0" indent="0">
              <a:buNone/>
            </a:pPr>
            <a:r>
              <a:rPr lang="cs-CZ" dirty="0" smtClean="0"/>
              <a:t>                Hustota:</a:t>
            </a:r>
          </a:p>
          <a:p>
            <a:r>
              <a:rPr lang="cs-CZ" b="1" dirty="0" smtClean="0"/>
              <a:t>TĚŽBA:</a:t>
            </a:r>
          </a:p>
          <a:p>
            <a:r>
              <a:rPr lang="cs-CZ" b="1" dirty="0" smtClean="0"/>
              <a:t>POUŽITÍ:</a:t>
            </a:r>
          </a:p>
          <a:p>
            <a:r>
              <a:rPr lang="cs-CZ" b="1" dirty="0" smtClean="0"/>
              <a:t>ZAJÍMAVOST:</a:t>
            </a:r>
          </a:p>
          <a:p>
            <a:endParaRPr lang="cs-CZ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924944"/>
            <a:ext cx="3497560" cy="3497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7666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MĚĎ - </a:t>
            </a:r>
            <a:r>
              <a:rPr lang="cs-CZ" sz="5400" b="1" dirty="0" smtClean="0">
                <a:solidFill>
                  <a:srgbClr val="FF0000"/>
                </a:solidFill>
              </a:rPr>
              <a:t>ŘEŠENÍ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CHEM.ZNAČKA: </a:t>
            </a:r>
            <a:r>
              <a:rPr lang="cs-CZ" dirty="0" err="1" smtClean="0">
                <a:solidFill>
                  <a:srgbClr val="FF0000"/>
                </a:solidFill>
              </a:rPr>
              <a:t>Cu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b="1" dirty="0" smtClean="0"/>
              <a:t>FYZIKÁLNÍ VLASTNOSTI:</a:t>
            </a:r>
          </a:p>
          <a:p>
            <a:pPr marL="0" indent="0">
              <a:buNone/>
            </a:pPr>
            <a:r>
              <a:rPr lang="cs-CZ" dirty="0" smtClean="0"/>
              <a:t>                Barva: </a:t>
            </a:r>
            <a:r>
              <a:rPr lang="cs-CZ" dirty="0" smtClean="0">
                <a:solidFill>
                  <a:srgbClr val="FF0000"/>
                </a:solidFill>
              </a:rPr>
              <a:t>kovově červená</a:t>
            </a:r>
          </a:p>
          <a:p>
            <a:pPr marL="0" indent="0">
              <a:buNone/>
            </a:pPr>
            <a:r>
              <a:rPr lang="cs-CZ" dirty="0" smtClean="0"/>
              <a:t>                Tvrdost: 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</a:p>
          <a:p>
            <a:pPr marL="0" indent="0">
              <a:buNone/>
            </a:pPr>
            <a:r>
              <a:rPr lang="cs-CZ" dirty="0" smtClean="0"/>
              <a:t>                Hustota: </a:t>
            </a:r>
            <a:r>
              <a:rPr lang="cs-CZ" dirty="0" smtClean="0">
                <a:solidFill>
                  <a:srgbClr val="FF0000"/>
                </a:solidFill>
              </a:rPr>
              <a:t>8,6 g/cm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</a:p>
          <a:p>
            <a:r>
              <a:rPr lang="cs-CZ" b="1" dirty="0" smtClean="0"/>
              <a:t>TĚŽBA: </a:t>
            </a:r>
            <a:r>
              <a:rPr lang="cs-CZ" dirty="0" smtClean="0">
                <a:solidFill>
                  <a:srgbClr val="FF0000"/>
                </a:solidFill>
              </a:rPr>
              <a:t>Chile, Peru, Austrálie</a:t>
            </a:r>
          </a:p>
          <a:p>
            <a:r>
              <a:rPr lang="cs-CZ" b="1" dirty="0" smtClean="0"/>
              <a:t>POUŽITÍ: </a:t>
            </a:r>
            <a:r>
              <a:rPr lang="cs-CZ" dirty="0" smtClean="0">
                <a:solidFill>
                  <a:srgbClr val="FF0000"/>
                </a:solidFill>
              </a:rPr>
              <a:t>v elektrotechnickém průmyslu, nádobí,</a:t>
            </a:r>
          </a:p>
          <a:p>
            <a:r>
              <a:rPr lang="cs-CZ" b="1" dirty="0" smtClean="0"/>
              <a:t>ZAJÍMAVOST: </a:t>
            </a:r>
            <a:r>
              <a:rPr lang="cs-CZ" dirty="0" smtClean="0">
                <a:solidFill>
                  <a:srgbClr val="FF0000"/>
                </a:solidFill>
              </a:rPr>
              <a:t>výborný vodič tepla a elektřiny, kujný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21442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SÍRA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CHEM.ZNAČKA:</a:t>
            </a:r>
          </a:p>
          <a:p>
            <a:r>
              <a:rPr lang="cs-CZ" b="1" dirty="0" smtClean="0"/>
              <a:t>FYZIKÁLNÍ VLASTNOSTI:</a:t>
            </a:r>
          </a:p>
          <a:p>
            <a:pPr marL="0" indent="0">
              <a:buNone/>
            </a:pPr>
            <a:r>
              <a:rPr lang="cs-CZ" dirty="0" smtClean="0"/>
              <a:t>                Barva:</a:t>
            </a:r>
          </a:p>
          <a:p>
            <a:pPr marL="0" indent="0">
              <a:buNone/>
            </a:pPr>
            <a:r>
              <a:rPr lang="cs-CZ" dirty="0" smtClean="0"/>
              <a:t>                Tvrdost:</a:t>
            </a:r>
          </a:p>
          <a:p>
            <a:pPr marL="0" indent="0">
              <a:buNone/>
            </a:pPr>
            <a:r>
              <a:rPr lang="cs-CZ" dirty="0" smtClean="0"/>
              <a:t>                Hustota:</a:t>
            </a:r>
          </a:p>
          <a:p>
            <a:r>
              <a:rPr lang="cs-CZ" b="1" dirty="0" smtClean="0"/>
              <a:t>TĚŽBA:</a:t>
            </a:r>
          </a:p>
          <a:p>
            <a:r>
              <a:rPr lang="cs-CZ" b="1" dirty="0" smtClean="0"/>
              <a:t>POUŽITÍ:</a:t>
            </a:r>
          </a:p>
          <a:p>
            <a:r>
              <a:rPr lang="cs-CZ" b="1" dirty="0" smtClean="0"/>
              <a:t>ZAJÍMAVOST: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7554" y="3140968"/>
            <a:ext cx="4596462" cy="34479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18902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SÍRA - </a:t>
            </a:r>
            <a:r>
              <a:rPr lang="cs-CZ" sz="5400" b="1" dirty="0" smtClean="0">
                <a:solidFill>
                  <a:srgbClr val="FF0000"/>
                </a:solidFill>
              </a:rPr>
              <a:t>ŘEŠENÍ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CHEM.ZNAČKA: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</a:p>
          <a:p>
            <a:r>
              <a:rPr lang="cs-CZ" b="1" dirty="0" smtClean="0"/>
              <a:t>FYZIKÁLNÍ VLASTNOSTI:</a:t>
            </a:r>
          </a:p>
          <a:p>
            <a:pPr marL="0" indent="0">
              <a:buNone/>
            </a:pPr>
            <a:r>
              <a:rPr lang="cs-CZ" dirty="0" smtClean="0"/>
              <a:t>                Barva: </a:t>
            </a:r>
            <a:r>
              <a:rPr lang="cs-CZ" dirty="0" smtClean="0">
                <a:solidFill>
                  <a:srgbClr val="FF0000"/>
                </a:solidFill>
              </a:rPr>
              <a:t>žlutá</a:t>
            </a:r>
          </a:p>
          <a:p>
            <a:pPr marL="0" indent="0">
              <a:buNone/>
            </a:pPr>
            <a:r>
              <a:rPr lang="cs-CZ" dirty="0" smtClean="0"/>
              <a:t>                Tvrdost: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r>
              <a:rPr lang="cs-CZ" dirty="0" smtClean="0"/>
              <a:t>                Hustota: </a:t>
            </a:r>
            <a:r>
              <a:rPr lang="cs-CZ" dirty="0" smtClean="0">
                <a:solidFill>
                  <a:srgbClr val="FF0000"/>
                </a:solidFill>
              </a:rPr>
              <a:t>2,1 g/cm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</a:p>
          <a:p>
            <a:r>
              <a:rPr lang="cs-CZ" b="1" dirty="0" smtClean="0"/>
              <a:t>TĚŽBA: </a:t>
            </a:r>
            <a:r>
              <a:rPr lang="cs-CZ" dirty="0" smtClean="0">
                <a:solidFill>
                  <a:srgbClr val="FF0000"/>
                </a:solidFill>
              </a:rPr>
              <a:t>Polsko, </a:t>
            </a:r>
            <a:r>
              <a:rPr lang="cs-CZ" dirty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rgbClr val="FF0000"/>
                </a:solidFill>
              </a:rPr>
              <a:t>tálie, Sicílie</a:t>
            </a:r>
          </a:p>
          <a:p>
            <a:r>
              <a:rPr lang="cs-CZ" b="1" dirty="0" smtClean="0"/>
              <a:t>POUŽITÍ: </a:t>
            </a:r>
            <a:r>
              <a:rPr lang="cs-CZ" dirty="0" smtClean="0">
                <a:solidFill>
                  <a:srgbClr val="FF0000"/>
                </a:solidFill>
              </a:rPr>
              <a:t>výroba H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SO</a:t>
            </a:r>
            <a:r>
              <a:rPr lang="cs-CZ" baseline="-25000" dirty="0" smtClean="0">
                <a:solidFill>
                  <a:srgbClr val="FF0000"/>
                </a:solidFill>
              </a:rPr>
              <a:t>4</a:t>
            </a:r>
            <a:r>
              <a:rPr lang="cs-CZ" dirty="0" smtClean="0">
                <a:solidFill>
                  <a:srgbClr val="FF0000"/>
                </a:solidFill>
              </a:rPr>
              <a:t>, barev, pesticidů, síření </a:t>
            </a:r>
            <a:r>
              <a:rPr lang="cs-CZ" b="1" dirty="0" smtClean="0">
                <a:solidFill>
                  <a:srgbClr val="FF0000"/>
                </a:solidFill>
              </a:rPr>
              <a:t>sudů</a:t>
            </a:r>
          </a:p>
          <a:p>
            <a:r>
              <a:rPr lang="cs-CZ" b="1" dirty="0" smtClean="0"/>
              <a:t>ZAJÍMAVOST: </a:t>
            </a:r>
            <a:r>
              <a:rPr lang="cs-CZ" dirty="0" smtClean="0">
                <a:solidFill>
                  <a:srgbClr val="FF0000"/>
                </a:solidFill>
              </a:rPr>
              <a:t>hoří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žlutým plamenem, výskyt kolem sopek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41813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UČEBNICE:</a:t>
            </a:r>
          </a:p>
          <a:p>
            <a:pPr marL="0" indent="0">
              <a:buNone/>
            </a:pPr>
            <a:r>
              <a:rPr lang="cs-CZ" dirty="0"/>
              <a:t>ŠVECOVÁ, Milada a Dobroslav MATĚJKA. </a:t>
            </a:r>
            <a:r>
              <a:rPr lang="cs-CZ" i="1" dirty="0"/>
              <a:t>Přírodopis 9: učebnice : pro základní školy a víceletá gymnázia</a:t>
            </a:r>
            <a:r>
              <a:rPr lang="cs-CZ" dirty="0"/>
              <a:t>. 1. vyd. Plzeň: Fraus, 2007, 128 s. ISBN </a:t>
            </a:r>
            <a:r>
              <a:rPr lang="cs-CZ" dirty="0" smtClean="0"/>
              <a:t>978-807-2385-874. </a:t>
            </a:r>
          </a:p>
          <a:p>
            <a:pPr marL="0" indent="0">
              <a:buNone/>
            </a:pPr>
            <a:r>
              <a:rPr lang="cs-CZ" b="1" dirty="0" smtClean="0"/>
              <a:t>OBRÁZKY:</a:t>
            </a:r>
          </a:p>
          <a:p>
            <a:pPr marL="0" indent="0">
              <a:buNone/>
            </a:pPr>
            <a:r>
              <a:rPr lang="cs-CZ" dirty="0"/>
              <a:t>Wikipedie: zlato. </a:t>
            </a:r>
            <a:r>
              <a:rPr lang="cs-CZ" i="1" dirty="0"/>
              <a:t>Wikipedie: zlato</a:t>
            </a:r>
            <a:r>
              <a:rPr lang="cs-CZ" dirty="0"/>
              <a:t> [online]. 2013 [cit. 2013-10-07]. Dostupné z: http://upload.wikimedia.org/wikipedia/commons/8/87/Or_Venezuela.jpg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Wikipedie: síra. </a:t>
            </a:r>
            <a:r>
              <a:rPr lang="cs-CZ" i="1" dirty="0"/>
              <a:t>Wikipedie: síra</a:t>
            </a:r>
            <a:r>
              <a:rPr lang="cs-CZ" dirty="0"/>
              <a:t> [online]. 2013 [cit. 2013-10-07]. Dostupné z: http://upload.wikimedia.org/wikipedia/commons/4/44/Sulfur-sample.jpg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Wikipedie</a:t>
            </a:r>
            <a:r>
              <a:rPr lang="cs-CZ" dirty="0"/>
              <a:t>: stříbro. </a:t>
            </a:r>
            <a:r>
              <a:rPr lang="cs-CZ" i="1" dirty="0"/>
              <a:t>Wikipedie: stříbro</a:t>
            </a:r>
            <a:r>
              <a:rPr lang="cs-CZ" dirty="0"/>
              <a:t> [online]. 2013 [cit. 2013-10-07]. Dostupné z: http://upload.wikimedia.org/wikipedia/commons/5/55/Silver_crystal.jpg</a:t>
            </a:r>
          </a:p>
          <a:p>
            <a:pPr marL="0" indent="0">
              <a:buNone/>
            </a:pPr>
            <a:r>
              <a:rPr lang="cs-CZ" dirty="0"/>
              <a:t>Wikipedie: měď. </a:t>
            </a:r>
            <a:r>
              <a:rPr lang="cs-CZ" i="1" dirty="0"/>
              <a:t>Wikipedie: měď</a:t>
            </a:r>
            <a:r>
              <a:rPr lang="cs-CZ" dirty="0"/>
              <a:t> [online]. 2013 [cit. 2013-10-07]. Dostupné z: http://cs.wikipedia.org/wiki/Soubor:Anticlastic-Copper-Cuff-Bracelet.jpg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096060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417</TotalTime>
  <Words>472</Words>
  <Application>Microsoft Office PowerPoint</Application>
  <PresentationFormat>Předvádění na obrazovce (4:3)</PresentationFormat>
  <Paragraphs>90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Microsoft Word Document</vt:lpstr>
      <vt:lpstr>Prezentace aplikace PowerPoint</vt:lpstr>
      <vt:lpstr>NEJDŮLEŽITĚJŠÍ MINERÁLY</vt:lpstr>
      <vt:lpstr>ŘEŠENÍ</vt:lpstr>
      <vt:lpstr>ZLATO</vt:lpstr>
      <vt:lpstr>ZLATO - ŘEŠENÍ</vt:lpstr>
      <vt:lpstr>STŘÍBRO</vt:lpstr>
      <vt:lpstr>STŘÍBRO - ŘEŠENÍ</vt:lpstr>
      <vt:lpstr>MĚĎ</vt:lpstr>
      <vt:lpstr>MĚĎ - ŘEŠENÍ</vt:lpstr>
      <vt:lpstr>SÍRA</vt:lpstr>
      <vt:lpstr>SÍRA - 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Jitka Kopalová</cp:lastModifiedBy>
  <cp:revision>24</cp:revision>
  <dcterms:created xsi:type="dcterms:W3CDTF">2013-09-23T06:27:07Z</dcterms:created>
  <dcterms:modified xsi:type="dcterms:W3CDTF">2013-12-02T09:52:57Z</dcterms:modified>
</cp:coreProperties>
</file>