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5BF5A-81AA-4E9F-92BF-74BF228ACE58}" type="datetimeFigureOut">
              <a:rPr lang="cs-CZ" smtClean="0"/>
              <a:t>8. 11. 2013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B672D-CD80-4CAA-90DA-EE7E70BA7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73041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5BF5A-81AA-4E9F-92BF-74BF228ACE58}" type="datetimeFigureOut">
              <a:rPr lang="cs-CZ" smtClean="0"/>
              <a:t>8. 11. 2013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B672D-CD80-4CAA-90DA-EE7E70BA7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05169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5BF5A-81AA-4E9F-92BF-74BF228ACE58}" type="datetimeFigureOut">
              <a:rPr lang="cs-CZ" smtClean="0"/>
              <a:t>8. 11. 2013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B672D-CD80-4CAA-90DA-EE7E70BA7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2249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5BF5A-81AA-4E9F-92BF-74BF228ACE58}" type="datetimeFigureOut">
              <a:rPr lang="cs-CZ" smtClean="0"/>
              <a:t>8. 11. 2013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B672D-CD80-4CAA-90DA-EE7E70BA7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87606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5BF5A-81AA-4E9F-92BF-74BF228ACE58}" type="datetimeFigureOut">
              <a:rPr lang="cs-CZ" smtClean="0"/>
              <a:t>8. 11. 2013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B672D-CD80-4CAA-90DA-EE7E70BA7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5770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5BF5A-81AA-4E9F-92BF-74BF228ACE58}" type="datetimeFigureOut">
              <a:rPr lang="cs-CZ" smtClean="0"/>
              <a:t>8. 11. 2013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B672D-CD80-4CAA-90DA-EE7E70BA7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73892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5BF5A-81AA-4E9F-92BF-74BF228ACE58}" type="datetimeFigureOut">
              <a:rPr lang="cs-CZ" smtClean="0"/>
              <a:t>8. 11. 2013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B672D-CD80-4CAA-90DA-EE7E70BA7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3275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5BF5A-81AA-4E9F-92BF-74BF228ACE58}" type="datetimeFigureOut">
              <a:rPr lang="cs-CZ" smtClean="0"/>
              <a:t>8. 11. 2013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B672D-CD80-4CAA-90DA-EE7E70BA7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00266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5BF5A-81AA-4E9F-92BF-74BF228ACE58}" type="datetimeFigureOut">
              <a:rPr lang="cs-CZ" smtClean="0"/>
              <a:t>8. 11. 2013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B672D-CD80-4CAA-90DA-EE7E70BA7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24536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5BF5A-81AA-4E9F-92BF-74BF228ACE58}" type="datetimeFigureOut">
              <a:rPr lang="cs-CZ" smtClean="0"/>
              <a:t>8. 11. 2013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B672D-CD80-4CAA-90DA-EE7E70BA7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88464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5BF5A-81AA-4E9F-92BF-74BF228ACE58}" type="datetimeFigureOut">
              <a:rPr lang="cs-CZ" smtClean="0"/>
              <a:t>8. 11. 2013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B672D-CD80-4CAA-90DA-EE7E70BA7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93414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D5BF5A-81AA-4E9F-92BF-74BF228ACE58}" type="datetimeFigureOut">
              <a:rPr lang="cs-CZ" smtClean="0"/>
              <a:t>8. 11. 2013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CB672D-CD80-4CAA-90DA-EE7E70BA7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54084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57700755"/>
              </p:ext>
            </p:extLst>
          </p:nvPr>
        </p:nvGraphicFramePr>
        <p:xfrm>
          <a:off x="1609725" y="50800"/>
          <a:ext cx="5499100" cy="6362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5" name="Dokument" r:id="rId4" imgW="5902889" imgH="6838650" progId="Word.Document.12">
                  <p:embed/>
                </p:oleObj>
              </mc:Choice>
              <mc:Fallback>
                <p:oleObj name="Dokument" r:id="rId4" imgW="5902889" imgH="683865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609725" y="50800"/>
                        <a:ext cx="5499100" cy="63627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109720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547664"/>
          </a:xfrm>
        </p:spPr>
        <p:txBody>
          <a:bodyPr>
            <a:noAutofit/>
          </a:bodyPr>
          <a:lstStyle/>
          <a:p>
            <a:pPr algn="l"/>
            <a:r>
              <a:rPr lang="cs-CZ" sz="2500" b="1" dirty="0"/>
              <a:t>P</a:t>
            </a:r>
            <a:r>
              <a:rPr lang="cs-CZ" sz="2500" b="1" dirty="0" smtClean="0"/>
              <a:t>orovnej vlastnosti těchto  nerostů podle tabulky</a:t>
            </a:r>
            <a:r>
              <a:rPr lang="cs-CZ" sz="2500" b="1" dirty="0"/>
              <a:t> </a:t>
            </a:r>
            <a:r>
              <a:rPr lang="cs-CZ" sz="2500" b="1" dirty="0" smtClean="0"/>
              <a:t>v učebnici</a:t>
            </a:r>
            <a:br>
              <a:rPr lang="cs-CZ" sz="2500" b="1" dirty="0" smtClean="0"/>
            </a:br>
            <a:r>
              <a:rPr lang="cs-CZ" sz="2500" b="1" dirty="0" smtClean="0"/>
              <a:t> a pokus se zjistit, v čem </a:t>
            </a:r>
            <a:r>
              <a:rPr lang="cs-CZ" sz="2400" b="1" dirty="0" smtClean="0"/>
              <a:t>spočívá rozdílnost jejich fyzikálních vlastností</a:t>
            </a:r>
            <a:r>
              <a:rPr lang="cs-CZ" sz="2400" dirty="0" smtClean="0"/>
              <a:t>/ soustřeď se na nákresy krystalových mřížek tuhy a diamantu v učebnici /.</a:t>
            </a:r>
            <a:endParaRPr lang="cs-CZ" sz="24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TUHA</a:t>
            </a:r>
            <a:endParaRPr lang="cs-CZ" sz="4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57200" y="2174874"/>
            <a:ext cx="4040188" cy="4494485"/>
          </a:xfrm>
        </p:spPr>
        <p:txBody>
          <a:bodyPr/>
          <a:lstStyle/>
          <a:p>
            <a:r>
              <a:rPr lang="cs-CZ" dirty="0" smtClean="0"/>
              <a:t>CHEM.ZNAČKA:</a:t>
            </a:r>
          </a:p>
          <a:p>
            <a:r>
              <a:rPr lang="cs-CZ" dirty="0" smtClean="0"/>
              <a:t>FYZIKÁLNÍ VLASTNOSTI:</a:t>
            </a:r>
          </a:p>
          <a:p>
            <a:pPr marL="0" indent="0">
              <a:buNone/>
            </a:pPr>
            <a:r>
              <a:rPr lang="cs-CZ" dirty="0" smtClean="0"/>
              <a:t>            Barva:</a:t>
            </a:r>
          </a:p>
          <a:p>
            <a:pPr marL="0" indent="0">
              <a:buNone/>
            </a:pPr>
            <a:r>
              <a:rPr lang="cs-CZ" dirty="0" smtClean="0"/>
              <a:t>            Tvrdost:</a:t>
            </a:r>
          </a:p>
          <a:p>
            <a:pPr marL="0" indent="0">
              <a:buNone/>
            </a:pPr>
            <a:r>
              <a:rPr lang="cs-CZ" dirty="0" smtClean="0"/>
              <a:t>            Hustota:</a:t>
            </a:r>
          </a:p>
          <a:p>
            <a:r>
              <a:rPr lang="cs-CZ" dirty="0" smtClean="0"/>
              <a:t>TĚŽBA:</a:t>
            </a:r>
          </a:p>
          <a:p>
            <a:r>
              <a:rPr lang="cs-CZ" dirty="0" smtClean="0"/>
              <a:t>POUŽITÍ:</a:t>
            </a:r>
          </a:p>
          <a:p>
            <a:r>
              <a:rPr lang="cs-CZ" dirty="0" smtClean="0"/>
              <a:t>ZAJÍMAVOST: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DIAMANT</a:t>
            </a:r>
            <a:endParaRPr lang="cs-CZ" sz="40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CHEM.ZNAČKA:</a:t>
            </a:r>
          </a:p>
          <a:p>
            <a:r>
              <a:rPr lang="cs-CZ" dirty="0" smtClean="0"/>
              <a:t>FYZIKÁLNÍ VLASTNOSTI:</a:t>
            </a:r>
          </a:p>
          <a:p>
            <a:pPr marL="0" indent="0">
              <a:buNone/>
            </a:pPr>
            <a:r>
              <a:rPr lang="cs-CZ" dirty="0" smtClean="0"/>
              <a:t>            Barva:</a:t>
            </a:r>
          </a:p>
          <a:p>
            <a:pPr marL="0" indent="0">
              <a:buNone/>
            </a:pPr>
            <a:r>
              <a:rPr lang="cs-CZ" dirty="0" smtClean="0"/>
              <a:t>            Tvrdost:</a:t>
            </a:r>
          </a:p>
          <a:p>
            <a:pPr marL="0" indent="0">
              <a:buNone/>
            </a:pPr>
            <a:r>
              <a:rPr lang="cs-CZ" dirty="0" smtClean="0"/>
              <a:t>            Hustota:</a:t>
            </a:r>
          </a:p>
          <a:p>
            <a:r>
              <a:rPr lang="cs-CZ" dirty="0" smtClean="0"/>
              <a:t>TĚŽBA:</a:t>
            </a:r>
          </a:p>
          <a:p>
            <a:r>
              <a:rPr lang="cs-CZ" dirty="0" smtClean="0"/>
              <a:t>POUŽITÍ:</a:t>
            </a:r>
          </a:p>
          <a:p>
            <a:r>
              <a:rPr lang="cs-CZ" dirty="0" smtClean="0"/>
              <a:t>ZAJÍMAVOST: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653136"/>
            <a:ext cx="2250704" cy="19888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76443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4400" dirty="0" smtClean="0"/>
              <a:t>TUHA</a:t>
            </a:r>
            <a:endParaRPr lang="cs-CZ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CHEM.ZNAČKA</a:t>
            </a:r>
            <a:r>
              <a:rPr lang="cs-CZ" dirty="0" smtClean="0"/>
              <a:t>: </a:t>
            </a:r>
            <a:r>
              <a:rPr lang="cs-CZ" dirty="0" smtClean="0">
                <a:solidFill>
                  <a:srgbClr val="FF0000"/>
                </a:solidFill>
              </a:rPr>
              <a:t>C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FYZIKÁLNÍ VLASTNOSTI:</a:t>
            </a:r>
          </a:p>
          <a:p>
            <a:pPr marL="0" indent="0">
              <a:buNone/>
            </a:pPr>
            <a:r>
              <a:rPr lang="cs-CZ" dirty="0"/>
              <a:t>            Barva</a:t>
            </a:r>
            <a:r>
              <a:rPr lang="cs-CZ" dirty="0" smtClean="0"/>
              <a:t>: </a:t>
            </a:r>
            <a:r>
              <a:rPr lang="cs-CZ" dirty="0" smtClean="0">
                <a:solidFill>
                  <a:srgbClr val="FF0000"/>
                </a:solidFill>
              </a:rPr>
              <a:t>černá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            </a:t>
            </a:r>
            <a:r>
              <a:rPr lang="cs-CZ" dirty="0" smtClean="0"/>
              <a:t>Tvrdost: </a:t>
            </a:r>
            <a:r>
              <a:rPr lang="cs-CZ" dirty="0" smtClean="0">
                <a:solidFill>
                  <a:srgbClr val="FF0000"/>
                </a:solidFill>
              </a:rPr>
              <a:t>1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            </a:t>
            </a:r>
            <a:r>
              <a:rPr lang="cs-CZ" dirty="0" smtClean="0"/>
              <a:t>Hustota: </a:t>
            </a:r>
            <a:r>
              <a:rPr lang="cs-CZ" dirty="0" smtClean="0">
                <a:solidFill>
                  <a:srgbClr val="FF0000"/>
                </a:solidFill>
              </a:rPr>
              <a:t>2,3cm</a:t>
            </a:r>
            <a:r>
              <a:rPr lang="cs-CZ" baseline="30000" dirty="0" smtClean="0">
                <a:solidFill>
                  <a:srgbClr val="FF0000"/>
                </a:solidFill>
              </a:rPr>
              <a:t>3</a:t>
            </a:r>
            <a:endParaRPr lang="cs-CZ" baseline="30000" dirty="0">
              <a:solidFill>
                <a:srgbClr val="FF0000"/>
              </a:solidFill>
            </a:endParaRPr>
          </a:p>
          <a:p>
            <a:r>
              <a:rPr lang="cs-CZ" dirty="0"/>
              <a:t>TĚŽBA</a:t>
            </a:r>
            <a:r>
              <a:rPr lang="cs-CZ" dirty="0" smtClean="0"/>
              <a:t>: </a:t>
            </a:r>
            <a:r>
              <a:rPr lang="cs-CZ" dirty="0" smtClean="0">
                <a:solidFill>
                  <a:srgbClr val="FF0000"/>
                </a:solidFill>
              </a:rPr>
              <a:t>dříve Jižní Čechy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POUŽITÍ: </a:t>
            </a:r>
            <a:r>
              <a:rPr lang="cs-CZ" dirty="0" smtClean="0">
                <a:solidFill>
                  <a:srgbClr val="FF0000"/>
                </a:solidFill>
              </a:rPr>
              <a:t>tužky, moderátor v jaderné elektrárně, elektrotechnika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ZAJÍMAVOST</a:t>
            </a:r>
            <a:r>
              <a:rPr lang="cs-CZ" dirty="0" smtClean="0"/>
              <a:t>: </a:t>
            </a:r>
            <a:r>
              <a:rPr lang="cs-CZ" dirty="0" smtClean="0">
                <a:solidFill>
                  <a:srgbClr val="FF0000"/>
                </a:solidFill>
              </a:rPr>
              <a:t>vznik přeměnou organických zbytků za </a:t>
            </a:r>
            <a:r>
              <a:rPr lang="cs-CZ" dirty="0" err="1" smtClean="0">
                <a:solidFill>
                  <a:srgbClr val="FF0000"/>
                </a:solidFill>
              </a:rPr>
              <a:t>vyso-kých</a:t>
            </a:r>
            <a:r>
              <a:rPr lang="cs-CZ" dirty="0" smtClean="0">
                <a:solidFill>
                  <a:srgbClr val="FF0000"/>
                </a:solidFill>
              </a:rPr>
              <a:t> teplot a tlaků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412777"/>
            <a:ext cx="4041775" cy="720080"/>
          </a:xfrm>
        </p:spPr>
        <p:txBody>
          <a:bodyPr>
            <a:noAutofit/>
          </a:bodyPr>
          <a:lstStyle/>
          <a:p>
            <a:r>
              <a:rPr lang="cs-CZ" sz="4000" dirty="0" smtClean="0"/>
              <a:t>DIAMANT</a:t>
            </a:r>
            <a:endParaRPr lang="cs-CZ" sz="4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CHEM.ZNAČKA</a:t>
            </a:r>
            <a:r>
              <a:rPr lang="cs-CZ" dirty="0" smtClean="0"/>
              <a:t>: </a:t>
            </a:r>
            <a:r>
              <a:rPr lang="cs-CZ" dirty="0" smtClean="0">
                <a:solidFill>
                  <a:srgbClr val="FF0000"/>
                </a:solidFill>
              </a:rPr>
              <a:t>C 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FYZIKÁLNÍ VLASTNOSTI:</a:t>
            </a:r>
          </a:p>
          <a:p>
            <a:pPr marL="0" indent="0">
              <a:buNone/>
            </a:pPr>
            <a:r>
              <a:rPr lang="cs-CZ" dirty="0"/>
              <a:t>            </a:t>
            </a:r>
            <a:r>
              <a:rPr lang="cs-CZ" dirty="0" smtClean="0"/>
              <a:t>Barva: </a:t>
            </a:r>
            <a:r>
              <a:rPr lang="cs-CZ" dirty="0" smtClean="0">
                <a:solidFill>
                  <a:srgbClr val="FF0000"/>
                </a:solidFill>
              </a:rPr>
              <a:t>bezbarvý, zbarvený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            </a:t>
            </a:r>
            <a:r>
              <a:rPr lang="cs-CZ" dirty="0" smtClean="0"/>
              <a:t>Tvrdost: </a:t>
            </a:r>
            <a:r>
              <a:rPr lang="cs-CZ" dirty="0" smtClean="0">
                <a:solidFill>
                  <a:srgbClr val="FF0000"/>
                </a:solidFill>
              </a:rPr>
              <a:t>10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            </a:t>
            </a:r>
            <a:r>
              <a:rPr lang="cs-CZ" dirty="0" smtClean="0"/>
              <a:t>Hustota: </a:t>
            </a:r>
            <a:r>
              <a:rPr lang="cs-CZ" dirty="0" smtClean="0">
                <a:solidFill>
                  <a:srgbClr val="FF0000"/>
                </a:solidFill>
              </a:rPr>
              <a:t>3,5cm</a:t>
            </a:r>
            <a:r>
              <a:rPr lang="cs-CZ" baseline="30000" dirty="0" smtClean="0">
                <a:solidFill>
                  <a:srgbClr val="FF0000"/>
                </a:solidFill>
              </a:rPr>
              <a:t>3</a:t>
            </a:r>
            <a:endParaRPr lang="cs-CZ" baseline="30000" dirty="0">
              <a:solidFill>
                <a:srgbClr val="FF0000"/>
              </a:solidFill>
            </a:endParaRPr>
          </a:p>
          <a:p>
            <a:r>
              <a:rPr lang="cs-CZ" dirty="0"/>
              <a:t>TĚŽBA</a:t>
            </a:r>
            <a:r>
              <a:rPr lang="cs-CZ" dirty="0" smtClean="0"/>
              <a:t>: </a:t>
            </a:r>
            <a:r>
              <a:rPr lang="cs-CZ" dirty="0" smtClean="0">
                <a:solidFill>
                  <a:srgbClr val="FF0000"/>
                </a:solidFill>
              </a:rPr>
              <a:t>J. Afrika, Jakutsko-střední Sibiř, Austrálie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POUŽITÍ</a:t>
            </a:r>
            <a:r>
              <a:rPr lang="cs-CZ" dirty="0" smtClean="0"/>
              <a:t>: </a:t>
            </a:r>
            <a:r>
              <a:rPr lang="cs-CZ" dirty="0" smtClean="0">
                <a:solidFill>
                  <a:srgbClr val="FF0000"/>
                </a:solidFill>
              </a:rPr>
              <a:t>brusivo, řezání skla, šperky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ZAJÍMAVOST</a:t>
            </a:r>
            <a:r>
              <a:rPr lang="cs-CZ" dirty="0" smtClean="0"/>
              <a:t>: </a:t>
            </a:r>
            <a:r>
              <a:rPr lang="cs-CZ" dirty="0" smtClean="0">
                <a:solidFill>
                  <a:srgbClr val="FF0000"/>
                </a:solidFill>
              </a:rPr>
              <a:t>vznik ve velkých hloubkách za vysokých teplot a tlaků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3111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 - ZÁVĚR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Tuha a diamant mají odlišné fyzikální vlastnosti proto, že vznikly za jiných podmínek a mají odlišné uspořádání atomů uhlíku.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8919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/>
              <a:t>Učebnice:</a:t>
            </a:r>
          </a:p>
          <a:p>
            <a:pPr marL="0" indent="0">
              <a:buNone/>
            </a:pPr>
            <a:r>
              <a:rPr lang="cs-CZ" dirty="0"/>
              <a:t>ŠVECOVÁ, Milada a Dobroslav MATĚJKA. </a:t>
            </a:r>
            <a:r>
              <a:rPr lang="cs-CZ" i="1" dirty="0"/>
              <a:t>Přírodopis 9: učebnice : pro základní školy a víceletá gymnázia</a:t>
            </a:r>
            <a:r>
              <a:rPr lang="cs-CZ" dirty="0"/>
              <a:t>. 1. vyd. Plzeň: Fraus, 2007, 128 s. ISBN 978-807-2385-874. </a:t>
            </a:r>
          </a:p>
          <a:p>
            <a:pPr marL="0" indent="0">
              <a:buNone/>
            </a:pPr>
            <a:r>
              <a:rPr lang="cs-CZ" b="1" dirty="0" smtClean="0"/>
              <a:t>Obrázky:</a:t>
            </a:r>
            <a:endParaRPr lang="cs-CZ" b="1" dirty="0"/>
          </a:p>
          <a:p>
            <a:pPr marL="0" indent="0">
              <a:buNone/>
            </a:pPr>
            <a:r>
              <a:rPr lang="cs-CZ" dirty="0"/>
              <a:t>Wikipedie: diamant. </a:t>
            </a:r>
            <a:r>
              <a:rPr lang="cs-CZ" i="1" dirty="0"/>
              <a:t>Wikipedie: diamant</a:t>
            </a:r>
            <a:r>
              <a:rPr lang="cs-CZ" dirty="0"/>
              <a:t> [online]. 2013 [cit. 2013-10-07]. Dostupné z: http://commons.wikimedia.org/wiki/File:Diamant_sur_kimberlite_(R%C3%A9publique_d%27Afrique_du_Sud)_3_.JPG </a:t>
            </a:r>
          </a:p>
        </p:txBody>
      </p:sp>
    </p:spTree>
    <p:extLst>
      <p:ext uri="{BB962C8B-B14F-4D97-AF65-F5344CB8AC3E}">
        <p14:creationId xmlns:p14="http://schemas.microsoft.com/office/powerpoint/2010/main" val="3928194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239</Words>
  <Application>Microsoft Office PowerPoint</Application>
  <PresentationFormat>Předvádění na obrazovce (4:3)</PresentationFormat>
  <Paragraphs>45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systému Office</vt:lpstr>
      <vt:lpstr>Dokument</vt:lpstr>
      <vt:lpstr>Prezentace aplikace PowerPoint</vt:lpstr>
      <vt:lpstr>Porovnej vlastnosti těchto  nerostů podle tabulky v učebnici  a pokus se zjistit, v čem spočívá rozdílnost jejich fyzikálních vlastností/ soustřeď se na nákresy krystalových mřížek tuhy a diamantu v učebnici /.</vt:lpstr>
      <vt:lpstr>ŘEŠENÍ</vt:lpstr>
      <vt:lpstr>ŘEŠENÍ - ZÁVĚR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Úkol: porovnej vlastnosti těchto 2 nerostů a pokus se zjistit, v čem spočívá rozdílnost jejich fyzikálních vlastností/ soustřeď se na nákresy krystalových mřížek tuhy a diamantu/.</dc:title>
  <dc:creator>Jitka Kopalová</dc:creator>
  <cp:lastModifiedBy>Jitka Kopalová</cp:lastModifiedBy>
  <cp:revision>11</cp:revision>
  <dcterms:created xsi:type="dcterms:W3CDTF">2013-09-23T10:46:04Z</dcterms:created>
  <dcterms:modified xsi:type="dcterms:W3CDTF">2013-11-08T08:16:31Z</dcterms:modified>
</cp:coreProperties>
</file>