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62" r:id="rId5"/>
    <p:sldId id="264" r:id="rId6"/>
    <p:sldId id="263" r:id="rId7"/>
    <p:sldId id="260" r:id="rId8"/>
    <p:sldId id="265" r:id="rId9"/>
    <p:sldId id="261" r:id="rId10"/>
    <p:sldId id="266" r:id="rId11"/>
    <p:sldId id="268" r:id="rId12"/>
    <p:sldId id="269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DFE114-6B06-4A53-9ED5-8FC007D4E46B}" type="datetimeFigureOut">
              <a:rPr lang="cs-CZ" smtClean="0"/>
              <a:t>25. 10. 2013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970F53-5DF4-45F8-A376-77AD3F737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052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970F53-5DF4-45F8-A376-77AD3F73734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965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E144-DEA2-4AC2-BCE0-C4A88D0EA856}" type="datetimeFigureOut">
              <a:rPr lang="cs-CZ" smtClean="0"/>
              <a:t>25. 10. 2013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DFDB-FB46-449A-B888-32C303FA8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326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E144-DEA2-4AC2-BCE0-C4A88D0EA856}" type="datetimeFigureOut">
              <a:rPr lang="cs-CZ" smtClean="0"/>
              <a:t>25. 10. 2013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DFDB-FB46-449A-B888-32C303FA8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128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E144-DEA2-4AC2-BCE0-C4A88D0EA856}" type="datetimeFigureOut">
              <a:rPr lang="cs-CZ" smtClean="0"/>
              <a:t>25. 10. 2013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DFDB-FB46-449A-B888-32C303FA8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09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E144-DEA2-4AC2-BCE0-C4A88D0EA856}" type="datetimeFigureOut">
              <a:rPr lang="cs-CZ" smtClean="0"/>
              <a:t>25. 10. 2013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DFDB-FB46-449A-B888-32C303FA8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852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E144-DEA2-4AC2-BCE0-C4A88D0EA856}" type="datetimeFigureOut">
              <a:rPr lang="cs-CZ" smtClean="0"/>
              <a:t>25. 10. 2013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DFDB-FB46-449A-B888-32C303FA8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37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E144-DEA2-4AC2-BCE0-C4A88D0EA856}" type="datetimeFigureOut">
              <a:rPr lang="cs-CZ" smtClean="0"/>
              <a:t>25. 10. 2013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DFDB-FB46-449A-B888-32C303FA8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431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E144-DEA2-4AC2-BCE0-C4A88D0EA856}" type="datetimeFigureOut">
              <a:rPr lang="cs-CZ" smtClean="0"/>
              <a:t>25. 10. 2013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DFDB-FB46-449A-B888-32C303FA8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762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E144-DEA2-4AC2-BCE0-C4A88D0EA856}" type="datetimeFigureOut">
              <a:rPr lang="cs-CZ" smtClean="0"/>
              <a:t>25. 10. 2013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DFDB-FB46-449A-B888-32C303FA8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500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E144-DEA2-4AC2-BCE0-C4A88D0EA856}" type="datetimeFigureOut">
              <a:rPr lang="cs-CZ" smtClean="0"/>
              <a:t>25. 10. 2013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DFDB-FB46-449A-B888-32C303FA8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251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E144-DEA2-4AC2-BCE0-C4A88D0EA856}" type="datetimeFigureOut">
              <a:rPr lang="cs-CZ" smtClean="0"/>
              <a:t>25. 10. 2013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DFDB-FB46-449A-B888-32C303FA8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46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E144-DEA2-4AC2-BCE0-C4A88D0EA856}" type="datetimeFigureOut">
              <a:rPr lang="cs-CZ" smtClean="0"/>
              <a:t>25. 10. 2013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DFDB-FB46-449A-B888-32C303FA8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139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DDE144-DEA2-4AC2-BCE0-C4A88D0EA856}" type="datetimeFigureOut">
              <a:rPr lang="cs-CZ" smtClean="0"/>
              <a:t>25. 10. 2013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EDFDB-FB46-449A-B888-32C303FA8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008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41838299"/>
              </p:ext>
            </p:extLst>
          </p:nvPr>
        </p:nvGraphicFramePr>
        <p:xfrm>
          <a:off x="1609725" y="115888"/>
          <a:ext cx="5743575" cy="6451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Dokument" r:id="rId4" imgW="5902889" imgH="6641416" progId="Word.Document.12">
                  <p:embed/>
                </p:oleObj>
              </mc:Choice>
              <mc:Fallback>
                <p:oleObj name="Dokument" r:id="rId4" imgW="5902889" imgH="664141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9725" y="115888"/>
                        <a:ext cx="5743575" cy="6451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60957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700808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SULFIDY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/po výkladu si zapiš do sešitu/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h</a:t>
            </a:r>
            <a:r>
              <a:rPr lang="cs-CZ" sz="4400" dirty="0" smtClean="0"/>
              <a:t>ospodářsky významné suroviny/rudy/</a:t>
            </a:r>
          </a:p>
          <a:p>
            <a:r>
              <a:rPr lang="cs-CZ" sz="4400" dirty="0"/>
              <a:t>v</a:t>
            </a:r>
            <a:r>
              <a:rPr lang="cs-CZ" sz="4400" dirty="0" smtClean="0"/>
              <a:t>znikají krystalizací z horkých vodních roztoků v puklinách hornin</a:t>
            </a:r>
          </a:p>
          <a:p>
            <a:r>
              <a:rPr lang="cs-CZ" sz="4400" dirty="0"/>
              <a:t>n</a:t>
            </a:r>
            <a:r>
              <a:rPr lang="cs-CZ" sz="4400" dirty="0" smtClean="0"/>
              <a:t>azýváme je nerosty rudných žil</a:t>
            </a:r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270643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u="sng" dirty="0" smtClean="0"/>
              <a:t>Úkol:</a:t>
            </a:r>
            <a:br>
              <a:rPr lang="cs-CZ" sz="2800" b="1" u="sng" dirty="0" smtClean="0"/>
            </a:br>
            <a:r>
              <a:rPr lang="cs-CZ" sz="2800" b="1" dirty="0" smtClean="0"/>
              <a:t>Vyhledej údaje o nerostech v učebnici /str.24 – 25/, přidej svoje znalosti z běžného života a zapiš do sešitu. </a:t>
            </a:r>
            <a:r>
              <a:rPr lang="cs-CZ" sz="2700" dirty="0" smtClean="0"/>
              <a:t>/</a:t>
            </a:r>
            <a:r>
              <a:rPr lang="cs-CZ" sz="2800" i="1" dirty="0" smtClean="0"/>
              <a:t>Žáci mohou zapisovat pomocí programu </a:t>
            </a:r>
            <a:r>
              <a:rPr lang="cs-CZ" sz="2800" i="1" dirty="0" err="1" smtClean="0"/>
              <a:t>AktivInspire</a:t>
            </a:r>
            <a:r>
              <a:rPr lang="cs-CZ" sz="2800" i="1" dirty="0" smtClean="0"/>
              <a:t>./</a:t>
            </a:r>
            <a:endParaRPr lang="cs-CZ" sz="2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u="sng" dirty="0" smtClean="0"/>
              <a:t>PYRIT</a:t>
            </a:r>
          </a:p>
          <a:p>
            <a:pPr marL="0" indent="0">
              <a:buNone/>
            </a:pPr>
            <a:r>
              <a:rPr lang="cs-CZ" b="1" dirty="0" smtClean="0"/>
              <a:t>CHEM.ZNAČKA: </a:t>
            </a:r>
          </a:p>
          <a:p>
            <a:pPr marL="0" indent="0">
              <a:buNone/>
            </a:pPr>
            <a:r>
              <a:rPr lang="cs-CZ" b="1" dirty="0" smtClean="0"/>
              <a:t>ZAJÍMAVOST: 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492896"/>
            <a:ext cx="5220072" cy="4187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6000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400" b="1" u="sng" dirty="0" smtClean="0"/>
              <a:t>PYRIT</a:t>
            </a:r>
          </a:p>
          <a:p>
            <a:pPr marL="0" indent="0">
              <a:buNone/>
            </a:pPr>
            <a:r>
              <a:rPr lang="cs-CZ" b="1" dirty="0" smtClean="0"/>
              <a:t>CHEM.ZNAČKA</a:t>
            </a:r>
            <a:r>
              <a:rPr lang="cs-CZ" dirty="0" smtClean="0"/>
              <a:t>: </a:t>
            </a:r>
            <a:r>
              <a:rPr lang="cs-CZ" sz="6000" dirty="0" smtClean="0">
                <a:solidFill>
                  <a:srgbClr val="FF0000"/>
                </a:solidFill>
              </a:rPr>
              <a:t>FeS</a:t>
            </a:r>
            <a:r>
              <a:rPr lang="cs-CZ" sz="6000" baseline="-25000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ZAJÍMAVOST: </a:t>
            </a:r>
            <a:r>
              <a:rPr lang="cs-CZ" sz="4300" b="1" dirty="0" smtClean="0">
                <a:solidFill>
                  <a:srgbClr val="FF0000"/>
                </a:solidFill>
              </a:rPr>
              <a:t>výskyt v uhlí jako „kočičí zlato“,</a:t>
            </a:r>
          </a:p>
          <a:p>
            <a:pPr marL="0" indent="0">
              <a:buNone/>
            </a:pPr>
            <a:r>
              <a:rPr lang="cs-CZ" sz="4300" b="1" dirty="0" smtClean="0">
                <a:solidFill>
                  <a:srgbClr val="FF0000"/>
                </a:solidFill>
              </a:rPr>
              <a:t>při spalování uhlí vznikají oxidy síry/kyselé deště/</a:t>
            </a:r>
          </a:p>
          <a:p>
            <a:endParaRPr lang="cs-CZ" sz="4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986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4400" b="1" u="sng" dirty="0" smtClean="0"/>
              <a:t>CHALKOPYRIT </a:t>
            </a:r>
            <a:r>
              <a:rPr lang="cs-CZ" sz="4400" dirty="0" smtClean="0"/>
              <a:t>(obr. </a:t>
            </a:r>
            <a:r>
              <a:rPr lang="cs-CZ" sz="4400" dirty="0"/>
              <a:t>u</a:t>
            </a:r>
            <a:r>
              <a:rPr lang="cs-CZ" sz="4400" dirty="0" smtClean="0"/>
              <a:t>čebnice)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CHEM.ZNAČKA: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POUŽITÍ MĚDI: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ZAJÍMAVOST: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231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b="1" u="sng" dirty="0"/>
              <a:t>CHALKOPYRIT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CHEM.ZNAČKA: </a:t>
            </a:r>
            <a:r>
              <a:rPr lang="cs-CZ" sz="4400" dirty="0" smtClean="0">
                <a:solidFill>
                  <a:srgbClr val="FF0000"/>
                </a:solidFill>
              </a:rPr>
              <a:t>CuFeS</a:t>
            </a:r>
            <a:r>
              <a:rPr lang="cs-CZ" sz="4400" baseline="-25000" dirty="0" smtClean="0">
                <a:solidFill>
                  <a:srgbClr val="FF0000"/>
                </a:solidFill>
              </a:rPr>
              <a:t>2</a:t>
            </a:r>
            <a:endParaRPr lang="cs-CZ" sz="4400" baseline="-25000" dirty="0">
              <a:solidFill>
                <a:srgbClr val="FF0000"/>
              </a:solidFill>
            </a:endParaRPr>
          </a:p>
          <a:p>
            <a:endParaRPr lang="cs-CZ" dirty="0"/>
          </a:p>
          <a:p>
            <a:pPr marL="0" indent="0">
              <a:buNone/>
            </a:pPr>
            <a:r>
              <a:rPr lang="cs-CZ" b="1" dirty="0"/>
              <a:t>POUŽITÍ MĚDI</a:t>
            </a:r>
            <a:r>
              <a:rPr lang="cs-CZ" b="1" dirty="0" smtClean="0"/>
              <a:t>: </a:t>
            </a:r>
            <a:r>
              <a:rPr lang="cs-CZ" sz="3600" b="1" dirty="0" smtClean="0">
                <a:solidFill>
                  <a:srgbClr val="FF0000"/>
                </a:solidFill>
              </a:rPr>
              <a:t>měděné plechy</a:t>
            </a:r>
            <a:r>
              <a:rPr lang="cs-CZ" sz="3600" b="1" dirty="0" smtClean="0"/>
              <a:t>, </a:t>
            </a:r>
            <a:r>
              <a:rPr lang="cs-CZ" sz="3600" b="1" dirty="0" smtClean="0">
                <a:solidFill>
                  <a:srgbClr val="FF0000"/>
                </a:solidFill>
              </a:rPr>
              <a:t>elektrotechnický průmysl</a:t>
            </a:r>
            <a:endParaRPr lang="cs-CZ" sz="4000" b="1" dirty="0">
              <a:solidFill>
                <a:srgbClr val="FF0000"/>
              </a:solidFill>
            </a:endParaRPr>
          </a:p>
          <a:p>
            <a:endParaRPr lang="cs-CZ" dirty="0"/>
          </a:p>
          <a:p>
            <a:pPr marL="0" indent="0">
              <a:buNone/>
            </a:pPr>
            <a:r>
              <a:rPr lang="cs-CZ" b="1" dirty="0"/>
              <a:t>ZAJÍMAVOST</a:t>
            </a:r>
            <a:r>
              <a:rPr lang="cs-CZ" b="1" dirty="0" smtClean="0"/>
              <a:t>: </a:t>
            </a:r>
            <a:r>
              <a:rPr lang="cs-CZ" sz="3600" b="1" dirty="0" smtClean="0">
                <a:solidFill>
                  <a:srgbClr val="FF0000"/>
                </a:solidFill>
              </a:rPr>
              <a:t>při oxidaci v přírodě se mění na limonit a azurit/drahý kámen/</a:t>
            </a:r>
            <a:endParaRPr lang="cs-CZ" sz="3600" b="1" dirty="0">
              <a:solidFill>
                <a:srgbClr val="FF0000"/>
              </a:solidFill>
            </a:endParaRPr>
          </a:p>
          <a:p>
            <a:endParaRPr lang="cs-CZ" sz="3600" b="1" dirty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469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GALENIT </a:t>
            </a:r>
            <a:r>
              <a:rPr lang="cs-CZ" dirty="0" smtClean="0"/>
              <a:t>(obr. </a:t>
            </a:r>
            <a:r>
              <a:rPr lang="cs-CZ" dirty="0"/>
              <a:t>u</a:t>
            </a:r>
            <a:r>
              <a:rPr lang="cs-CZ" dirty="0" smtClean="0"/>
              <a:t>čebnice)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CHEM.ZNAČKA: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FYZIKÁLNÍ VLASTNOSTI:</a:t>
            </a:r>
          </a:p>
          <a:p>
            <a:pPr marL="0" indent="0">
              <a:buNone/>
            </a:pPr>
            <a:r>
              <a:rPr lang="cs-CZ" dirty="0" smtClean="0"/>
              <a:t>            Barva:</a:t>
            </a:r>
          </a:p>
          <a:p>
            <a:pPr marL="0" indent="0">
              <a:buNone/>
            </a:pPr>
            <a:r>
              <a:rPr lang="cs-CZ" dirty="0" smtClean="0"/>
              <a:t>            Hustota:</a:t>
            </a:r>
          </a:p>
          <a:p>
            <a:pPr marL="0" indent="0">
              <a:buNone/>
            </a:pPr>
            <a:r>
              <a:rPr lang="cs-CZ" b="1" dirty="0" smtClean="0"/>
              <a:t>POUŽITÍ OLOVA: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ZAJÍMAVOST: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530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/>
              <a:t>GALENIT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/>
              <a:t>CHEM.ZNAČKA</a:t>
            </a:r>
            <a:r>
              <a:rPr lang="cs-CZ" b="1" dirty="0" smtClean="0"/>
              <a:t>: </a:t>
            </a:r>
            <a:r>
              <a:rPr lang="cs-CZ" sz="5200" b="1" dirty="0" err="1" smtClean="0">
                <a:solidFill>
                  <a:srgbClr val="FF0000"/>
                </a:solidFill>
              </a:rPr>
              <a:t>PbS</a:t>
            </a:r>
            <a:endParaRPr lang="cs-CZ" sz="5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FYZIKÁLNÍ </a:t>
            </a:r>
            <a:r>
              <a:rPr lang="cs-CZ" b="1" dirty="0"/>
              <a:t>VLASTNOSTI</a:t>
            </a:r>
            <a:r>
              <a:rPr lang="cs-CZ" b="1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b="1" dirty="0"/>
              <a:t>Barva</a:t>
            </a:r>
            <a:r>
              <a:rPr lang="cs-CZ" b="1" dirty="0" smtClean="0"/>
              <a:t>: </a:t>
            </a:r>
            <a:r>
              <a:rPr lang="cs-CZ" sz="3800" b="1" dirty="0" smtClean="0">
                <a:solidFill>
                  <a:srgbClr val="FF0000"/>
                </a:solidFill>
              </a:rPr>
              <a:t>stříbřitě šedá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            </a:t>
            </a:r>
            <a:r>
              <a:rPr lang="cs-CZ" b="1" dirty="0" smtClean="0"/>
              <a:t>Hustota: </a:t>
            </a:r>
            <a:r>
              <a:rPr lang="cs-CZ" b="1" dirty="0" smtClean="0">
                <a:solidFill>
                  <a:srgbClr val="FF0000"/>
                </a:solidFill>
              </a:rPr>
              <a:t>7,5 g/cm</a:t>
            </a:r>
            <a:r>
              <a:rPr lang="cs-CZ" b="1" baseline="30000" dirty="0" smtClean="0">
                <a:solidFill>
                  <a:srgbClr val="FF0000"/>
                </a:solidFill>
              </a:rPr>
              <a:t>3</a:t>
            </a:r>
            <a:endParaRPr lang="cs-CZ" b="1" baseline="30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POUŽITÍ OLOVA</a:t>
            </a:r>
            <a:r>
              <a:rPr lang="cs-CZ" b="1" dirty="0" smtClean="0"/>
              <a:t>: </a:t>
            </a:r>
            <a:r>
              <a:rPr lang="cs-CZ" sz="3800" b="1" dirty="0" smtClean="0">
                <a:solidFill>
                  <a:srgbClr val="FF0000"/>
                </a:solidFill>
              </a:rPr>
              <a:t>štíty proti radioaktivitě, olůvka, střelivo, akumulátory, trubky, barvy, polygrafický průmysl</a:t>
            </a:r>
            <a:endParaRPr lang="cs-CZ" sz="3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ZAJÍMAVOST: </a:t>
            </a:r>
            <a:r>
              <a:rPr lang="cs-CZ" sz="3500" b="1" dirty="0" smtClean="0">
                <a:solidFill>
                  <a:srgbClr val="FF0000"/>
                </a:solidFill>
              </a:rPr>
              <a:t>obsahuje 4% stříbra, které se z galenitu dobývá</a:t>
            </a:r>
            <a:endParaRPr lang="cs-CZ" sz="3500" b="1" dirty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447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SFALERIT</a:t>
            </a:r>
            <a:r>
              <a:rPr lang="cs-CZ" dirty="0" smtClean="0"/>
              <a:t>( obr. </a:t>
            </a:r>
            <a:r>
              <a:rPr lang="cs-CZ" dirty="0"/>
              <a:t>u</a:t>
            </a:r>
            <a:r>
              <a:rPr lang="cs-CZ" dirty="0" smtClean="0"/>
              <a:t>čebnice)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CHEM.ZNAČKA: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POUŽITÍ ZINKU: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ZAJÍMAVOST: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7908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/>
              <a:t>SFALERIT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C</a:t>
            </a:r>
            <a:r>
              <a:rPr lang="cs-CZ" b="1" dirty="0" smtClean="0"/>
              <a:t>HEM.ZNAČKA:   </a:t>
            </a:r>
            <a:r>
              <a:rPr lang="cs-CZ" sz="4400" b="1" dirty="0" err="1" smtClean="0">
                <a:solidFill>
                  <a:srgbClr val="FF0000"/>
                </a:solidFill>
              </a:rPr>
              <a:t>ZnS</a:t>
            </a:r>
            <a:endParaRPr lang="cs-CZ" sz="4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POUŽITÍ </a:t>
            </a:r>
            <a:r>
              <a:rPr lang="cs-CZ" b="1" dirty="0"/>
              <a:t>ZINKU</a:t>
            </a:r>
            <a:r>
              <a:rPr lang="cs-CZ" b="1" dirty="0" smtClean="0">
                <a:solidFill>
                  <a:srgbClr val="FF0000"/>
                </a:solidFill>
              </a:rPr>
              <a:t>: </a:t>
            </a:r>
            <a:r>
              <a:rPr lang="cs-CZ" sz="3600" b="1" dirty="0" smtClean="0">
                <a:solidFill>
                  <a:srgbClr val="FF0000"/>
                </a:solidFill>
              </a:rPr>
              <a:t>plechy proti korozi, běloba, zinkové masti, mosaz, bronz</a:t>
            </a:r>
            <a:endParaRPr lang="cs-CZ" sz="36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ZAJÍMAVOST: </a:t>
            </a:r>
            <a:r>
              <a:rPr lang="cs-CZ" sz="3600" b="1" dirty="0" smtClean="0">
                <a:solidFill>
                  <a:srgbClr val="FF0000"/>
                </a:solidFill>
              </a:rPr>
              <a:t>součást enzymů, v dýňových semenech</a:t>
            </a:r>
            <a:endParaRPr lang="cs-CZ" sz="3600" b="1" dirty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7181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b="1" u="sng" dirty="0" smtClean="0"/>
              <a:t>HÁDANKA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81456"/>
          </a:xfrm>
        </p:spPr>
        <p:txBody>
          <a:bodyPr/>
          <a:lstStyle/>
          <a:p>
            <a:pPr marL="0" indent="0">
              <a:buNone/>
            </a:pPr>
            <a:r>
              <a:rPr lang="cs-CZ" i="1" dirty="0" smtClean="0"/>
              <a:t>Podle popisu zkus uhodnout, o jaký sulfid se jedná/použij učebnici/.</a:t>
            </a:r>
          </a:p>
          <a:p>
            <a:pPr marL="0" indent="0">
              <a:buNone/>
            </a:pPr>
            <a:r>
              <a:rPr lang="cs-CZ" dirty="0" smtClean="0"/>
              <a:t>Minerál má poměrně vysokou hustotu, je to rudný nerost a v minulosti v Babylonu a v Římě byl hlavní surovinou k získávání rudy na nádoby na vodu a vázy.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3819740"/>
            <a:ext cx="3816423" cy="2958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9947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Minerál je </a:t>
            </a:r>
            <a:r>
              <a:rPr lang="cs-CZ" sz="4800" b="1" dirty="0" smtClean="0">
                <a:solidFill>
                  <a:srgbClr val="FF0000"/>
                </a:solidFill>
              </a:rPr>
              <a:t>GALENIT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dirty="0">
                <a:solidFill>
                  <a:srgbClr val="FF0000"/>
                </a:solidFill>
              </a:rPr>
              <a:t>B</a:t>
            </a:r>
            <a:r>
              <a:rPr lang="cs-CZ" sz="4800" dirty="0" smtClean="0">
                <a:solidFill>
                  <a:srgbClr val="FF0000"/>
                </a:solidFill>
              </a:rPr>
              <a:t>abyloňané a Římané z něj získávali olovo, které používali na výrobu nádob na vodu, na olověné vázy a potrubí.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579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učebnice:</a:t>
            </a:r>
          </a:p>
          <a:p>
            <a:pPr marL="0" indent="0">
              <a:buNone/>
            </a:pPr>
            <a:r>
              <a:rPr lang="cs-CZ" sz="2600" dirty="0" smtClean="0"/>
              <a:t>ŠVECOVÁ</a:t>
            </a:r>
            <a:r>
              <a:rPr lang="cs-CZ" sz="2600" dirty="0"/>
              <a:t>, Milada a Dobroslav MATĚJKA. </a:t>
            </a:r>
            <a:r>
              <a:rPr lang="cs-CZ" sz="2600" i="1" dirty="0"/>
              <a:t>Přírodopis 9: učebnice : pro základní školy a víceletá gymnázia</a:t>
            </a:r>
            <a:r>
              <a:rPr lang="cs-CZ" sz="2600" dirty="0"/>
              <a:t>. 1. vyd. Plzeň: Fraus, 2007, 128 s. ISBN 978-807-2385-874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obrázky:</a:t>
            </a:r>
          </a:p>
          <a:p>
            <a:pPr marL="0" indent="0">
              <a:buNone/>
            </a:pPr>
            <a:r>
              <a:rPr lang="cs-CZ" sz="2600" dirty="0" smtClean="0"/>
              <a:t>Wikipedie</a:t>
            </a:r>
            <a:r>
              <a:rPr lang="cs-CZ" sz="2600" dirty="0"/>
              <a:t>: pyrit. </a:t>
            </a:r>
            <a:r>
              <a:rPr lang="cs-CZ" sz="2600" i="1" dirty="0"/>
              <a:t>Wikipedie: pyrit</a:t>
            </a:r>
            <a:r>
              <a:rPr lang="cs-CZ" sz="2600" dirty="0"/>
              <a:t> [online]. 2013 [cit. 2013-10-03]. Dostupné z: http://upload.wikimedia.org/wikipedia/commons/3/32/2_Pyrite_crystals.JPG 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/>
              <a:t>Wikipedie: galenit. </a:t>
            </a:r>
            <a:r>
              <a:rPr lang="cs-CZ" sz="2600" i="1" dirty="0"/>
              <a:t>Wikipedie: galenit</a:t>
            </a:r>
            <a:r>
              <a:rPr lang="cs-CZ" sz="2600" dirty="0"/>
              <a:t> [online]. 2013 [cit. 2013-10-03]. Dostupné z: http://upload.wikimedia.org/wikipedia/commons/5/5a/Galenit_1.jpg 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756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354</Words>
  <Application>Microsoft Office PowerPoint</Application>
  <PresentationFormat>Předvádění na obrazovce (4:3)</PresentationFormat>
  <Paragraphs>69</Paragraphs>
  <Slides>13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Dokument</vt:lpstr>
      <vt:lpstr>Prezentace aplikace PowerPoint</vt:lpstr>
      <vt:lpstr>SULFIDY /po výkladu si zapiš do sešitu/</vt:lpstr>
      <vt:lpstr>Úkol: Vyhledej údaje o nerostech v učebnici /str.24 – 25/, přidej svoje znalosti z běžného života a zapiš do sešitu. /Žáci mohou zapisovat pomocí programu AktivInspire./</vt:lpstr>
      <vt:lpstr>ŘEŠENÍ</vt:lpstr>
      <vt:lpstr>Prezentace aplikace PowerPoint</vt:lpstr>
      <vt:lpstr>Prezentace aplikace PowerPoint</vt:lpstr>
      <vt:lpstr>GALENIT (obr. učebnice)</vt:lpstr>
      <vt:lpstr>GALENIT</vt:lpstr>
      <vt:lpstr>SFALERIT( obr. učebnice)</vt:lpstr>
      <vt:lpstr>SFALERIT</vt:lpstr>
      <vt:lpstr>HÁDANKA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21</cp:revision>
  <dcterms:created xsi:type="dcterms:W3CDTF">2013-09-25T11:23:19Z</dcterms:created>
  <dcterms:modified xsi:type="dcterms:W3CDTF">2013-10-25T10:40:59Z</dcterms:modified>
</cp:coreProperties>
</file>